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2.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342" r:id="rId2"/>
    <p:sldId id="1238" r:id="rId3"/>
    <p:sldId id="1249" r:id="rId4"/>
    <p:sldId id="2038388726" r:id="rId5"/>
    <p:sldId id="359" r:id="rId6"/>
    <p:sldId id="1166" r:id="rId7"/>
    <p:sldId id="1136" r:id="rId8"/>
    <p:sldId id="1234" r:id="rId9"/>
    <p:sldId id="2038388728" r:id="rId10"/>
    <p:sldId id="1236" r:id="rId11"/>
    <p:sldId id="1244" r:id="rId12"/>
    <p:sldId id="1239" r:id="rId13"/>
    <p:sldId id="1071" r:id="rId14"/>
    <p:sldId id="1116" r:id="rId15"/>
    <p:sldId id="1117" r:id="rId16"/>
    <p:sldId id="1108" r:id="rId17"/>
    <p:sldId id="1089" r:id="rId18"/>
    <p:sldId id="2038388766" r:id="rId19"/>
    <p:sldId id="1092" r:id="rId20"/>
    <p:sldId id="2038388768" r:id="rId21"/>
    <p:sldId id="1096" r:id="rId22"/>
    <p:sldId id="2038388767" r:id="rId23"/>
    <p:sldId id="1112" r:id="rId24"/>
    <p:sldId id="1245" r:id="rId25"/>
    <p:sldId id="2038388744" r:id="rId26"/>
    <p:sldId id="1162" r:id="rId27"/>
    <p:sldId id="2038388799" r:id="rId28"/>
    <p:sldId id="2038388743" r:id="rId29"/>
    <p:sldId id="2038388773" r:id="rId30"/>
    <p:sldId id="2038388796" r:id="rId31"/>
    <p:sldId id="1230" r:id="rId32"/>
    <p:sldId id="1231" r:id="rId33"/>
    <p:sldId id="2038388736" r:id="rId34"/>
    <p:sldId id="2038388784" r:id="rId35"/>
    <p:sldId id="1198" r:id="rId36"/>
    <p:sldId id="2038388738" r:id="rId37"/>
    <p:sldId id="2038388739" r:id="rId38"/>
    <p:sldId id="2038388740" r:id="rId39"/>
    <p:sldId id="2038388792" r:id="rId40"/>
    <p:sldId id="2038388710" r:id="rId41"/>
    <p:sldId id="2038388791" r:id="rId42"/>
    <p:sldId id="2038388731" r:id="rId43"/>
    <p:sldId id="1243" r:id="rId44"/>
    <p:sldId id="1240" r:id="rId45"/>
    <p:sldId id="2038388725" r:id="rId46"/>
    <p:sldId id="2038388724" r:id="rId47"/>
    <p:sldId id="2038388742" r:id="rId48"/>
    <p:sldId id="2038388774" r:id="rId49"/>
    <p:sldId id="2038388811" r:id="rId50"/>
    <p:sldId id="2038388769" r:id="rId51"/>
    <p:sldId id="2038388775" r:id="rId52"/>
    <p:sldId id="2038388770" r:id="rId53"/>
    <p:sldId id="2038388776" r:id="rId54"/>
    <p:sldId id="2038388771" r:id="rId55"/>
    <p:sldId id="2038388778" r:id="rId56"/>
    <p:sldId id="2038388760" r:id="rId57"/>
    <p:sldId id="2038388809" r:id="rId58"/>
    <p:sldId id="2038388688" r:id="rId59"/>
    <p:sldId id="2038388678" r:id="rId60"/>
    <p:sldId id="2038388696" r:id="rId61"/>
    <p:sldId id="2038388795" r:id="rId62"/>
    <p:sldId id="2038388782" r:id="rId63"/>
    <p:sldId id="2038388701" r:id="rId64"/>
    <p:sldId id="2038388772" r:id="rId65"/>
    <p:sldId id="2038388808" r:id="rId66"/>
    <p:sldId id="2038388805" r:id="rId67"/>
    <p:sldId id="2038388800" r:id="rId68"/>
    <p:sldId id="2038388802" r:id="rId69"/>
    <p:sldId id="2038388803" r:id="rId70"/>
    <p:sldId id="2038388804" r:id="rId71"/>
    <p:sldId id="2038388807" r:id="rId72"/>
    <p:sldId id="2038388806" r:id="rId73"/>
    <p:sldId id="2038388812" r:id="rId74"/>
    <p:sldId id="2038388779" r:id="rId75"/>
    <p:sldId id="2038388797" r:id="rId76"/>
    <p:sldId id="2038388794" r:id="rId77"/>
    <p:sldId id="2038388761" r:id="rId78"/>
    <p:sldId id="930" r:id="rId7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60"/>
  </p:normalViewPr>
  <p:slideViewPr>
    <p:cSldViewPr snapToGrid="0">
      <p:cViewPr varScale="1">
        <p:scale>
          <a:sx n="68" d="100"/>
          <a:sy n="68" d="100"/>
        </p:scale>
        <p:origin x="57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7A1658-3494-4D9B-9C1E-1344CB2CAD88}" type="datetimeFigureOut">
              <a:rPr kumimoji="1" lang="ja-JP" altLang="en-US" smtClean="0"/>
              <a:t>2026/8/17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CB9684-C673-435A-8F5F-211179EE4ADA}" type="slidenum">
              <a:rPr kumimoji="1" lang="ja-JP" altLang="en-US" smtClean="0"/>
              <a:t>‹#›</a:t>
            </a:fld>
            <a:endParaRPr kumimoji="1" lang="ja-JP" altLang="en-US"/>
          </a:p>
        </p:txBody>
      </p:sp>
    </p:spTree>
    <p:extLst>
      <p:ext uri="{BB962C8B-B14F-4D97-AF65-F5344CB8AC3E}">
        <p14:creationId xmlns:p14="http://schemas.microsoft.com/office/powerpoint/2010/main" val="25412945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2CB9684-C673-435A-8F5F-211179EE4ADA}" type="slidenum">
              <a:rPr kumimoji="1" lang="ja-JP" altLang="en-US" smtClean="0"/>
              <a:t>2</a:t>
            </a:fld>
            <a:endParaRPr kumimoji="1" lang="ja-JP" altLang="en-US"/>
          </a:p>
        </p:txBody>
      </p:sp>
    </p:spTree>
    <p:extLst>
      <p:ext uri="{BB962C8B-B14F-4D97-AF65-F5344CB8AC3E}">
        <p14:creationId xmlns:p14="http://schemas.microsoft.com/office/powerpoint/2010/main" val="672066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856A4-1B65-6887-967D-EB406F4F680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663999-A4AA-BDEE-5B32-D83549E9E2E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C7BC788-8530-E93B-12B9-505AE7D5CEAA}"/>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87C37B59-B77A-B914-3B31-FDCF4129B4F8}"/>
              </a:ext>
            </a:extLst>
          </p:cNvPr>
          <p:cNvSpPr>
            <a:spLocks noGrp="1"/>
          </p:cNvSpPr>
          <p:nvPr>
            <p:ph type="sldNum" sz="quarter" idx="5"/>
          </p:nvPr>
        </p:nvSpPr>
        <p:spPr/>
        <p:txBody>
          <a:bodyPr/>
          <a:lstStyle/>
          <a:p>
            <a:fld id="{73536F61-0EE0-49C7-BB5E-82478CE4D320}" type="slidenum">
              <a:rPr kumimoji="1" lang="ja-JP" altLang="en-US" smtClean="0"/>
              <a:t>34</a:t>
            </a:fld>
            <a:endParaRPr kumimoji="1" lang="ja-JP" altLang="en-US"/>
          </a:p>
        </p:txBody>
      </p:sp>
    </p:spTree>
    <p:extLst>
      <p:ext uri="{BB962C8B-B14F-4D97-AF65-F5344CB8AC3E}">
        <p14:creationId xmlns:p14="http://schemas.microsoft.com/office/powerpoint/2010/main" val="2533969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35</a:t>
            </a:fld>
            <a:endParaRPr kumimoji="1" lang="ja-JP" altLang="en-US"/>
          </a:p>
        </p:txBody>
      </p:sp>
    </p:spTree>
    <p:extLst>
      <p:ext uri="{BB962C8B-B14F-4D97-AF65-F5344CB8AC3E}">
        <p14:creationId xmlns:p14="http://schemas.microsoft.com/office/powerpoint/2010/main" val="2085752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36</a:t>
            </a:fld>
            <a:endParaRPr kumimoji="1" lang="ja-JP" altLang="en-US"/>
          </a:p>
        </p:txBody>
      </p:sp>
    </p:spTree>
    <p:extLst>
      <p:ext uri="{BB962C8B-B14F-4D97-AF65-F5344CB8AC3E}">
        <p14:creationId xmlns:p14="http://schemas.microsoft.com/office/powerpoint/2010/main" val="3431126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37</a:t>
            </a:fld>
            <a:endParaRPr kumimoji="1" lang="ja-JP" altLang="en-US"/>
          </a:p>
        </p:txBody>
      </p:sp>
    </p:spTree>
    <p:extLst>
      <p:ext uri="{BB962C8B-B14F-4D97-AF65-F5344CB8AC3E}">
        <p14:creationId xmlns:p14="http://schemas.microsoft.com/office/powerpoint/2010/main" val="2941483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38</a:t>
            </a:fld>
            <a:endParaRPr kumimoji="1" lang="ja-JP" altLang="en-US"/>
          </a:p>
        </p:txBody>
      </p:sp>
    </p:spTree>
    <p:extLst>
      <p:ext uri="{BB962C8B-B14F-4D97-AF65-F5344CB8AC3E}">
        <p14:creationId xmlns:p14="http://schemas.microsoft.com/office/powerpoint/2010/main" val="1129451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40</a:t>
            </a:fld>
            <a:endParaRPr kumimoji="1" lang="ja-JP" altLang="en-US"/>
          </a:p>
        </p:txBody>
      </p:sp>
    </p:spTree>
    <p:extLst>
      <p:ext uri="{BB962C8B-B14F-4D97-AF65-F5344CB8AC3E}">
        <p14:creationId xmlns:p14="http://schemas.microsoft.com/office/powerpoint/2010/main" val="2556276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CEA77-4EF1-2231-C20F-C6E53C47D16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FCFEE8-0B8A-6BB6-FEE2-A4BCAE85168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2CA21BD-0A26-B071-E98A-1E66AA939265}"/>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5F6A1BDF-D96A-6B73-5253-382FAAD38245}"/>
              </a:ext>
            </a:extLst>
          </p:cNvPr>
          <p:cNvSpPr>
            <a:spLocks noGrp="1"/>
          </p:cNvSpPr>
          <p:nvPr>
            <p:ph type="sldNum" sz="quarter" idx="5"/>
          </p:nvPr>
        </p:nvSpPr>
        <p:spPr/>
        <p:txBody>
          <a:bodyPr/>
          <a:lstStyle/>
          <a:p>
            <a:fld id="{73536F61-0EE0-49C7-BB5E-82478CE4D320}" type="slidenum">
              <a:rPr kumimoji="1" lang="ja-JP" altLang="en-US" smtClean="0"/>
              <a:t>41</a:t>
            </a:fld>
            <a:endParaRPr kumimoji="1" lang="ja-JP" altLang="en-US"/>
          </a:p>
        </p:txBody>
      </p:sp>
    </p:spTree>
    <p:extLst>
      <p:ext uri="{BB962C8B-B14F-4D97-AF65-F5344CB8AC3E}">
        <p14:creationId xmlns:p14="http://schemas.microsoft.com/office/powerpoint/2010/main" val="3613701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u="none"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42</a:t>
            </a:fld>
            <a:endParaRPr kumimoji="1" lang="ja-JP" altLang="en-US"/>
          </a:p>
        </p:txBody>
      </p:sp>
    </p:spTree>
    <p:extLst>
      <p:ext uri="{BB962C8B-B14F-4D97-AF65-F5344CB8AC3E}">
        <p14:creationId xmlns:p14="http://schemas.microsoft.com/office/powerpoint/2010/main" val="94958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60EB3-FE74-2F5D-91D6-10E04106CBB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84DE715-D8A3-8A14-41B6-EF880F2AE1F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5B6F95-1E90-523B-900F-FF5BE6F70063}"/>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34AC939D-DFEA-393E-E941-E5313D9B3E3E}"/>
              </a:ext>
            </a:extLst>
          </p:cNvPr>
          <p:cNvSpPr>
            <a:spLocks noGrp="1"/>
          </p:cNvSpPr>
          <p:nvPr>
            <p:ph type="sldNum" sz="quarter" idx="5"/>
          </p:nvPr>
        </p:nvSpPr>
        <p:spPr/>
        <p:txBody>
          <a:bodyPr/>
          <a:lstStyle/>
          <a:p>
            <a:fld id="{73536F61-0EE0-49C7-BB5E-82478CE4D320}" type="slidenum">
              <a:rPr kumimoji="1" lang="ja-JP" altLang="en-US" smtClean="0"/>
              <a:t>45</a:t>
            </a:fld>
            <a:endParaRPr kumimoji="1" lang="ja-JP" altLang="en-US"/>
          </a:p>
        </p:txBody>
      </p:sp>
    </p:spTree>
    <p:extLst>
      <p:ext uri="{BB962C8B-B14F-4D97-AF65-F5344CB8AC3E}">
        <p14:creationId xmlns:p14="http://schemas.microsoft.com/office/powerpoint/2010/main" val="1653320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0A9F7-CB5F-C03D-692F-40281D97DF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0FB29B-579B-A5EA-7DA5-89199C28ED9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D6D6DAA-E9EB-AD73-9145-81022209C82F}"/>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2986ACB3-5CDA-D2BC-7340-4F9FE95EF70E}"/>
              </a:ext>
            </a:extLst>
          </p:cNvPr>
          <p:cNvSpPr>
            <a:spLocks noGrp="1"/>
          </p:cNvSpPr>
          <p:nvPr>
            <p:ph type="sldNum" sz="quarter" idx="5"/>
          </p:nvPr>
        </p:nvSpPr>
        <p:spPr/>
        <p:txBody>
          <a:bodyPr/>
          <a:lstStyle/>
          <a:p>
            <a:fld id="{73536F61-0EE0-49C7-BB5E-82478CE4D320}" type="slidenum">
              <a:rPr kumimoji="1" lang="ja-JP" altLang="en-US" smtClean="0"/>
              <a:t>46</a:t>
            </a:fld>
            <a:endParaRPr kumimoji="1" lang="ja-JP" altLang="en-US"/>
          </a:p>
        </p:txBody>
      </p:sp>
    </p:spTree>
    <p:extLst>
      <p:ext uri="{BB962C8B-B14F-4D97-AF65-F5344CB8AC3E}">
        <p14:creationId xmlns:p14="http://schemas.microsoft.com/office/powerpoint/2010/main" val="3511830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3</a:t>
            </a:fld>
            <a:endParaRPr kumimoji="1" lang="ja-JP" altLang="en-US"/>
          </a:p>
        </p:txBody>
      </p:sp>
    </p:spTree>
    <p:extLst>
      <p:ext uri="{BB962C8B-B14F-4D97-AF65-F5344CB8AC3E}">
        <p14:creationId xmlns:p14="http://schemas.microsoft.com/office/powerpoint/2010/main" val="3683843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4F21C-9231-75DE-8E93-569998FF5CD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6D4BADC-3BD3-A5AD-6299-476A083D7EF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4D8A2F4-DE43-61B5-FDB2-3A481C1D0F24}"/>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2656310A-FD1A-650D-BE22-DE8D89EE2218}"/>
              </a:ext>
            </a:extLst>
          </p:cNvPr>
          <p:cNvSpPr>
            <a:spLocks noGrp="1"/>
          </p:cNvSpPr>
          <p:nvPr>
            <p:ph type="sldNum" sz="quarter" idx="5"/>
          </p:nvPr>
        </p:nvSpPr>
        <p:spPr/>
        <p:txBody>
          <a:bodyPr/>
          <a:lstStyle/>
          <a:p>
            <a:fld id="{73536F61-0EE0-49C7-BB5E-82478CE4D320}" type="slidenum">
              <a:rPr kumimoji="1" lang="ja-JP" altLang="en-US" smtClean="0"/>
              <a:t>48</a:t>
            </a:fld>
            <a:endParaRPr kumimoji="1" lang="ja-JP" altLang="en-US"/>
          </a:p>
        </p:txBody>
      </p:sp>
    </p:spTree>
    <p:extLst>
      <p:ext uri="{BB962C8B-B14F-4D97-AF65-F5344CB8AC3E}">
        <p14:creationId xmlns:p14="http://schemas.microsoft.com/office/powerpoint/2010/main" val="2191610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220DA-A5B7-3CCA-B5DA-67948721C7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720140D-5706-05DD-ACA5-6BF33A4230D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209A1F-EB76-5E70-1480-DF724B9714B8}"/>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6484992E-6A7C-D9EE-60EF-E70F9BFAAE08}"/>
              </a:ext>
            </a:extLst>
          </p:cNvPr>
          <p:cNvSpPr>
            <a:spLocks noGrp="1"/>
          </p:cNvSpPr>
          <p:nvPr>
            <p:ph type="sldNum" sz="quarter" idx="5"/>
          </p:nvPr>
        </p:nvSpPr>
        <p:spPr/>
        <p:txBody>
          <a:bodyPr/>
          <a:lstStyle/>
          <a:p>
            <a:fld id="{73536F61-0EE0-49C7-BB5E-82478CE4D320}" type="slidenum">
              <a:rPr kumimoji="1" lang="ja-JP" altLang="en-US" smtClean="0"/>
              <a:t>51</a:t>
            </a:fld>
            <a:endParaRPr kumimoji="1" lang="ja-JP" altLang="en-US"/>
          </a:p>
        </p:txBody>
      </p:sp>
    </p:spTree>
    <p:extLst>
      <p:ext uri="{BB962C8B-B14F-4D97-AF65-F5344CB8AC3E}">
        <p14:creationId xmlns:p14="http://schemas.microsoft.com/office/powerpoint/2010/main" val="3652854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3A22C-64AE-F27A-66CD-580D1B493F8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1600576-9BC6-3B45-A24B-70DFCA413D2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8B2562C-9AA5-A628-D3AC-B42CA8DF4468}"/>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1D35BE82-87D3-E76A-8E4C-F18685A61B65}"/>
              </a:ext>
            </a:extLst>
          </p:cNvPr>
          <p:cNvSpPr>
            <a:spLocks noGrp="1"/>
          </p:cNvSpPr>
          <p:nvPr>
            <p:ph type="sldNum" sz="quarter" idx="5"/>
          </p:nvPr>
        </p:nvSpPr>
        <p:spPr/>
        <p:txBody>
          <a:bodyPr/>
          <a:lstStyle/>
          <a:p>
            <a:fld id="{73536F61-0EE0-49C7-BB5E-82478CE4D320}" type="slidenum">
              <a:rPr kumimoji="1" lang="ja-JP" altLang="en-US" smtClean="0"/>
              <a:t>53</a:t>
            </a:fld>
            <a:endParaRPr kumimoji="1" lang="ja-JP" altLang="en-US"/>
          </a:p>
        </p:txBody>
      </p:sp>
    </p:spTree>
    <p:extLst>
      <p:ext uri="{BB962C8B-B14F-4D97-AF65-F5344CB8AC3E}">
        <p14:creationId xmlns:p14="http://schemas.microsoft.com/office/powerpoint/2010/main" val="2834081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641B7-6A77-5151-6A61-FB3F70E6DE0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1CEC5F5-DBB3-D269-0C68-767C3E9CAC7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70C02B7-1849-DFC5-97E2-E0B5980A04FE}"/>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8FB2AEE1-A2DA-674B-054D-E41889B00A94}"/>
              </a:ext>
            </a:extLst>
          </p:cNvPr>
          <p:cNvSpPr>
            <a:spLocks noGrp="1"/>
          </p:cNvSpPr>
          <p:nvPr>
            <p:ph type="sldNum" sz="quarter" idx="5"/>
          </p:nvPr>
        </p:nvSpPr>
        <p:spPr/>
        <p:txBody>
          <a:bodyPr/>
          <a:lstStyle/>
          <a:p>
            <a:fld id="{73536F61-0EE0-49C7-BB5E-82478CE4D320}" type="slidenum">
              <a:rPr kumimoji="1" lang="ja-JP" altLang="en-US" smtClean="0"/>
              <a:t>55</a:t>
            </a:fld>
            <a:endParaRPr kumimoji="1" lang="ja-JP" altLang="en-US"/>
          </a:p>
        </p:txBody>
      </p:sp>
    </p:spTree>
    <p:extLst>
      <p:ext uri="{BB962C8B-B14F-4D97-AF65-F5344CB8AC3E}">
        <p14:creationId xmlns:p14="http://schemas.microsoft.com/office/powerpoint/2010/main" val="167596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9AE9-D215-4751-7AED-8F8047A0C7E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30BF384-568D-51F8-6504-179CABC3565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868FB8-32AA-0D68-1CA9-FCB11405C896}"/>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606B5C78-EB65-78BA-4EED-DDC572942D8E}"/>
              </a:ext>
            </a:extLst>
          </p:cNvPr>
          <p:cNvSpPr>
            <a:spLocks noGrp="1"/>
          </p:cNvSpPr>
          <p:nvPr>
            <p:ph type="sldNum" sz="quarter" idx="5"/>
          </p:nvPr>
        </p:nvSpPr>
        <p:spPr/>
        <p:txBody>
          <a:bodyPr/>
          <a:lstStyle/>
          <a:p>
            <a:fld id="{73536F61-0EE0-49C7-BB5E-82478CE4D320}" type="slidenum">
              <a:rPr kumimoji="1" lang="ja-JP" altLang="en-US" smtClean="0"/>
              <a:t>57</a:t>
            </a:fld>
            <a:endParaRPr kumimoji="1" lang="ja-JP" altLang="en-US"/>
          </a:p>
        </p:txBody>
      </p:sp>
    </p:spTree>
    <p:extLst>
      <p:ext uri="{BB962C8B-B14F-4D97-AF65-F5344CB8AC3E}">
        <p14:creationId xmlns:p14="http://schemas.microsoft.com/office/powerpoint/2010/main" val="3220013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58</a:t>
            </a:fld>
            <a:endParaRPr kumimoji="1" lang="ja-JP" altLang="en-US"/>
          </a:p>
        </p:txBody>
      </p:sp>
    </p:spTree>
    <p:extLst>
      <p:ext uri="{BB962C8B-B14F-4D97-AF65-F5344CB8AC3E}">
        <p14:creationId xmlns:p14="http://schemas.microsoft.com/office/powerpoint/2010/main" val="2237332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 dirty="0"/>
          </a:p>
        </p:txBody>
      </p:sp>
      <p:sp>
        <p:nvSpPr>
          <p:cNvPr id="4" name="Slide Number Placeholder 3"/>
          <p:cNvSpPr>
            <a:spLocks noGrp="1"/>
          </p:cNvSpPr>
          <p:nvPr>
            <p:ph type="sldNum" sz="quarter" idx="5"/>
          </p:nvPr>
        </p:nvSpPr>
        <p:spPr/>
        <p:txBody>
          <a:bodyPr/>
          <a:lstStyle/>
          <a:p>
            <a:pPr algn="l" rtl="0"/>
            <a:fld id="{79E28140-C90B-4E08-AE96-86A19DBBEE71}" type="slidenum">
              <a:rPr/>
              <a:t>59</a:t>
            </a:fld>
            <a:endParaRPr lang="ja" dirty="0"/>
          </a:p>
        </p:txBody>
      </p:sp>
    </p:spTree>
    <p:extLst>
      <p:ext uri="{BB962C8B-B14F-4D97-AF65-F5344CB8AC3E}">
        <p14:creationId xmlns:p14="http://schemas.microsoft.com/office/powerpoint/2010/main" val="1829878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C0152-9AC7-0E73-962A-93C7A36460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A2B4BD-1058-4BB9-D52B-AFE77AA67BB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7763168-EE19-028F-6103-B1231418736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6E21A4F-F4B1-4AE7-E365-301E2564A08A}"/>
              </a:ext>
            </a:extLst>
          </p:cNvPr>
          <p:cNvSpPr>
            <a:spLocks noGrp="1"/>
          </p:cNvSpPr>
          <p:nvPr>
            <p:ph type="sldNum" sz="quarter" idx="5"/>
          </p:nvPr>
        </p:nvSpPr>
        <p:spPr/>
        <p:txBody>
          <a:bodyPr/>
          <a:lstStyle/>
          <a:p>
            <a:fld id="{73536F61-0EE0-49C7-BB5E-82478CE4D320}" type="slidenum">
              <a:rPr kumimoji="1" lang="ja-JP" altLang="en-US" smtClean="0"/>
              <a:t>60</a:t>
            </a:fld>
            <a:endParaRPr kumimoji="1" lang="ja-JP" altLang="en-US"/>
          </a:p>
        </p:txBody>
      </p:sp>
    </p:spTree>
    <p:extLst>
      <p:ext uri="{BB962C8B-B14F-4D97-AF65-F5344CB8AC3E}">
        <p14:creationId xmlns:p14="http://schemas.microsoft.com/office/powerpoint/2010/main" val="3554872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61</a:t>
            </a:fld>
            <a:endParaRPr kumimoji="1" lang="ja-JP" altLang="en-US"/>
          </a:p>
        </p:txBody>
      </p:sp>
    </p:spTree>
    <p:extLst>
      <p:ext uri="{BB962C8B-B14F-4D97-AF65-F5344CB8AC3E}">
        <p14:creationId xmlns:p14="http://schemas.microsoft.com/office/powerpoint/2010/main" val="7003625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07856-D649-FDA7-5FE9-3DA6F431AB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EDE3BFA-5C16-4EBD-BE72-AB66082F9AA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0DCF514-BE28-DD4C-C29B-7381013DD02C}"/>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09C70BEB-3213-AA5C-BAC6-2C943C2DFE07}"/>
              </a:ext>
            </a:extLst>
          </p:cNvPr>
          <p:cNvSpPr>
            <a:spLocks noGrp="1"/>
          </p:cNvSpPr>
          <p:nvPr>
            <p:ph type="sldNum" sz="quarter" idx="5"/>
          </p:nvPr>
        </p:nvSpPr>
        <p:spPr/>
        <p:txBody>
          <a:bodyPr/>
          <a:lstStyle/>
          <a:p>
            <a:fld id="{73536F61-0EE0-49C7-BB5E-82478CE4D320}" type="slidenum">
              <a:rPr kumimoji="1" lang="ja-JP" altLang="en-US" smtClean="0"/>
              <a:t>62</a:t>
            </a:fld>
            <a:endParaRPr kumimoji="1" lang="ja-JP" altLang="en-US"/>
          </a:p>
        </p:txBody>
      </p:sp>
    </p:spTree>
    <p:extLst>
      <p:ext uri="{BB962C8B-B14F-4D97-AF65-F5344CB8AC3E}">
        <p14:creationId xmlns:p14="http://schemas.microsoft.com/office/powerpoint/2010/main" val="2697246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9</a:t>
            </a:fld>
            <a:endParaRPr kumimoji="1" lang="ja-JP" altLang="en-US"/>
          </a:p>
        </p:txBody>
      </p:sp>
    </p:spTree>
    <p:extLst>
      <p:ext uri="{BB962C8B-B14F-4D97-AF65-F5344CB8AC3E}">
        <p14:creationId xmlns:p14="http://schemas.microsoft.com/office/powerpoint/2010/main" val="2531489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DC1BA-FE6D-EE1E-1C94-369BB517F19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4E9AE3D-37B4-E360-DFB7-EB26A1BA0D6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EA6A2B9-4324-F5C4-DA45-0B0E13D55F97}"/>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779E47D6-3082-FE6A-3842-47F9247BE1F5}"/>
              </a:ext>
            </a:extLst>
          </p:cNvPr>
          <p:cNvSpPr>
            <a:spLocks noGrp="1"/>
          </p:cNvSpPr>
          <p:nvPr>
            <p:ph type="sldNum" sz="quarter" idx="5"/>
          </p:nvPr>
        </p:nvSpPr>
        <p:spPr/>
        <p:txBody>
          <a:bodyPr/>
          <a:lstStyle/>
          <a:p>
            <a:fld id="{73536F61-0EE0-49C7-BB5E-82478CE4D320}" type="slidenum">
              <a:rPr kumimoji="1" lang="ja-JP" altLang="en-US" smtClean="0"/>
              <a:t>63</a:t>
            </a:fld>
            <a:endParaRPr kumimoji="1" lang="ja-JP" altLang="en-US"/>
          </a:p>
        </p:txBody>
      </p:sp>
    </p:spTree>
    <p:extLst>
      <p:ext uri="{BB962C8B-B14F-4D97-AF65-F5344CB8AC3E}">
        <p14:creationId xmlns:p14="http://schemas.microsoft.com/office/powerpoint/2010/main" val="2299795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8AAA6-3A84-236C-561E-4BCDB27646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797C3E5-2325-C2F8-4271-F60B9041D30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358E39C-D7BF-4094-1678-BE6F1478EE8A}"/>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64B10FAA-632F-32F2-B160-2E70227EAA8B}"/>
              </a:ext>
            </a:extLst>
          </p:cNvPr>
          <p:cNvSpPr>
            <a:spLocks noGrp="1"/>
          </p:cNvSpPr>
          <p:nvPr>
            <p:ph type="sldNum" sz="quarter" idx="5"/>
          </p:nvPr>
        </p:nvSpPr>
        <p:spPr/>
        <p:txBody>
          <a:bodyPr/>
          <a:lstStyle/>
          <a:p>
            <a:fld id="{73536F61-0EE0-49C7-BB5E-82478CE4D320}" type="slidenum">
              <a:rPr kumimoji="1" lang="ja-JP" altLang="en-US" smtClean="0"/>
              <a:t>65</a:t>
            </a:fld>
            <a:endParaRPr kumimoji="1" lang="ja-JP" altLang="en-US"/>
          </a:p>
        </p:txBody>
      </p:sp>
    </p:spTree>
    <p:extLst>
      <p:ext uri="{BB962C8B-B14F-4D97-AF65-F5344CB8AC3E}">
        <p14:creationId xmlns:p14="http://schemas.microsoft.com/office/powerpoint/2010/main" val="5339478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3E743-04DA-63D0-5C4C-C9DFA1FFA93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55FA5A-D419-D3E9-C955-C2FD35FE54F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0D4A5D-4392-A3EA-E98A-173179553B0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1E6B684-F3BA-B4C9-D06D-070485BFDF43}"/>
              </a:ext>
            </a:extLst>
          </p:cNvPr>
          <p:cNvSpPr>
            <a:spLocks noGrp="1"/>
          </p:cNvSpPr>
          <p:nvPr>
            <p:ph type="sldNum" sz="quarter" idx="5"/>
          </p:nvPr>
        </p:nvSpPr>
        <p:spPr/>
        <p:txBody>
          <a:bodyPr/>
          <a:lstStyle/>
          <a:p>
            <a:fld id="{92CB9684-C673-435A-8F5F-211179EE4ADA}" type="slidenum">
              <a:rPr kumimoji="1" lang="ja-JP" altLang="en-US" smtClean="0"/>
              <a:t>66</a:t>
            </a:fld>
            <a:endParaRPr kumimoji="1" lang="ja-JP" altLang="en-US"/>
          </a:p>
        </p:txBody>
      </p:sp>
    </p:spTree>
    <p:extLst>
      <p:ext uri="{BB962C8B-B14F-4D97-AF65-F5344CB8AC3E}">
        <p14:creationId xmlns:p14="http://schemas.microsoft.com/office/powerpoint/2010/main" val="7967685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2CB9684-C673-435A-8F5F-211179EE4ADA}" type="slidenum">
              <a:rPr kumimoji="1" lang="ja-JP" altLang="en-US" smtClean="0"/>
              <a:t>67</a:t>
            </a:fld>
            <a:endParaRPr kumimoji="1" lang="ja-JP" altLang="en-US"/>
          </a:p>
        </p:txBody>
      </p:sp>
    </p:spTree>
    <p:extLst>
      <p:ext uri="{BB962C8B-B14F-4D97-AF65-F5344CB8AC3E}">
        <p14:creationId xmlns:p14="http://schemas.microsoft.com/office/powerpoint/2010/main" val="36761932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0E0C3-DB1B-87EE-E2F0-1C4D47445B1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39FBB60-00EB-257F-6D08-021CCA9DFC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A94D6C5-2A51-7D5D-D516-1CE3BC5C51F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AD451A4-75DA-FC19-AE1E-228ABF9BD00A}"/>
              </a:ext>
            </a:extLst>
          </p:cNvPr>
          <p:cNvSpPr>
            <a:spLocks noGrp="1"/>
          </p:cNvSpPr>
          <p:nvPr>
            <p:ph type="sldNum" sz="quarter" idx="5"/>
          </p:nvPr>
        </p:nvSpPr>
        <p:spPr/>
        <p:txBody>
          <a:bodyPr/>
          <a:lstStyle/>
          <a:p>
            <a:fld id="{92CB9684-C673-435A-8F5F-211179EE4ADA}" type="slidenum">
              <a:rPr kumimoji="1" lang="ja-JP" altLang="en-US" smtClean="0"/>
              <a:t>68</a:t>
            </a:fld>
            <a:endParaRPr kumimoji="1" lang="ja-JP" altLang="en-US"/>
          </a:p>
        </p:txBody>
      </p:sp>
    </p:spTree>
    <p:extLst>
      <p:ext uri="{BB962C8B-B14F-4D97-AF65-F5344CB8AC3E}">
        <p14:creationId xmlns:p14="http://schemas.microsoft.com/office/powerpoint/2010/main" val="12561831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9D22E-E588-845C-F11D-19F86170A7A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ADB30FF-0E4F-7ED4-A535-BC87E2A5577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50C126B-D43F-7BE7-BB47-7ED3A7BA590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56A3B86-EF56-83E7-88CA-E6B1A42A17DE}"/>
              </a:ext>
            </a:extLst>
          </p:cNvPr>
          <p:cNvSpPr>
            <a:spLocks noGrp="1"/>
          </p:cNvSpPr>
          <p:nvPr>
            <p:ph type="sldNum" sz="quarter" idx="5"/>
          </p:nvPr>
        </p:nvSpPr>
        <p:spPr/>
        <p:txBody>
          <a:bodyPr/>
          <a:lstStyle/>
          <a:p>
            <a:fld id="{92CB9684-C673-435A-8F5F-211179EE4ADA}" type="slidenum">
              <a:rPr kumimoji="1" lang="ja-JP" altLang="en-US" smtClean="0"/>
              <a:t>69</a:t>
            </a:fld>
            <a:endParaRPr kumimoji="1" lang="ja-JP" altLang="en-US"/>
          </a:p>
        </p:txBody>
      </p:sp>
    </p:spTree>
    <p:extLst>
      <p:ext uri="{BB962C8B-B14F-4D97-AF65-F5344CB8AC3E}">
        <p14:creationId xmlns:p14="http://schemas.microsoft.com/office/powerpoint/2010/main" val="4559581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2170B-0960-C6A5-005B-FCF04EA4A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93D3C6A-32DC-BB93-B114-711DF7C8C2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B01A30E-05FB-A200-44F9-193D14B1E3F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BD45519-B1D0-DFC1-25C0-3253EB88D7C8}"/>
              </a:ext>
            </a:extLst>
          </p:cNvPr>
          <p:cNvSpPr>
            <a:spLocks noGrp="1"/>
          </p:cNvSpPr>
          <p:nvPr>
            <p:ph type="sldNum" sz="quarter" idx="5"/>
          </p:nvPr>
        </p:nvSpPr>
        <p:spPr/>
        <p:txBody>
          <a:bodyPr/>
          <a:lstStyle/>
          <a:p>
            <a:fld id="{92CB9684-C673-435A-8F5F-211179EE4ADA}" type="slidenum">
              <a:rPr kumimoji="1" lang="ja-JP" altLang="en-US" smtClean="0"/>
              <a:t>70</a:t>
            </a:fld>
            <a:endParaRPr kumimoji="1" lang="ja-JP" altLang="en-US"/>
          </a:p>
        </p:txBody>
      </p:sp>
    </p:spTree>
    <p:extLst>
      <p:ext uri="{BB962C8B-B14F-4D97-AF65-F5344CB8AC3E}">
        <p14:creationId xmlns:p14="http://schemas.microsoft.com/office/powerpoint/2010/main" val="4243239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7DD9F-41DE-6E2E-F689-3288AE3543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B824B5-3C45-19DC-7B5E-71757219386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4BAAFD-EE3A-4186-5E7A-C41FC5ACCF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F1D82B8-C00F-6000-6BF5-19BABACCE01E}"/>
              </a:ext>
            </a:extLst>
          </p:cNvPr>
          <p:cNvSpPr>
            <a:spLocks noGrp="1"/>
          </p:cNvSpPr>
          <p:nvPr>
            <p:ph type="sldNum" sz="quarter" idx="5"/>
          </p:nvPr>
        </p:nvSpPr>
        <p:spPr/>
        <p:txBody>
          <a:bodyPr/>
          <a:lstStyle/>
          <a:p>
            <a:fld id="{92CB9684-C673-435A-8F5F-211179EE4ADA}" type="slidenum">
              <a:rPr kumimoji="1" lang="ja-JP" altLang="en-US" smtClean="0"/>
              <a:t>71</a:t>
            </a:fld>
            <a:endParaRPr kumimoji="1" lang="ja-JP" altLang="en-US"/>
          </a:p>
        </p:txBody>
      </p:sp>
    </p:spTree>
    <p:extLst>
      <p:ext uri="{BB962C8B-B14F-4D97-AF65-F5344CB8AC3E}">
        <p14:creationId xmlns:p14="http://schemas.microsoft.com/office/powerpoint/2010/main" val="32326277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6D8F0-8C00-64A4-384C-9E88AD16F45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46278B-6FFD-B53C-D84B-73558875E2A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6DC001C-A393-5921-E654-56A3988AA90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7684711-B137-373C-DE8B-7EF8CCA54B48}"/>
              </a:ext>
            </a:extLst>
          </p:cNvPr>
          <p:cNvSpPr>
            <a:spLocks noGrp="1"/>
          </p:cNvSpPr>
          <p:nvPr>
            <p:ph type="sldNum" sz="quarter" idx="5"/>
          </p:nvPr>
        </p:nvSpPr>
        <p:spPr/>
        <p:txBody>
          <a:bodyPr/>
          <a:lstStyle/>
          <a:p>
            <a:fld id="{92CB9684-C673-435A-8F5F-211179EE4ADA}" type="slidenum">
              <a:rPr kumimoji="1" lang="ja-JP" altLang="en-US" smtClean="0"/>
              <a:t>72</a:t>
            </a:fld>
            <a:endParaRPr kumimoji="1" lang="ja-JP" altLang="en-US"/>
          </a:p>
        </p:txBody>
      </p:sp>
    </p:spTree>
    <p:extLst>
      <p:ext uri="{BB962C8B-B14F-4D97-AF65-F5344CB8AC3E}">
        <p14:creationId xmlns:p14="http://schemas.microsoft.com/office/powerpoint/2010/main" val="24970444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053C-ACA0-DBC3-0712-6C3AAC605A8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C73E897-F280-B745-2F04-CE491B1E1A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9AB3F58-F3C4-C173-3974-556C3D9370A9}"/>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B4DEB217-81F6-6DE1-F92C-9E37DB63DD85}"/>
              </a:ext>
            </a:extLst>
          </p:cNvPr>
          <p:cNvSpPr>
            <a:spLocks noGrp="1"/>
          </p:cNvSpPr>
          <p:nvPr>
            <p:ph type="sldNum" sz="quarter" idx="5"/>
          </p:nvPr>
        </p:nvSpPr>
        <p:spPr/>
        <p:txBody>
          <a:bodyPr/>
          <a:lstStyle/>
          <a:p>
            <a:fld id="{73536F61-0EE0-49C7-BB5E-82478CE4D320}" type="slidenum">
              <a:rPr kumimoji="1" lang="ja-JP" altLang="en-US" smtClean="0"/>
              <a:t>74</a:t>
            </a:fld>
            <a:endParaRPr kumimoji="1" lang="ja-JP" altLang="en-US"/>
          </a:p>
        </p:txBody>
      </p:sp>
    </p:spTree>
    <p:extLst>
      <p:ext uri="{BB962C8B-B14F-4D97-AF65-F5344CB8AC3E}">
        <p14:creationId xmlns:p14="http://schemas.microsoft.com/office/powerpoint/2010/main" val="2701157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2CB9684-C673-435A-8F5F-211179EE4ADA}" type="slidenum">
              <a:rPr kumimoji="1" lang="ja-JP" altLang="en-US" smtClean="0"/>
              <a:t>13</a:t>
            </a:fld>
            <a:endParaRPr kumimoji="1" lang="ja-JP" altLang="en-US"/>
          </a:p>
        </p:txBody>
      </p:sp>
    </p:spTree>
    <p:extLst>
      <p:ext uri="{BB962C8B-B14F-4D97-AF65-F5344CB8AC3E}">
        <p14:creationId xmlns:p14="http://schemas.microsoft.com/office/powerpoint/2010/main" val="5882413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AB846-58AD-9F8E-0301-F5DEE131D4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1529C9F-FBAE-A2C9-A1AF-3FB7552B809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10DD633-F92E-3627-C487-85D6C4FB98D6}"/>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6279E06B-A4D9-988B-4062-7AF15A974FA8}"/>
              </a:ext>
            </a:extLst>
          </p:cNvPr>
          <p:cNvSpPr>
            <a:spLocks noGrp="1"/>
          </p:cNvSpPr>
          <p:nvPr>
            <p:ph type="sldNum" sz="quarter" idx="5"/>
          </p:nvPr>
        </p:nvSpPr>
        <p:spPr/>
        <p:txBody>
          <a:bodyPr/>
          <a:lstStyle/>
          <a:p>
            <a:fld id="{73536F61-0EE0-49C7-BB5E-82478CE4D320}" type="slidenum">
              <a:rPr kumimoji="1" lang="ja-JP" altLang="en-US" smtClean="0"/>
              <a:t>75</a:t>
            </a:fld>
            <a:endParaRPr kumimoji="1" lang="ja-JP" altLang="en-US"/>
          </a:p>
        </p:txBody>
      </p:sp>
    </p:spTree>
    <p:extLst>
      <p:ext uri="{BB962C8B-B14F-4D97-AF65-F5344CB8AC3E}">
        <p14:creationId xmlns:p14="http://schemas.microsoft.com/office/powerpoint/2010/main" val="35761521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08521-7E9B-CF1D-7E5C-72E4624C95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E8B6FE7-08BA-CD69-EBB6-FE15B443055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1216D79-F6EA-972B-FDC3-CBB04834DC89}"/>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5E96A43E-2D78-5488-2D92-8A65E02EB2FF}"/>
              </a:ext>
            </a:extLst>
          </p:cNvPr>
          <p:cNvSpPr>
            <a:spLocks noGrp="1"/>
          </p:cNvSpPr>
          <p:nvPr>
            <p:ph type="sldNum" sz="quarter" idx="5"/>
          </p:nvPr>
        </p:nvSpPr>
        <p:spPr/>
        <p:txBody>
          <a:bodyPr/>
          <a:lstStyle/>
          <a:p>
            <a:fld id="{73536F61-0EE0-49C7-BB5E-82478CE4D320}" type="slidenum">
              <a:rPr kumimoji="1" lang="ja-JP" altLang="en-US" smtClean="0"/>
              <a:t>77</a:t>
            </a:fld>
            <a:endParaRPr kumimoji="1" lang="ja-JP" altLang="en-US"/>
          </a:p>
        </p:txBody>
      </p:sp>
    </p:spTree>
    <p:extLst>
      <p:ext uri="{BB962C8B-B14F-4D97-AF65-F5344CB8AC3E}">
        <p14:creationId xmlns:p14="http://schemas.microsoft.com/office/powerpoint/2010/main" val="4721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FA4E1-CDD3-F63E-9FF6-B55CBD8EEA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895C347-16F3-BA32-4117-0F4A22FA99F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4FD1933-B4E6-BD7F-698A-06BE02BEC7E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85E809E-F280-221F-1510-A5DBB5E790B1}"/>
              </a:ext>
            </a:extLst>
          </p:cNvPr>
          <p:cNvSpPr>
            <a:spLocks noGrp="1"/>
          </p:cNvSpPr>
          <p:nvPr>
            <p:ph type="sldNum" sz="quarter" idx="5"/>
          </p:nvPr>
        </p:nvSpPr>
        <p:spPr/>
        <p:txBody>
          <a:bodyPr/>
          <a:lstStyle/>
          <a:p>
            <a:fld id="{73536F61-0EE0-49C7-BB5E-82478CE4D320}" type="slidenum">
              <a:rPr kumimoji="1" lang="ja-JP" altLang="en-US" smtClean="0"/>
              <a:t>25</a:t>
            </a:fld>
            <a:endParaRPr kumimoji="1" lang="ja-JP" altLang="en-US"/>
          </a:p>
        </p:txBody>
      </p:sp>
    </p:spTree>
    <p:extLst>
      <p:ext uri="{BB962C8B-B14F-4D97-AF65-F5344CB8AC3E}">
        <p14:creationId xmlns:p14="http://schemas.microsoft.com/office/powerpoint/2010/main" val="126057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50AE0-7EC8-AD6C-7F20-77492EBC3D2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C75D6EA-FCBF-9938-88B3-2AF116BB04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A5425E-3EA6-FFEF-A4BF-AABB286E6B98}"/>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4E29544B-AF80-2567-E0E6-9B71795CD1AE}"/>
              </a:ext>
            </a:extLst>
          </p:cNvPr>
          <p:cNvSpPr>
            <a:spLocks noGrp="1"/>
          </p:cNvSpPr>
          <p:nvPr>
            <p:ph type="sldNum" sz="quarter" idx="5"/>
          </p:nvPr>
        </p:nvSpPr>
        <p:spPr/>
        <p:txBody>
          <a:bodyPr/>
          <a:lstStyle/>
          <a:p>
            <a:fld id="{73536F61-0EE0-49C7-BB5E-82478CE4D320}" type="slidenum">
              <a:rPr kumimoji="1" lang="ja-JP" altLang="en-US" smtClean="0"/>
              <a:t>27</a:t>
            </a:fld>
            <a:endParaRPr kumimoji="1" lang="ja-JP" altLang="en-US"/>
          </a:p>
        </p:txBody>
      </p:sp>
    </p:spTree>
    <p:extLst>
      <p:ext uri="{BB962C8B-B14F-4D97-AF65-F5344CB8AC3E}">
        <p14:creationId xmlns:p14="http://schemas.microsoft.com/office/powerpoint/2010/main" val="2343908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3536F61-0EE0-49C7-BB5E-82478CE4D320}" type="slidenum">
              <a:rPr kumimoji="1" lang="ja-JP" altLang="en-US" smtClean="0"/>
              <a:t>28</a:t>
            </a:fld>
            <a:endParaRPr kumimoji="1" lang="ja-JP" altLang="en-US"/>
          </a:p>
        </p:txBody>
      </p:sp>
    </p:spTree>
    <p:extLst>
      <p:ext uri="{BB962C8B-B14F-4D97-AF65-F5344CB8AC3E}">
        <p14:creationId xmlns:p14="http://schemas.microsoft.com/office/powerpoint/2010/main" val="179492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88E42-E95E-EF9C-0C31-6AA8D1BE642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5006D2E-7453-45CD-3FDD-04C24F674A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79A8ED-E6DA-05ED-CA3E-061947661196}"/>
              </a:ext>
            </a:extLst>
          </p:cNvPr>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ADA6F0BB-D785-5492-8299-228B3EC2847B}"/>
              </a:ext>
            </a:extLst>
          </p:cNvPr>
          <p:cNvSpPr>
            <a:spLocks noGrp="1"/>
          </p:cNvSpPr>
          <p:nvPr>
            <p:ph type="sldNum" sz="quarter" idx="5"/>
          </p:nvPr>
        </p:nvSpPr>
        <p:spPr/>
        <p:txBody>
          <a:bodyPr/>
          <a:lstStyle/>
          <a:p>
            <a:fld id="{73536F61-0EE0-49C7-BB5E-82478CE4D320}" type="slidenum">
              <a:rPr kumimoji="1" lang="ja-JP" altLang="en-US" smtClean="0"/>
              <a:t>29</a:t>
            </a:fld>
            <a:endParaRPr kumimoji="1" lang="ja-JP" altLang="en-US"/>
          </a:p>
        </p:txBody>
      </p:sp>
    </p:spTree>
    <p:extLst>
      <p:ext uri="{BB962C8B-B14F-4D97-AF65-F5344CB8AC3E}">
        <p14:creationId xmlns:p14="http://schemas.microsoft.com/office/powerpoint/2010/main" val="108135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5"/>
          </p:nvPr>
        </p:nvSpPr>
        <p:spPr/>
        <p:txBody>
          <a:bodyPr/>
          <a:lstStyle/>
          <a:p>
            <a:fld id="{C39886D7-4571-44F2-8931-A27ECD052FE3}" type="slidenum">
              <a:rPr kumimoji="1" lang="ja-JP" altLang="en-US" smtClean="0"/>
              <a:t>33</a:t>
            </a:fld>
            <a:endParaRPr kumimoji="1" lang="ja-JP" altLang="en-US"/>
          </a:p>
        </p:txBody>
      </p:sp>
    </p:spTree>
    <p:extLst>
      <p:ext uri="{BB962C8B-B14F-4D97-AF65-F5344CB8AC3E}">
        <p14:creationId xmlns:p14="http://schemas.microsoft.com/office/powerpoint/2010/main" val="2709917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8FC9C2-33EA-8120-5674-6FD242A62E1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38E4603-DED6-F880-A673-E4CEE88D56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60CE773-B070-9C2A-F150-F8008CE5D68E}"/>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5" name="フッター プレースホルダー 4">
            <a:extLst>
              <a:ext uri="{FF2B5EF4-FFF2-40B4-BE49-F238E27FC236}">
                <a16:creationId xmlns:a16="http://schemas.microsoft.com/office/drawing/2014/main" id="{14C25142-1EDC-9385-56E4-A952B82305C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BFE8BDA-AF18-7CE4-AA51-8D53FE33B791}"/>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3132985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5E495C-B0C8-2B01-92A8-273B3937502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1726502-0BE3-A9C7-CD83-2F081C65ED6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82DAC70-9507-857D-A987-73F65D232126}"/>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5" name="フッター プレースホルダー 4">
            <a:extLst>
              <a:ext uri="{FF2B5EF4-FFF2-40B4-BE49-F238E27FC236}">
                <a16:creationId xmlns:a16="http://schemas.microsoft.com/office/drawing/2014/main" id="{70E1ECE1-7ECC-0CD5-8FE4-A4E40CB7AA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1B1797-1051-F9D6-DBAB-30C1D5552740}"/>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76353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3B9FB4B-3097-2036-E10E-9F58AF23619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E2A9ED9-77FB-FA91-CE86-A61BA558789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33F9195-4A1F-820D-8C46-24C0DC923C24}"/>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5" name="フッター プレースホルダー 4">
            <a:extLst>
              <a:ext uri="{FF2B5EF4-FFF2-40B4-BE49-F238E27FC236}">
                <a16:creationId xmlns:a16="http://schemas.microsoft.com/office/drawing/2014/main" id="{73501127-76E3-FB9C-D40A-1896C36051C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285ACA7-943A-8741-8171-415365EB2E25}"/>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1778581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E5365F1A-2611-CD4E-A266-B14CF06F4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9503" y="5818393"/>
            <a:ext cx="1883773" cy="716364"/>
          </a:xfrm>
          <a:prstGeom prst="rect">
            <a:avLst/>
          </a:prstGeom>
        </p:spPr>
      </p:pic>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227333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F3546E-36C9-593E-F3BB-761CCAD9FC7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819E9CC-C7A2-089F-B2C5-7D91993E25A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626976-D2BE-78A8-5CDB-C5A29E6D96DB}"/>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5" name="フッター プレースホルダー 4">
            <a:extLst>
              <a:ext uri="{FF2B5EF4-FFF2-40B4-BE49-F238E27FC236}">
                <a16:creationId xmlns:a16="http://schemas.microsoft.com/office/drawing/2014/main" id="{4F995B9D-B48E-05C8-B3BE-BF23C60C5B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A7AB1B0-CE74-3EF4-AD2E-83E35870875D}"/>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631913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B47940-EAA1-0DC8-B89B-F4828BAE698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11DB2C7-5FCF-9B2F-1533-FCA281D337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FD5D875-1E9F-9D44-E6A4-5F522128D04A}"/>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5" name="フッター プレースホルダー 4">
            <a:extLst>
              <a:ext uri="{FF2B5EF4-FFF2-40B4-BE49-F238E27FC236}">
                <a16:creationId xmlns:a16="http://schemas.microsoft.com/office/drawing/2014/main" id="{126B3195-2523-07E5-AB6A-92DAB1F5EF2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900ED68-9FDB-4978-C5EF-64F6D3BE92BE}"/>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123332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56A42A-3655-2BE4-9B70-7FC9277B4DB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6BDACA-530F-AE8F-9083-FCA35091A10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9DF92C6-58BA-4DB7-5982-31465AEB938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85742C8-3921-06A5-ED3D-20EB7A036BEA}"/>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6" name="フッター プレースホルダー 5">
            <a:extLst>
              <a:ext uri="{FF2B5EF4-FFF2-40B4-BE49-F238E27FC236}">
                <a16:creationId xmlns:a16="http://schemas.microsoft.com/office/drawing/2014/main" id="{BE7E331D-A19E-693E-6043-5AF5DF6FB67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9CC2713-FBFB-D062-0629-0722B57A55ED}"/>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3006424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A9DF4C-B67F-4062-9549-35654CCA422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CADECE6-6CB2-32A6-C3D3-01E132C819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B70424E-8B79-1469-B74C-C9D51E8906B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89F1DC3-06CA-D115-D52E-35F7FF2866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DA7A287-4192-B1AA-FDF6-889CBC90FD8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79934BF-8EBF-57A1-AFB7-CD0015D735BF}"/>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8" name="フッター プレースホルダー 7">
            <a:extLst>
              <a:ext uri="{FF2B5EF4-FFF2-40B4-BE49-F238E27FC236}">
                <a16:creationId xmlns:a16="http://schemas.microsoft.com/office/drawing/2014/main" id="{CCF6A110-BAD4-D039-CA50-2F79DFCF37B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199C45B-4140-1C45-4157-D3F34D00D9D3}"/>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3857184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7DD3E8-F5A4-9399-53CE-A929F16D1D3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99C4906-DC28-285F-47C2-D3567397342D}"/>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4" name="フッター プレースホルダー 3">
            <a:extLst>
              <a:ext uri="{FF2B5EF4-FFF2-40B4-BE49-F238E27FC236}">
                <a16:creationId xmlns:a16="http://schemas.microsoft.com/office/drawing/2014/main" id="{8E22F76E-B9C9-9568-B70A-6B9667086D5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B01470B-8A08-3FEB-0AA4-C514306838EC}"/>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1729992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80B0EA5-2198-8A9F-5056-860564B2C841}"/>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3" name="フッター プレースホルダー 2">
            <a:extLst>
              <a:ext uri="{FF2B5EF4-FFF2-40B4-BE49-F238E27FC236}">
                <a16:creationId xmlns:a16="http://schemas.microsoft.com/office/drawing/2014/main" id="{14AD6D1F-55A4-3AB2-DBA2-8FA2EE5743C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E059BD7-CB27-846E-CA90-DD474CA8C7C9}"/>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559356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A090F8-7FC4-AC7D-E34B-E3D94FE07AE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40F4851-CDE4-FC47-93B0-02C7E4C53C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F05F697-CDEE-E5EB-B266-54E7B1F165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02D4FEA-E7AF-E012-B4CB-A943B73E1176}"/>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6" name="フッター プレースホルダー 5">
            <a:extLst>
              <a:ext uri="{FF2B5EF4-FFF2-40B4-BE49-F238E27FC236}">
                <a16:creationId xmlns:a16="http://schemas.microsoft.com/office/drawing/2014/main" id="{92EE191A-C85E-B4E7-C1B1-D16217D3D23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B648CAB-9A81-DF0C-724E-D6FFFE82CF8F}"/>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1038186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CA7465-404F-D48D-323C-973CEA8D633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6EF5A51-FB35-1C48-5CCC-65F5B132DA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F0ADF9EF-A141-C6B8-A60E-149C6C009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A0E0A12-E055-D3A3-5CB2-F978A0FB7D61}"/>
              </a:ext>
            </a:extLst>
          </p:cNvPr>
          <p:cNvSpPr>
            <a:spLocks noGrp="1"/>
          </p:cNvSpPr>
          <p:nvPr>
            <p:ph type="dt" sz="half" idx="10"/>
          </p:nvPr>
        </p:nvSpPr>
        <p:spPr/>
        <p:txBody>
          <a:bodyPr/>
          <a:lstStyle/>
          <a:p>
            <a:fld id="{A2083955-5E2E-44B3-BF4D-18FBC0CD21E5}" type="datetimeFigureOut">
              <a:rPr kumimoji="1" lang="ja-JP" altLang="en-US" smtClean="0"/>
              <a:t>2026/8/17</a:t>
            </a:fld>
            <a:endParaRPr kumimoji="1" lang="ja-JP" altLang="en-US"/>
          </a:p>
        </p:txBody>
      </p:sp>
      <p:sp>
        <p:nvSpPr>
          <p:cNvPr id="6" name="フッター プレースホルダー 5">
            <a:extLst>
              <a:ext uri="{FF2B5EF4-FFF2-40B4-BE49-F238E27FC236}">
                <a16:creationId xmlns:a16="http://schemas.microsoft.com/office/drawing/2014/main" id="{802AB88E-1E9B-D345-E23A-7CC47E15B98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1B55E31-9364-0368-0142-20D50FB740BC}"/>
              </a:ext>
            </a:extLst>
          </p:cNvPr>
          <p:cNvSpPr>
            <a:spLocks noGrp="1"/>
          </p:cNvSpPr>
          <p:nvPr>
            <p:ph type="sldNum" sz="quarter" idx="12"/>
          </p:nvPr>
        </p:nvSpPr>
        <p:spPr/>
        <p:txBody>
          <a:body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1987484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19AB273-512B-C3D6-A702-AAE2F55378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00F889-EC52-9E8B-020E-D7EA54586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1B669BC-347C-E158-EBA3-245CA851B5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083955-5E2E-44B3-BF4D-18FBC0CD21E5}" type="datetimeFigureOut">
              <a:rPr kumimoji="1" lang="ja-JP" altLang="en-US" smtClean="0"/>
              <a:t>2026/8/17</a:t>
            </a:fld>
            <a:endParaRPr kumimoji="1" lang="ja-JP" altLang="en-US"/>
          </a:p>
        </p:txBody>
      </p:sp>
      <p:sp>
        <p:nvSpPr>
          <p:cNvPr id="5" name="フッター プレースホルダー 4">
            <a:extLst>
              <a:ext uri="{FF2B5EF4-FFF2-40B4-BE49-F238E27FC236}">
                <a16:creationId xmlns:a16="http://schemas.microsoft.com/office/drawing/2014/main" id="{B0FDB7FD-7123-DA83-8E34-080169A41D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570992A-63B3-A9A7-E35B-F52006BD1B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85AEDE-2A77-4237-9D4E-A9950E3BC688}" type="slidenum">
              <a:rPr kumimoji="1" lang="ja-JP" altLang="en-US" smtClean="0"/>
              <a:t>‹#›</a:t>
            </a:fld>
            <a:endParaRPr kumimoji="1" lang="ja-JP" altLang="en-US"/>
          </a:p>
        </p:txBody>
      </p:sp>
    </p:spTree>
    <p:extLst>
      <p:ext uri="{BB962C8B-B14F-4D97-AF65-F5344CB8AC3E}">
        <p14:creationId xmlns:p14="http://schemas.microsoft.com/office/powerpoint/2010/main" val="658184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jpg"/><Relationship Id="rId10" Type="http://schemas.openxmlformats.org/officeDocument/2006/relationships/image" Target="../media/image29.jpg"/><Relationship Id="rId4" Type="http://schemas.openxmlformats.org/officeDocument/2006/relationships/image" Target="../media/image23.jpg"/><Relationship Id="rId9" Type="http://schemas.openxmlformats.org/officeDocument/2006/relationships/image" Target="../media/image28.jpg"/></Relationships>
</file>

<file path=ppt/slides/_rels/slide15.xml.rels><?xml version="1.0" encoding="UTF-8" standalone="yes"?>
<Relationships xmlns="http://schemas.openxmlformats.org/package/2006/relationships"><Relationship Id="rId8" Type="http://schemas.openxmlformats.org/officeDocument/2006/relationships/hyperlink" Target="https://youtube.com/channel/UCR2fp4or99NLh-35uFoNdSA" TargetMode="External"/><Relationship Id="rId13" Type="http://schemas.openxmlformats.org/officeDocument/2006/relationships/image" Target="../media/image40.jpg"/><Relationship Id="rId3" Type="http://schemas.openxmlformats.org/officeDocument/2006/relationships/image" Target="../media/image31.jpg"/><Relationship Id="rId7" Type="http://schemas.openxmlformats.org/officeDocument/2006/relationships/image" Target="../media/image35.jpg"/><Relationship Id="rId12" Type="http://schemas.openxmlformats.org/officeDocument/2006/relationships/image" Target="../media/image39.jpg"/><Relationship Id="rId2" Type="http://schemas.openxmlformats.org/officeDocument/2006/relationships/image" Target="../media/image30.jpg"/><Relationship Id="rId1" Type="http://schemas.openxmlformats.org/officeDocument/2006/relationships/slideLayout" Target="../slideLayouts/slideLayout7.xml"/><Relationship Id="rId6" Type="http://schemas.openxmlformats.org/officeDocument/2006/relationships/image" Target="../media/image34.jpg"/><Relationship Id="rId11" Type="http://schemas.openxmlformats.org/officeDocument/2006/relationships/image" Target="../media/image38.jpg"/><Relationship Id="rId5" Type="http://schemas.openxmlformats.org/officeDocument/2006/relationships/image" Target="../media/image33.jpg"/><Relationship Id="rId15" Type="http://schemas.openxmlformats.org/officeDocument/2006/relationships/image" Target="../media/image42.jpg"/><Relationship Id="rId10" Type="http://schemas.openxmlformats.org/officeDocument/2006/relationships/image" Target="../media/image37.jpg"/><Relationship Id="rId4" Type="http://schemas.openxmlformats.org/officeDocument/2006/relationships/image" Target="../media/image32.jpg"/><Relationship Id="rId9" Type="http://schemas.openxmlformats.org/officeDocument/2006/relationships/image" Target="../media/image36.jpg"/><Relationship Id="rId14" Type="http://schemas.openxmlformats.org/officeDocument/2006/relationships/image" Target="../media/image41.jpg"/></Relationships>
</file>

<file path=ppt/slides/_rels/slide16.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image" Target="../media/image43.tmp"/><Relationship Id="rId1" Type="http://schemas.openxmlformats.org/officeDocument/2006/relationships/slideLayout" Target="../slideLayouts/slideLayout7.xml"/><Relationship Id="rId5" Type="http://schemas.openxmlformats.org/officeDocument/2006/relationships/image" Target="../media/image45.tmp"/><Relationship Id="rId4" Type="http://schemas.openxmlformats.org/officeDocument/2006/relationships/image" Target="../media/image3.tmp"/></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image" Target="../media/image47.tmp"/><Relationship Id="rId1" Type="http://schemas.openxmlformats.org/officeDocument/2006/relationships/slideLayout" Target="../slideLayouts/slideLayout7.xml"/><Relationship Id="rId4" Type="http://schemas.openxmlformats.org/officeDocument/2006/relationships/image" Target="../media/image3.tmp"/></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2.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3.tmp"/><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55.tmp"/><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6.tmp"/><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7.tmp"/><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tmp"/><Relationship Id="rId3" Type="http://schemas.openxmlformats.org/officeDocument/2006/relationships/image" Target="../media/image6.tmp"/><Relationship Id="rId7" Type="http://schemas.openxmlformats.org/officeDocument/2006/relationships/image" Target="../media/image10.tmp"/><Relationship Id="rId2" Type="http://schemas.openxmlformats.org/officeDocument/2006/relationships/image" Target="../media/image5.tmp"/><Relationship Id="rId1" Type="http://schemas.openxmlformats.org/officeDocument/2006/relationships/slideLayout" Target="../slideLayouts/slideLayout2.xml"/><Relationship Id="rId6" Type="http://schemas.openxmlformats.org/officeDocument/2006/relationships/image" Target="../media/image9.tmp"/><Relationship Id="rId5" Type="http://schemas.openxmlformats.org/officeDocument/2006/relationships/image" Target="../media/image8.tmp"/><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tmp"/></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7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3.tmp"/></Relationships>
</file>

<file path=ppt/slides/_rels/slide77.xml.rels><?xml version="1.0" encoding="UTF-8" standalone="yes"?>
<Relationships xmlns="http://schemas.openxmlformats.org/package/2006/relationships"><Relationship Id="rId3" Type="http://schemas.openxmlformats.org/officeDocument/2006/relationships/image" Target="../media/image77.tmp"/><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79.tmp"/><Relationship Id="rId4" Type="http://schemas.openxmlformats.org/officeDocument/2006/relationships/image" Target="../media/image78.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F37C06-8A3D-8E4C-B6E2-47C520E496A6}"/>
              </a:ext>
            </a:extLst>
          </p:cNvPr>
          <p:cNvSpPr>
            <a:spLocks noGrp="1"/>
          </p:cNvSpPr>
          <p:nvPr>
            <p:ph type="title"/>
          </p:nvPr>
        </p:nvSpPr>
        <p:spPr>
          <a:xfrm>
            <a:off x="1184831" y="3238891"/>
            <a:ext cx="11506200" cy="821931"/>
          </a:xfrm>
        </p:spPr>
        <p:txBody>
          <a:bodyPr>
            <a:normAutofit/>
          </a:bodyPr>
          <a:lstStyle/>
          <a:p>
            <a:pPr algn="l"/>
            <a:r>
              <a:rPr lang="ja-JP" altLang="en-US" dirty="0">
                <a:solidFill>
                  <a:srgbClr val="008E40"/>
                </a:solidFill>
                <a:latin typeface="ＭＳ Ｐゴシック" panose="020B0600070205080204" pitchFamily="50" charset="-128"/>
                <a:ea typeface="ＭＳ Ｐゴシック" panose="020B0600070205080204" pitchFamily="50" charset="-128"/>
              </a:rPr>
              <a:t>人がつながり、クラブが生き返る物語</a:t>
            </a:r>
            <a:endParaRPr lang="en-US" sz="3100" dirty="0">
              <a:solidFill>
                <a:srgbClr val="008E40"/>
              </a:solidFill>
              <a:latin typeface="ＭＳ Ｐゴシック" panose="020B0600070205080204" pitchFamily="50" charset="-128"/>
              <a:ea typeface="ＭＳ Ｐゴシック" panose="020B0600070205080204" pitchFamily="50" charset="-128"/>
            </a:endParaRPr>
          </a:p>
        </p:txBody>
      </p:sp>
      <p:sp>
        <p:nvSpPr>
          <p:cNvPr id="5" name="Subtitle 9">
            <a:extLst>
              <a:ext uri="{FF2B5EF4-FFF2-40B4-BE49-F238E27FC236}">
                <a16:creationId xmlns:a16="http://schemas.microsoft.com/office/drawing/2014/main" id="{ACDB159E-2060-4F2E-BB12-3B330866653C}"/>
              </a:ext>
            </a:extLst>
          </p:cNvPr>
          <p:cNvSpPr txBox="1">
            <a:spLocks/>
          </p:cNvSpPr>
          <p:nvPr/>
        </p:nvSpPr>
        <p:spPr>
          <a:xfrm>
            <a:off x="786848" y="1179484"/>
            <a:ext cx="11506200" cy="4656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lang="en-US" sz="3200" b="1" kern="1200" dirty="0">
                <a:solidFill>
                  <a:srgbClr val="005DA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dirty="0">
                <a:solidFill>
                  <a:srgbClr val="002060"/>
                </a:solidFill>
                <a:latin typeface="ＭＳ Ｐゴシック" panose="020B0600070205080204" pitchFamily="50" charset="-128"/>
                <a:ea typeface="ＭＳ Ｐゴシック" panose="020B0600070205080204" pitchFamily="50" charset="-128"/>
              </a:rPr>
              <a:t>国際ロータリー第</a:t>
            </a:r>
            <a:r>
              <a:rPr lang="en-US" altLang="ja-JP" dirty="0">
                <a:solidFill>
                  <a:srgbClr val="002060"/>
                </a:solidFill>
                <a:latin typeface="ＭＳ Ｐゴシック" panose="020B0600070205080204" pitchFamily="50" charset="-128"/>
                <a:ea typeface="ＭＳ Ｐゴシック" panose="020B0600070205080204" pitchFamily="50" charset="-128"/>
              </a:rPr>
              <a:t>2550</a:t>
            </a:r>
            <a:r>
              <a:rPr lang="ja-JP" altLang="en-US" dirty="0">
                <a:solidFill>
                  <a:srgbClr val="002060"/>
                </a:solidFill>
                <a:latin typeface="ＭＳ Ｐゴシック" panose="020B0600070205080204" pitchFamily="50" charset="-128"/>
                <a:ea typeface="ＭＳ Ｐゴシック" panose="020B0600070205080204" pitchFamily="50" charset="-128"/>
              </a:rPr>
              <a:t>地区</a:t>
            </a:r>
            <a:endParaRPr lang="en-US" altLang="ja-JP" dirty="0">
              <a:solidFill>
                <a:srgbClr val="002060"/>
              </a:solidFill>
              <a:latin typeface="ＭＳ Ｐゴシック" panose="020B0600070205080204" pitchFamily="50" charset="-128"/>
              <a:ea typeface="ＭＳ Ｐゴシック" panose="020B0600070205080204" pitchFamily="50" charset="-128"/>
            </a:endParaRPr>
          </a:p>
          <a:p>
            <a:r>
              <a:rPr lang="ja-JP" altLang="en-US" dirty="0">
                <a:solidFill>
                  <a:srgbClr val="002060"/>
                </a:solidFill>
                <a:latin typeface="ＭＳ Ｐゴシック" panose="020B0600070205080204" pitchFamily="50" charset="-128"/>
                <a:ea typeface="ＭＳ Ｐゴシック" panose="020B0600070205080204" pitchFamily="50" charset="-128"/>
              </a:rPr>
              <a:t>「地区クラブ活性化セミナー」</a:t>
            </a:r>
            <a:endParaRPr lang="zh-TW" altLang="en-US" dirty="0">
              <a:solidFill>
                <a:srgbClr val="002060"/>
              </a:solidFill>
              <a:latin typeface="ＭＳ Ｐゴシック" panose="020B0600070205080204" pitchFamily="50" charset="-128"/>
              <a:ea typeface="ＭＳ Ｐゴシック" panose="020B0600070205080204" pitchFamily="50" charset="-128"/>
            </a:endParaRPr>
          </a:p>
        </p:txBody>
      </p:sp>
      <p:sp>
        <p:nvSpPr>
          <p:cNvPr id="9" name="Title 7">
            <a:extLst>
              <a:ext uri="{FF2B5EF4-FFF2-40B4-BE49-F238E27FC236}">
                <a16:creationId xmlns:a16="http://schemas.microsoft.com/office/drawing/2014/main" id="{D50CB80E-C452-4E31-DCA6-8C2D764C8265}"/>
              </a:ext>
            </a:extLst>
          </p:cNvPr>
          <p:cNvSpPr txBox="1">
            <a:spLocks/>
          </p:cNvSpPr>
          <p:nvPr/>
        </p:nvSpPr>
        <p:spPr>
          <a:xfrm>
            <a:off x="238137" y="4322899"/>
            <a:ext cx="11506200" cy="1739698"/>
          </a:xfrm>
          <a:prstGeom prst="rect">
            <a:avLst/>
          </a:prstGeom>
        </p:spPr>
        <p:txBody>
          <a:bodyPr vert="horz" lIns="91440" tIns="0" rIns="91440" bIns="91440" rtlCol="0" anchor="b">
            <a:normAutofit fontScale="45000" lnSpcReduction="20000"/>
          </a:bodyPr>
          <a:lstStyle>
            <a:lvl1pPr marL="0" indent="0" algn="ctr" defTabSz="914400" rtl="0" eaLnBrk="1" latinLnBrk="0" hangingPunct="1">
              <a:lnSpc>
                <a:spcPct val="90000"/>
              </a:lnSpc>
              <a:spcBef>
                <a:spcPct val="0"/>
              </a:spcBef>
              <a:buNone/>
              <a:defRPr kumimoji="1"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pPr algn="l"/>
            <a:r>
              <a:rPr lang="ja-JP" altLang="en-US" dirty="0">
                <a:solidFill>
                  <a:srgbClr val="002060"/>
                </a:solidFill>
                <a:latin typeface="ＭＳ Ｐゴシック" panose="020B0600070205080204" pitchFamily="50" charset="-128"/>
                <a:ea typeface="ＭＳ Ｐゴシック" panose="020B0600070205080204" pitchFamily="50" charset="-128"/>
              </a:rPr>
              <a:t>　　　　　　　　</a:t>
            </a:r>
            <a:endParaRPr lang="en-US" altLang="ja-JP" sz="4000" dirty="0">
              <a:solidFill>
                <a:srgbClr val="002060"/>
              </a:solidFill>
              <a:latin typeface="ＭＳ Ｐゴシック" panose="020B0600070205080204" pitchFamily="50" charset="-128"/>
              <a:ea typeface="ＭＳ Ｐゴシック" panose="020B0600070205080204" pitchFamily="50" charset="-128"/>
            </a:endParaRPr>
          </a:p>
          <a:p>
            <a:pPr algn="l"/>
            <a:r>
              <a:rPr lang="en-US" altLang="ja-JP" sz="5300" dirty="0">
                <a:solidFill>
                  <a:srgbClr val="002060"/>
                </a:solidFill>
                <a:latin typeface="ＭＳ Ｐゴシック" panose="020B0600070205080204" pitchFamily="50" charset="-128"/>
                <a:ea typeface="ＭＳ Ｐゴシック" panose="020B0600070205080204" pitchFamily="50" charset="-128"/>
              </a:rPr>
              <a:t>2024-2027</a:t>
            </a:r>
            <a:r>
              <a:rPr lang="ja-JP" altLang="en-US" sz="5300" dirty="0">
                <a:solidFill>
                  <a:srgbClr val="002060"/>
                </a:solidFill>
                <a:latin typeface="ＭＳ Ｐゴシック" panose="020B0600070205080204" pitchFamily="50" charset="-128"/>
                <a:ea typeface="ＭＳ Ｐゴシック" panose="020B0600070205080204" pitchFamily="50" charset="-128"/>
              </a:rPr>
              <a:t>年度　国際ロータリー会員増強委員会　委員　</a:t>
            </a:r>
            <a:endParaRPr lang="en-US" altLang="ja-JP" sz="5300" dirty="0">
              <a:solidFill>
                <a:srgbClr val="002060"/>
              </a:solidFill>
              <a:latin typeface="ＭＳ Ｐゴシック" panose="020B0600070205080204" pitchFamily="50" charset="-128"/>
              <a:ea typeface="ＭＳ Ｐゴシック" panose="020B0600070205080204" pitchFamily="50" charset="-128"/>
            </a:endParaRPr>
          </a:p>
          <a:p>
            <a:pPr algn="l"/>
            <a:endParaRPr lang="en-US" altLang="ja-JP" sz="5300" dirty="0">
              <a:solidFill>
                <a:srgbClr val="002060"/>
              </a:solidFill>
              <a:latin typeface="ＭＳ Ｐゴシック" panose="020B0600070205080204" pitchFamily="50" charset="-128"/>
              <a:ea typeface="ＭＳ Ｐゴシック" panose="020B0600070205080204" pitchFamily="50" charset="-128"/>
            </a:endParaRPr>
          </a:p>
          <a:p>
            <a:pPr algn="l"/>
            <a:r>
              <a:rPr lang="ja-JP" altLang="en-US" sz="5300" dirty="0">
                <a:solidFill>
                  <a:srgbClr val="002060"/>
                </a:solidFill>
                <a:latin typeface="ＭＳ Ｐゴシック" panose="020B0600070205080204" pitchFamily="50" charset="-128"/>
                <a:ea typeface="ＭＳ Ｐゴシック" panose="020B0600070205080204" pitchFamily="50" charset="-128"/>
              </a:rPr>
              <a:t>国際ロータリー第</a:t>
            </a:r>
            <a:r>
              <a:rPr lang="en-US" altLang="ja-JP" sz="5300" dirty="0">
                <a:solidFill>
                  <a:srgbClr val="002060"/>
                </a:solidFill>
                <a:latin typeface="ＭＳ Ｐゴシック" panose="020B0600070205080204" pitchFamily="50" charset="-128"/>
                <a:ea typeface="ＭＳ Ｐゴシック" panose="020B0600070205080204" pitchFamily="50" charset="-128"/>
              </a:rPr>
              <a:t>2780</a:t>
            </a:r>
            <a:r>
              <a:rPr lang="ja-JP" altLang="en-US" sz="5300" dirty="0">
                <a:solidFill>
                  <a:srgbClr val="002060"/>
                </a:solidFill>
                <a:latin typeface="ＭＳ Ｐゴシック" panose="020B0600070205080204" pitchFamily="50" charset="-128"/>
                <a:ea typeface="ＭＳ Ｐゴシック" panose="020B0600070205080204" pitchFamily="50" charset="-128"/>
              </a:rPr>
              <a:t>地区　</a:t>
            </a:r>
            <a:r>
              <a:rPr lang="en-US" altLang="ja-JP" sz="5300" dirty="0">
                <a:solidFill>
                  <a:srgbClr val="002060"/>
                </a:solidFill>
                <a:latin typeface="ＭＳ Ｐゴシック" panose="020B0600070205080204" pitchFamily="50" charset="-128"/>
                <a:ea typeface="ＭＳ Ｐゴシック" panose="020B0600070205080204" pitchFamily="50" charset="-128"/>
              </a:rPr>
              <a:t>2022-2023</a:t>
            </a:r>
            <a:r>
              <a:rPr lang="ja-JP" altLang="en-US" sz="5300" dirty="0">
                <a:solidFill>
                  <a:srgbClr val="002060"/>
                </a:solidFill>
                <a:latin typeface="ＭＳ Ｐゴシック" panose="020B0600070205080204" pitchFamily="50" charset="-128"/>
                <a:ea typeface="ＭＳ Ｐゴシック" panose="020B0600070205080204" pitchFamily="50" charset="-128"/>
              </a:rPr>
              <a:t>年度会員増強委員会　委員長　</a:t>
            </a:r>
            <a:endParaRPr lang="en-US" altLang="ja-JP" sz="5300" dirty="0">
              <a:solidFill>
                <a:srgbClr val="002060"/>
              </a:solidFill>
              <a:latin typeface="ＭＳ Ｐゴシック" panose="020B0600070205080204" pitchFamily="50" charset="-128"/>
              <a:ea typeface="ＭＳ Ｐゴシック" panose="020B0600070205080204" pitchFamily="50" charset="-128"/>
            </a:endParaRPr>
          </a:p>
          <a:p>
            <a:pPr algn="l"/>
            <a:endParaRPr lang="en-US" altLang="ja-JP" sz="4000" dirty="0">
              <a:solidFill>
                <a:srgbClr val="002060"/>
              </a:solidFill>
              <a:latin typeface="ＭＳ Ｐゴシック" panose="020B0600070205080204" pitchFamily="50" charset="-128"/>
              <a:ea typeface="ＭＳ Ｐゴシック" panose="020B0600070205080204" pitchFamily="50" charset="-128"/>
            </a:endParaRPr>
          </a:p>
          <a:p>
            <a:pPr algn="l"/>
            <a:endParaRPr lang="en-US" altLang="ja-JP" sz="4000" dirty="0">
              <a:solidFill>
                <a:srgbClr val="002060"/>
              </a:solidFill>
              <a:latin typeface="ＭＳ Ｐゴシック" panose="020B0600070205080204" pitchFamily="50" charset="-128"/>
              <a:ea typeface="ＭＳ Ｐゴシック" panose="020B0600070205080204" pitchFamily="50" charset="-128"/>
            </a:endParaRPr>
          </a:p>
          <a:p>
            <a:pPr algn="l"/>
            <a:r>
              <a:rPr lang="ja-JP" altLang="en-US" dirty="0">
                <a:solidFill>
                  <a:srgbClr val="002060"/>
                </a:solidFill>
                <a:latin typeface="ＭＳ Ｐゴシック" panose="020B0600070205080204" pitchFamily="50" charset="-128"/>
                <a:ea typeface="ＭＳ Ｐゴシック" panose="020B0600070205080204" pitchFamily="50" charset="-128"/>
              </a:rPr>
              <a:t>　　　　　　　　　　　　　　　　　　　　　　　　　　　　　</a:t>
            </a:r>
            <a:r>
              <a:rPr lang="ja-JP" altLang="en-US" sz="5300" dirty="0">
                <a:solidFill>
                  <a:srgbClr val="002060"/>
                </a:solidFill>
                <a:latin typeface="ＭＳ Ｐゴシック" panose="020B0600070205080204" pitchFamily="50" charset="-128"/>
                <a:ea typeface="ＭＳ Ｐゴシック" panose="020B0600070205080204" pitchFamily="50" charset="-128"/>
              </a:rPr>
              <a:t>　　岩澤　あゆみ（茅ヶ崎ｒ</a:t>
            </a:r>
            <a:r>
              <a:rPr lang="en-US" altLang="ja-JP" sz="5300" dirty="0">
                <a:solidFill>
                  <a:srgbClr val="002060"/>
                </a:solidFill>
                <a:latin typeface="ＭＳ Ｐゴシック" panose="020B0600070205080204" pitchFamily="50" charset="-128"/>
                <a:ea typeface="ＭＳ Ｐゴシック" panose="020B0600070205080204" pitchFamily="50" charset="-128"/>
              </a:rPr>
              <a:t>C</a:t>
            </a:r>
            <a:r>
              <a:rPr lang="ja-JP" altLang="en-US" sz="5300" dirty="0">
                <a:solidFill>
                  <a:srgbClr val="002060"/>
                </a:solidFill>
                <a:latin typeface="ＭＳ Ｐゴシック" panose="020B0600070205080204" pitchFamily="50" charset="-128"/>
                <a:ea typeface="ＭＳ Ｐゴシック" panose="020B0600070205080204" pitchFamily="50" charset="-128"/>
              </a:rPr>
              <a:t>）</a:t>
            </a:r>
          </a:p>
        </p:txBody>
      </p:sp>
    </p:spTree>
    <p:custDataLst>
      <p:tags r:id="rId1"/>
    </p:custDataLst>
    <p:extLst>
      <p:ext uri="{BB962C8B-B14F-4D97-AF65-F5344CB8AC3E}">
        <p14:creationId xmlns:p14="http://schemas.microsoft.com/office/powerpoint/2010/main" val="1907968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AFBBD-436B-87AC-DDF3-6020D881F160}"/>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4D4CAD3-94F7-CEAF-CA13-96C00EB59862}"/>
              </a:ext>
            </a:extLst>
          </p:cNvPr>
          <p:cNvSpPr txBox="1"/>
          <p:nvPr/>
        </p:nvSpPr>
        <p:spPr>
          <a:xfrm>
            <a:off x="1791222" y="3082186"/>
            <a:ext cx="12072730" cy="2923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2780</a:t>
            </a: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地区では何をやったか</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C34217A9-D31F-AF64-D338-C196131B4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4" name="図 3">
            <a:extLst>
              <a:ext uri="{FF2B5EF4-FFF2-40B4-BE49-F238E27FC236}">
                <a16:creationId xmlns:a16="http://schemas.microsoft.com/office/drawing/2014/main" id="{6D8E9423-F969-B267-A837-311F7FEFEB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060" y="301662"/>
            <a:ext cx="1628040" cy="1628040"/>
          </a:xfrm>
          <a:prstGeom prst="rect">
            <a:avLst/>
          </a:prstGeom>
        </p:spPr>
      </p:pic>
    </p:spTree>
    <p:extLst>
      <p:ext uri="{BB962C8B-B14F-4D97-AF65-F5344CB8AC3E}">
        <p14:creationId xmlns:p14="http://schemas.microsoft.com/office/powerpoint/2010/main" val="1622032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0D564-245B-DCDC-23E4-4703FF74565F}"/>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50E698B4-FF4E-B9B3-23F0-80028ADDD8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0" y="207297"/>
            <a:ext cx="10678383" cy="6443406"/>
          </a:xfrm>
          <a:prstGeom prst="rect">
            <a:avLst/>
          </a:prstGeom>
        </p:spPr>
      </p:pic>
    </p:spTree>
    <p:extLst>
      <p:ext uri="{BB962C8B-B14F-4D97-AF65-F5344CB8AC3E}">
        <p14:creationId xmlns:p14="http://schemas.microsoft.com/office/powerpoint/2010/main" val="2818718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57813D40-EE9E-DC9E-88B6-A6E0CDB26775}"/>
              </a:ext>
            </a:extLst>
          </p:cNvPr>
          <p:cNvSpPr/>
          <p:nvPr/>
        </p:nvSpPr>
        <p:spPr>
          <a:xfrm>
            <a:off x="489353" y="5231568"/>
            <a:ext cx="10663329" cy="137761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55E148B7-671E-8FEC-EA7D-AA2DE798D559}"/>
              </a:ext>
            </a:extLst>
          </p:cNvPr>
          <p:cNvSpPr txBox="1"/>
          <p:nvPr/>
        </p:nvSpPr>
        <p:spPr>
          <a:xfrm>
            <a:off x="119270" y="1460968"/>
            <a:ext cx="12072730" cy="1138773"/>
          </a:xfrm>
          <a:prstGeom prst="rect">
            <a:avLst/>
          </a:prstGeom>
          <a:noFill/>
        </p:spPr>
        <p:txBody>
          <a:bodyPr wrap="square" rtlCol="0">
            <a:spAutoFit/>
          </a:bodyPr>
          <a:lstStyle/>
          <a:p>
            <a:pPr>
              <a:defRPr/>
            </a:pPr>
            <a:endParaRPr kumimoji="1" lang="en-US" altLang="ja-JP" sz="32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13" name="テキスト ボックス 12">
            <a:extLst>
              <a:ext uri="{FF2B5EF4-FFF2-40B4-BE49-F238E27FC236}">
                <a16:creationId xmlns:a16="http://schemas.microsoft.com/office/drawing/2014/main" id="{9BAA9CFB-41C1-CE30-D998-CA388CCC417F}"/>
              </a:ext>
            </a:extLst>
          </p:cNvPr>
          <p:cNvSpPr txBox="1"/>
          <p:nvPr/>
        </p:nvSpPr>
        <p:spPr>
          <a:xfrm>
            <a:off x="489353" y="248818"/>
            <a:ext cx="11213293" cy="6801862"/>
          </a:xfrm>
          <a:prstGeom prst="rect">
            <a:avLst/>
          </a:prstGeom>
          <a:noFill/>
        </p:spPr>
        <p:txBody>
          <a:bodyPr wrap="square" rtlCol="0">
            <a:spAutoFit/>
          </a:bodyPr>
          <a:lstStyle/>
          <a:p>
            <a:pPr algn="ctr">
              <a:defRPr/>
            </a:pPr>
            <a:r>
              <a:rPr lang="ja-JP" altLang="en-US" sz="3600" b="1" u="sng" dirty="0">
                <a:solidFill>
                  <a:srgbClr val="002060"/>
                </a:solidFill>
                <a:latin typeface="ＭＳ Ｐゴシック" panose="020B0600070205080204" pitchFamily="50" charset="-128"/>
                <a:ea typeface="ＭＳ Ｐゴシック" panose="020B0600070205080204" pitchFamily="50" charset="-128"/>
              </a:rPr>
              <a:t>クラブの頑張り、様々な取り組みを経て、</a:t>
            </a:r>
            <a:endParaRPr lang="en-US" altLang="ja-JP" sz="3600" b="1" u="sng" dirty="0">
              <a:solidFill>
                <a:srgbClr val="002060"/>
              </a:solidFill>
              <a:latin typeface="ＭＳ Ｐゴシック" panose="020B0600070205080204" pitchFamily="50" charset="-128"/>
              <a:ea typeface="ＭＳ Ｐゴシック" panose="020B0600070205080204" pitchFamily="50" charset="-128"/>
            </a:endParaRPr>
          </a:p>
          <a:p>
            <a:pPr algn="ctr">
              <a:defRPr/>
            </a:pPr>
            <a:r>
              <a:rPr lang="en-US" altLang="ja-JP" sz="3600" b="1" u="sng" dirty="0">
                <a:solidFill>
                  <a:srgbClr val="002060"/>
                </a:solidFill>
                <a:latin typeface="ＭＳ Ｐゴシック" panose="020B0600070205080204" pitchFamily="50" charset="-128"/>
                <a:ea typeface="ＭＳ Ｐゴシック" panose="020B0600070205080204" pitchFamily="50" charset="-128"/>
              </a:rPr>
              <a:t>2780</a:t>
            </a:r>
            <a:r>
              <a:rPr lang="ja-JP" altLang="en-US" sz="3600" b="1" u="sng" dirty="0">
                <a:solidFill>
                  <a:srgbClr val="002060"/>
                </a:solidFill>
                <a:latin typeface="ＭＳ Ｐゴシック" panose="020B0600070205080204" pitchFamily="50" charset="-128"/>
                <a:ea typeface="ＭＳ Ｐゴシック" panose="020B0600070205080204" pitchFamily="50" charset="-128"/>
              </a:rPr>
              <a:t>地区内会員数の推移</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a:defRPr/>
            </a:pP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a:defRPr/>
            </a:pPr>
            <a:r>
              <a:rPr lang="en-US" altLang="ja-JP" sz="3600" b="1" dirty="0">
                <a:solidFill>
                  <a:srgbClr val="002060"/>
                </a:solidFill>
                <a:latin typeface="ＭＳ Ｐゴシック" panose="020B0600070205080204" pitchFamily="50" charset="-128"/>
                <a:ea typeface="ＭＳ Ｐゴシック" panose="020B0600070205080204" pitchFamily="50" charset="-128"/>
              </a:rPr>
              <a:t>2018-2019</a:t>
            </a:r>
            <a:r>
              <a:rPr lang="ja-JP" altLang="en-US" sz="3600" b="1" dirty="0">
                <a:solidFill>
                  <a:srgbClr val="002060"/>
                </a:solidFill>
                <a:latin typeface="ＭＳ Ｐゴシック" panose="020B0600070205080204" pitchFamily="50" charset="-128"/>
                <a:ea typeface="ＭＳ Ｐゴシック" panose="020B0600070205080204" pitchFamily="50" charset="-128"/>
              </a:rPr>
              <a:t>年度　</a:t>
            </a:r>
            <a:r>
              <a:rPr lang="en-US" altLang="ja-JP" sz="3600" b="1" dirty="0">
                <a:solidFill>
                  <a:srgbClr val="002060"/>
                </a:solidFill>
                <a:latin typeface="ＭＳ Ｐゴシック" panose="020B0600070205080204" pitchFamily="50" charset="-128"/>
                <a:ea typeface="ＭＳ Ｐゴシック" panose="020B0600070205080204" pitchFamily="50" charset="-128"/>
              </a:rPr>
              <a:t>2,396</a:t>
            </a:r>
            <a:r>
              <a:rPr lang="ja-JP" altLang="en-US" sz="3600" b="1" dirty="0">
                <a:solidFill>
                  <a:srgbClr val="002060"/>
                </a:solidFill>
                <a:latin typeface="ＭＳ Ｐゴシック" panose="020B0600070205080204" pitchFamily="50" charset="-128"/>
                <a:ea typeface="ＭＳ Ｐゴシック" panose="020B0600070205080204" pitchFamily="50" charset="-128"/>
              </a:rPr>
              <a:t>名→</a:t>
            </a:r>
            <a:r>
              <a:rPr lang="en-US" altLang="ja-JP" sz="3600" b="1" dirty="0">
                <a:solidFill>
                  <a:srgbClr val="002060"/>
                </a:solidFill>
                <a:latin typeface="ＭＳ Ｐゴシック" panose="020B0600070205080204" pitchFamily="50" charset="-128"/>
                <a:ea typeface="ＭＳ Ｐゴシック" panose="020B0600070205080204" pitchFamily="50" charset="-128"/>
              </a:rPr>
              <a:t>2,372</a:t>
            </a:r>
            <a:r>
              <a:rPr lang="ja-JP" altLang="en-US" sz="3600" b="1" dirty="0">
                <a:solidFill>
                  <a:srgbClr val="002060"/>
                </a:solidFill>
                <a:latin typeface="ＭＳ Ｐゴシック" panose="020B0600070205080204" pitchFamily="50" charset="-128"/>
                <a:ea typeface="ＭＳ Ｐゴシック" panose="020B0600070205080204" pitchFamily="50" charset="-128"/>
              </a:rPr>
              <a:t>名　</a:t>
            </a:r>
            <a:r>
              <a:rPr lang="ja-JP" altLang="en-US" sz="3600" b="1" dirty="0">
                <a:solidFill>
                  <a:srgbClr val="FF0000"/>
                </a:solidFill>
                <a:latin typeface="ＭＳ Ｐゴシック" panose="020B0600070205080204" pitchFamily="50" charset="-128"/>
                <a:ea typeface="ＭＳ Ｐゴシック" panose="020B0600070205080204" pitchFamily="50" charset="-128"/>
              </a:rPr>
              <a:t>マイナス</a:t>
            </a:r>
            <a:r>
              <a:rPr lang="en-US" altLang="ja-JP" sz="3600" b="1" dirty="0">
                <a:solidFill>
                  <a:srgbClr val="FF0000"/>
                </a:solidFill>
                <a:latin typeface="ＭＳ Ｐゴシック" panose="020B0600070205080204" pitchFamily="50" charset="-128"/>
                <a:ea typeface="ＭＳ Ｐゴシック" panose="020B0600070205080204" pitchFamily="50" charset="-128"/>
              </a:rPr>
              <a:t>24</a:t>
            </a:r>
            <a:r>
              <a:rPr lang="ja-JP" altLang="en-US" sz="3600" b="1" dirty="0">
                <a:solidFill>
                  <a:srgbClr val="002060"/>
                </a:solidFill>
                <a:latin typeface="ＭＳ Ｐゴシック" panose="020B0600070205080204" pitchFamily="50" charset="-128"/>
                <a:ea typeface="ＭＳ Ｐゴシック" panose="020B0600070205080204" pitchFamily="50" charset="-128"/>
              </a:rPr>
              <a:t>名（</a:t>
            </a:r>
            <a:r>
              <a:rPr lang="en-US" altLang="ja-JP" sz="3600" b="1" dirty="0">
                <a:solidFill>
                  <a:srgbClr val="002060"/>
                </a:solidFill>
                <a:latin typeface="ＭＳ Ｐゴシック" panose="020B0600070205080204" pitchFamily="50" charset="-128"/>
                <a:ea typeface="ＭＳ Ｐゴシック" panose="020B0600070205080204" pitchFamily="50" charset="-128"/>
              </a:rPr>
              <a:t>68</a:t>
            </a:r>
            <a:r>
              <a:rPr lang="ja-JP" altLang="en-US" sz="3600" b="1" dirty="0">
                <a:solidFill>
                  <a:srgbClr val="002060"/>
                </a:solidFill>
                <a:latin typeface="ＭＳ Ｐゴシック" panose="020B0600070205080204" pitchFamily="50" charset="-128"/>
                <a:ea typeface="ＭＳ Ｐゴシック" panose="020B0600070205080204" pitchFamily="50" charset="-128"/>
              </a:rPr>
              <a:t>）</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a:defRPr/>
            </a:pP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2019-2020</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a:t>
            </a: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2,372</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2,272</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　</a:t>
            </a:r>
            <a:r>
              <a:rPr kumimoji="1" lang="ja-JP" altLang="en-US"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マイナス</a:t>
            </a:r>
            <a:r>
              <a:rPr kumimoji="1" lang="en-US" altLang="ja-JP"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101</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66</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a:defRPr/>
            </a:pPr>
            <a:r>
              <a:rPr lang="en-US" altLang="ja-JP" sz="3600" b="1" dirty="0">
                <a:solidFill>
                  <a:srgbClr val="002060"/>
                </a:solidFill>
                <a:latin typeface="ＭＳ Ｐゴシック" panose="020B0600070205080204" pitchFamily="50" charset="-128"/>
                <a:ea typeface="ＭＳ Ｐゴシック" panose="020B0600070205080204" pitchFamily="50" charset="-128"/>
              </a:rPr>
              <a:t>2020-2021</a:t>
            </a:r>
            <a:r>
              <a:rPr lang="ja-JP" altLang="en-US" sz="3600" b="1" dirty="0">
                <a:solidFill>
                  <a:srgbClr val="002060"/>
                </a:solidFill>
                <a:latin typeface="ＭＳ Ｐゴシック" panose="020B0600070205080204" pitchFamily="50" charset="-128"/>
                <a:ea typeface="ＭＳ Ｐゴシック" panose="020B0600070205080204" pitchFamily="50" charset="-128"/>
              </a:rPr>
              <a:t>年度　</a:t>
            </a:r>
            <a:r>
              <a:rPr lang="en-US" altLang="ja-JP" sz="3600" b="1" dirty="0">
                <a:solidFill>
                  <a:srgbClr val="002060"/>
                </a:solidFill>
                <a:latin typeface="ＭＳ Ｐゴシック" panose="020B0600070205080204" pitchFamily="50" charset="-128"/>
                <a:ea typeface="ＭＳ Ｐゴシック" panose="020B0600070205080204" pitchFamily="50" charset="-128"/>
              </a:rPr>
              <a:t>2,272</a:t>
            </a:r>
            <a:r>
              <a:rPr lang="ja-JP" altLang="en-US" sz="3600" b="1" dirty="0">
                <a:solidFill>
                  <a:srgbClr val="002060"/>
                </a:solidFill>
                <a:latin typeface="ＭＳ Ｐゴシック" panose="020B0600070205080204" pitchFamily="50" charset="-128"/>
                <a:ea typeface="ＭＳ Ｐゴシック" panose="020B0600070205080204" pitchFamily="50" charset="-128"/>
              </a:rPr>
              <a:t>名→</a:t>
            </a:r>
            <a:r>
              <a:rPr lang="en-US" altLang="ja-JP" sz="3600" b="1" dirty="0">
                <a:solidFill>
                  <a:srgbClr val="002060"/>
                </a:solidFill>
                <a:latin typeface="ＭＳ Ｐゴシック" panose="020B0600070205080204" pitchFamily="50" charset="-128"/>
                <a:ea typeface="ＭＳ Ｐゴシック" panose="020B0600070205080204" pitchFamily="50" charset="-128"/>
              </a:rPr>
              <a:t>2,244</a:t>
            </a:r>
            <a:r>
              <a:rPr lang="ja-JP" altLang="en-US" sz="3600" b="1" dirty="0">
                <a:solidFill>
                  <a:srgbClr val="002060"/>
                </a:solidFill>
                <a:latin typeface="ＭＳ Ｐゴシック" panose="020B0600070205080204" pitchFamily="50" charset="-128"/>
                <a:ea typeface="ＭＳ Ｐゴシック" panose="020B0600070205080204" pitchFamily="50" charset="-128"/>
              </a:rPr>
              <a:t>名　</a:t>
            </a:r>
            <a:r>
              <a:rPr lang="ja-JP" altLang="en-US" sz="3600" b="1" dirty="0">
                <a:solidFill>
                  <a:srgbClr val="FF0000"/>
                </a:solidFill>
                <a:latin typeface="ＭＳ Ｐゴシック" panose="020B0600070205080204" pitchFamily="50" charset="-128"/>
                <a:ea typeface="ＭＳ Ｐゴシック" panose="020B0600070205080204" pitchFamily="50" charset="-128"/>
              </a:rPr>
              <a:t>マイナス</a:t>
            </a:r>
            <a:r>
              <a:rPr lang="en-US" altLang="ja-JP" sz="3600" b="1" dirty="0">
                <a:solidFill>
                  <a:srgbClr val="FF0000"/>
                </a:solidFill>
                <a:latin typeface="ＭＳ Ｐゴシック" panose="020B0600070205080204" pitchFamily="50" charset="-128"/>
                <a:ea typeface="ＭＳ Ｐゴシック" panose="020B0600070205080204" pitchFamily="50" charset="-128"/>
              </a:rPr>
              <a:t>28</a:t>
            </a:r>
            <a:r>
              <a:rPr lang="ja-JP" altLang="en-US" sz="3600" b="1" dirty="0">
                <a:solidFill>
                  <a:srgbClr val="002060"/>
                </a:solidFill>
                <a:latin typeface="ＭＳ Ｐゴシック" panose="020B0600070205080204" pitchFamily="50" charset="-128"/>
                <a:ea typeface="ＭＳ Ｐゴシック" panose="020B0600070205080204" pitchFamily="50" charset="-128"/>
              </a:rPr>
              <a:t>名（</a:t>
            </a:r>
            <a:r>
              <a:rPr lang="en-US" altLang="ja-JP" sz="3600" b="1" dirty="0">
                <a:solidFill>
                  <a:srgbClr val="002060"/>
                </a:solidFill>
                <a:latin typeface="ＭＳ Ｐゴシック" panose="020B0600070205080204" pitchFamily="50" charset="-128"/>
                <a:ea typeface="ＭＳ Ｐゴシック" panose="020B0600070205080204" pitchFamily="50" charset="-128"/>
              </a:rPr>
              <a:t>65</a:t>
            </a:r>
            <a:r>
              <a:rPr lang="ja-JP" altLang="en-US" sz="3600" b="1" dirty="0">
                <a:solidFill>
                  <a:srgbClr val="002060"/>
                </a:solidFill>
                <a:latin typeface="ＭＳ Ｐゴシック" panose="020B0600070205080204" pitchFamily="50" charset="-128"/>
                <a:ea typeface="ＭＳ Ｐゴシック" panose="020B0600070205080204" pitchFamily="50" charset="-128"/>
              </a:rPr>
              <a:t>）</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a:defRPr/>
            </a:pP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2021-2022</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a:t>
            </a: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2,244</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2,235</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　</a:t>
            </a:r>
            <a:r>
              <a:rPr kumimoji="1" lang="ja-JP" altLang="en-US"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マイナス</a:t>
            </a:r>
            <a:r>
              <a:rPr kumimoji="1" lang="en-US" altLang="ja-JP"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9</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66</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　　　　　　　　　　　　　　　　　　　　　　　　</a:t>
            </a:r>
            <a:r>
              <a:rPr lang="ja-JP" altLang="en-US" sz="2800" b="1" dirty="0">
                <a:solidFill>
                  <a:srgbClr val="002060"/>
                </a:solidFill>
                <a:latin typeface="ＭＳ Ｐゴシック" panose="020B0600070205080204" pitchFamily="50" charset="-128"/>
                <a:ea typeface="ＭＳ Ｐゴシック" panose="020B0600070205080204" pitchFamily="50" charset="-128"/>
              </a:rPr>
              <a:t>（カッコはクラブ数）</a:t>
            </a:r>
            <a:endParaRPr lang="en-US" altLang="ja-JP" sz="2800" b="1" dirty="0">
              <a:solidFill>
                <a:srgbClr val="002060"/>
              </a:solidFill>
              <a:latin typeface="ＭＳ Ｐゴシック" panose="020B0600070205080204" pitchFamily="50" charset="-128"/>
              <a:ea typeface="ＭＳ Ｐゴシック" panose="020B0600070205080204" pitchFamily="50" charset="-128"/>
            </a:endParaRPr>
          </a:p>
          <a:p>
            <a:pPr>
              <a:defRPr/>
            </a:pP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a:defRPr/>
            </a:pP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2022-2023</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a:t>
            </a:r>
            <a:r>
              <a:rPr kumimoji="1" lang="en-US" altLang="ja-JP"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2,235</a:t>
            </a:r>
            <a:r>
              <a:rPr kumimoji="1" lang="ja-JP" altLang="en-US"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名→</a:t>
            </a:r>
            <a:r>
              <a:rPr kumimoji="1" lang="en-US" altLang="ja-JP"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2,344</a:t>
            </a:r>
            <a:r>
              <a:rPr kumimoji="1" lang="ja-JP" altLang="en-US" sz="36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名　</a:t>
            </a:r>
            <a:r>
              <a:rPr kumimoji="1" lang="ja-JP" altLang="en-US" sz="40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rPr>
              <a:t>プラス</a:t>
            </a:r>
            <a:r>
              <a:rPr lang="en-US" altLang="ja-JP" sz="4000" b="1" dirty="0">
                <a:solidFill>
                  <a:srgbClr val="00B050"/>
                </a:solidFill>
                <a:latin typeface="ＭＳ Ｐゴシック" panose="020B0600070205080204" pitchFamily="50" charset="-128"/>
                <a:ea typeface="ＭＳ Ｐゴシック" panose="020B0600070205080204" pitchFamily="50" charset="-128"/>
              </a:rPr>
              <a:t>109</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r>
              <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67</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　　　　　　　　　　　　　　　　　　　　　　　</a:t>
            </a:r>
            <a:r>
              <a:rPr lang="ja-JP" altLang="en-US" sz="3600" b="1" dirty="0">
                <a:solidFill>
                  <a:srgbClr val="FF0000"/>
                </a:solidFill>
                <a:latin typeface="ＭＳ Ｐゴシック" panose="020B0600070205080204" pitchFamily="50" charset="-128"/>
                <a:ea typeface="ＭＳ Ｐゴシック" panose="020B0600070205080204" pitchFamily="50" charset="-128"/>
              </a:rPr>
              <a:t>日本１位の純増！</a:t>
            </a:r>
            <a:endParaRPr kumimoji="1" lang="en-US" altLang="ja-JP"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14" name="矢印: 下 13">
            <a:extLst>
              <a:ext uri="{FF2B5EF4-FFF2-40B4-BE49-F238E27FC236}">
                <a16:creationId xmlns:a16="http://schemas.microsoft.com/office/drawing/2014/main" id="{56D05FE8-1C4B-8C09-40D4-84BA67CC55FA}"/>
              </a:ext>
            </a:extLst>
          </p:cNvPr>
          <p:cNvSpPr/>
          <p:nvPr/>
        </p:nvSpPr>
        <p:spPr>
          <a:xfrm>
            <a:off x="4246637" y="4258260"/>
            <a:ext cx="850019" cy="9733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84047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BE44DCD-C1E0-48E3-801E-FD55863CA14C}"/>
              </a:ext>
            </a:extLst>
          </p:cNvPr>
          <p:cNvSpPr txBox="1"/>
          <p:nvPr/>
        </p:nvSpPr>
        <p:spPr>
          <a:xfrm>
            <a:off x="238962" y="192570"/>
            <a:ext cx="12072730" cy="12618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sng"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国際ロータリー第</a:t>
            </a:r>
            <a:r>
              <a:rPr kumimoji="1" lang="en-US" altLang="ja-JP" sz="4000" b="1" i="0" u="sng"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2780</a:t>
            </a:r>
            <a:r>
              <a:rPr kumimoji="1" lang="ja-JP" altLang="en-US" sz="4000" b="1" i="0" u="sng"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地区会員増強委員会の取組み</a:t>
            </a:r>
            <a:endParaRPr kumimoji="1" lang="en-US" altLang="ja-JP" sz="3600" b="0" i="0" u="sng"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3" name="楕円 2">
            <a:extLst>
              <a:ext uri="{FF2B5EF4-FFF2-40B4-BE49-F238E27FC236}">
                <a16:creationId xmlns:a16="http://schemas.microsoft.com/office/drawing/2014/main" id="{3B20783F-338C-5D91-0CFD-7E91CAE3E5B8}"/>
              </a:ext>
            </a:extLst>
          </p:cNvPr>
          <p:cNvSpPr/>
          <p:nvPr/>
        </p:nvSpPr>
        <p:spPr>
          <a:xfrm>
            <a:off x="418700" y="1244607"/>
            <a:ext cx="2754923" cy="179363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solidFill>
                  <a:srgbClr val="002060"/>
                </a:solidFill>
                <a:latin typeface="ＭＳ Ｐゴシック" panose="020B0600070205080204" pitchFamily="50" charset="-128"/>
                <a:ea typeface="ＭＳ Ｐゴシック" panose="020B0600070205080204" pitchFamily="50" charset="-128"/>
              </a:rPr>
              <a:t>卓話</a:t>
            </a:r>
          </a:p>
        </p:txBody>
      </p:sp>
      <p:sp>
        <p:nvSpPr>
          <p:cNvPr id="6" name="楕円 5">
            <a:extLst>
              <a:ext uri="{FF2B5EF4-FFF2-40B4-BE49-F238E27FC236}">
                <a16:creationId xmlns:a16="http://schemas.microsoft.com/office/drawing/2014/main" id="{7F80FF27-7D7A-E6EC-9360-186D77A9EACB}"/>
              </a:ext>
            </a:extLst>
          </p:cNvPr>
          <p:cNvSpPr/>
          <p:nvPr/>
        </p:nvSpPr>
        <p:spPr>
          <a:xfrm>
            <a:off x="386742" y="4425308"/>
            <a:ext cx="2865661" cy="188741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002060"/>
                </a:solidFill>
                <a:latin typeface="ＭＳ Ｐゴシック" panose="020B0600070205080204" pitchFamily="50" charset="-128"/>
                <a:ea typeface="ＭＳ Ｐゴシック" panose="020B0600070205080204" pitchFamily="50" charset="-128"/>
              </a:rPr>
              <a:t>新会員‘</a:t>
            </a:r>
            <a:r>
              <a:rPr kumimoji="1" lang="en-US" altLang="ja-JP" sz="2800" b="1" dirty="0" err="1">
                <a:solidFill>
                  <a:srgbClr val="002060"/>
                </a:solidFill>
                <a:latin typeface="ＭＳ Ｐゴシック" panose="020B0600070205080204" pitchFamily="50" charset="-128"/>
                <a:ea typeface="ＭＳ Ｐゴシック" panose="020B0600070205080204" pitchFamily="50" charset="-128"/>
              </a:rPr>
              <a:t>sVOICE</a:t>
            </a:r>
            <a:endParaRPr kumimoji="1" lang="ja-JP" altLang="en-US" sz="2800" b="1" dirty="0">
              <a:solidFill>
                <a:srgbClr val="002060"/>
              </a:solidFill>
              <a:latin typeface="ＭＳ Ｐゴシック" panose="020B0600070205080204" pitchFamily="50" charset="-128"/>
              <a:ea typeface="ＭＳ Ｐゴシック" panose="020B0600070205080204" pitchFamily="50" charset="-128"/>
            </a:endParaRPr>
          </a:p>
        </p:txBody>
      </p:sp>
      <p:sp>
        <p:nvSpPr>
          <p:cNvPr id="4" name="楕円 3">
            <a:extLst>
              <a:ext uri="{FF2B5EF4-FFF2-40B4-BE49-F238E27FC236}">
                <a16:creationId xmlns:a16="http://schemas.microsoft.com/office/drawing/2014/main" id="{93F79F31-FC5F-1773-2A47-BF40618003C0}"/>
              </a:ext>
            </a:extLst>
          </p:cNvPr>
          <p:cNvSpPr/>
          <p:nvPr/>
        </p:nvSpPr>
        <p:spPr>
          <a:xfrm>
            <a:off x="8523105" y="1257242"/>
            <a:ext cx="3250195" cy="179363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002060"/>
                </a:solidFill>
                <a:latin typeface="ＭＳ Ｐゴシック" panose="020B0600070205080204" pitchFamily="50" charset="-128"/>
                <a:ea typeface="ＭＳ Ｐゴシック" panose="020B0600070205080204" pitchFamily="50" charset="-128"/>
              </a:rPr>
              <a:t>増強セミナー</a:t>
            </a:r>
          </a:p>
        </p:txBody>
      </p:sp>
      <p:sp>
        <p:nvSpPr>
          <p:cNvPr id="7" name="楕円 6">
            <a:extLst>
              <a:ext uri="{FF2B5EF4-FFF2-40B4-BE49-F238E27FC236}">
                <a16:creationId xmlns:a16="http://schemas.microsoft.com/office/drawing/2014/main" id="{12043C4C-BF18-2E64-52CF-1693FE8CAAB7}"/>
              </a:ext>
            </a:extLst>
          </p:cNvPr>
          <p:cNvSpPr/>
          <p:nvPr/>
        </p:nvSpPr>
        <p:spPr>
          <a:xfrm>
            <a:off x="8629619" y="4519091"/>
            <a:ext cx="2889073" cy="179363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002060"/>
                </a:solidFill>
                <a:latin typeface="ＭＳ Ｐゴシック" panose="020B0600070205080204" pitchFamily="50" charset="-128"/>
                <a:ea typeface="ＭＳ Ｐゴシック" panose="020B0600070205080204" pitchFamily="50" charset="-128"/>
              </a:rPr>
              <a:t>会員親睦の機会</a:t>
            </a:r>
          </a:p>
        </p:txBody>
      </p:sp>
      <p:sp>
        <p:nvSpPr>
          <p:cNvPr id="10" name="テキスト ボックス 9">
            <a:extLst>
              <a:ext uri="{FF2B5EF4-FFF2-40B4-BE49-F238E27FC236}">
                <a16:creationId xmlns:a16="http://schemas.microsoft.com/office/drawing/2014/main" id="{E1672DA3-4C8A-CCEE-5939-860296C629B0}"/>
              </a:ext>
            </a:extLst>
          </p:cNvPr>
          <p:cNvSpPr txBox="1"/>
          <p:nvPr/>
        </p:nvSpPr>
        <p:spPr>
          <a:xfrm>
            <a:off x="3851030" y="3526341"/>
            <a:ext cx="4489939" cy="2492990"/>
          </a:xfrm>
          <a:prstGeom prst="rect">
            <a:avLst/>
          </a:prstGeom>
          <a:noFill/>
        </p:spPr>
        <p:txBody>
          <a:bodyPr wrap="square">
            <a:spAutoFit/>
          </a:bodyPr>
          <a:lstStyle/>
          <a:p>
            <a:r>
              <a:rPr lang="ja-JP" altLang="en-US" sz="2800" b="1" dirty="0">
                <a:solidFill>
                  <a:srgbClr val="00B050"/>
                </a:solidFill>
                <a:latin typeface="ＭＳ Ｐゴシック" panose="020B0600070205080204" pitchFamily="50" charset="-128"/>
                <a:ea typeface="ＭＳ Ｐゴシック" panose="020B0600070205080204" pitchFamily="50" charset="-128"/>
              </a:rPr>
              <a:t>・会員</a:t>
            </a:r>
            <a:r>
              <a:rPr lang="ja-JP" altLang="en-US" sz="2800" b="1" dirty="0">
                <a:solidFill>
                  <a:srgbClr val="FF0000"/>
                </a:solidFill>
                <a:latin typeface="ＭＳ Ｐゴシック" panose="020B0600070205080204" pitchFamily="50" charset="-128"/>
                <a:ea typeface="ＭＳ Ｐゴシック" panose="020B0600070205080204" pitchFamily="50" charset="-128"/>
              </a:rPr>
              <a:t>ニーズの引き出し</a:t>
            </a:r>
            <a:endParaRPr lang="en-US" altLang="ja-JP" sz="2800" b="1" dirty="0">
              <a:solidFill>
                <a:srgbClr val="FF0000"/>
              </a:solidFill>
              <a:latin typeface="ＭＳ Ｐゴシック" panose="020B0600070205080204" pitchFamily="50" charset="-128"/>
              <a:ea typeface="ＭＳ Ｐゴシック" panose="020B0600070205080204" pitchFamily="50" charset="-128"/>
            </a:endParaRPr>
          </a:p>
          <a:p>
            <a:r>
              <a:rPr lang="ja-JP" altLang="en-US" sz="2800" b="1" dirty="0">
                <a:solidFill>
                  <a:srgbClr val="00B050"/>
                </a:solidFill>
                <a:latin typeface="ＭＳ Ｐゴシック" panose="020B0600070205080204" pitchFamily="50" charset="-128"/>
                <a:ea typeface="ＭＳ Ｐゴシック" panose="020B0600070205080204" pitchFamily="50" charset="-128"/>
              </a:rPr>
              <a:t>・居場所作り</a:t>
            </a:r>
            <a:endParaRPr lang="en-US" altLang="ja-JP" sz="2800" b="1" dirty="0">
              <a:solidFill>
                <a:srgbClr val="00B050"/>
              </a:solidFill>
              <a:latin typeface="ＭＳ Ｐゴシック" panose="020B0600070205080204" pitchFamily="50" charset="-128"/>
              <a:ea typeface="ＭＳ Ｐゴシック" panose="020B0600070205080204" pitchFamily="50" charset="-128"/>
            </a:endParaRPr>
          </a:p>
          <a:p>
            <a:r>
              <a:rPr lang="ja-JP" altLang="en-US" sz="2800" b="1" dirty="0">
                <a:solidFill>
                  <a:srgbClr val="00B050"/>
                </a:solidFill>
                <a:latin typeface="ＭＳ Ｐゴシック" panose="020B0600070205080204" pitchFamily="50" charset="-128"/>
                <a:ea typeface="ＭＳ Ｐゴシック" panose="020B0600070205080204" pitchFamily="50" charset="-128"/>
              </a:rPr>
              <a:t>・</a:t>
            </a:r>
            <a:r>
              <a:rPr lang="ja-JP" altLang="en-US" sz="2800" b="1" dirty="0">
                <a:solidFill>
                  <a:srgbClr val="FF0000"/>
                </a:solidFill>
                <a:latin typeface="ＭＳ Ｐゴシック" panose="020B0600070205080204" pitchFamily="50" charset="-128"/>
                <a:ea typeface="ＭＳ Ｐゴシック" panose="020B0600070205080204" pitchFamily="50" charset="-128"/>
              </a:rPr>
              <a:t>出会い</a:t>
            </a:r>
            <a:endParaRPr lang="en-US" altLang="ja-JP" sz="2800" b="1" dirty="0">
              <a:solidFill>
                <a:srgbClr val="FF0000"/>
              </a:solidFill>
              <a:latin typeface="ＭＳ Ｐゴシック" panose="020B0600070205080204" pitchFamily="50" charset="-128"/>
              <a:ea typeface="ＭＳ Ｐゴシック" panose="020B0600070205080204" pitchFamily="50" charset="-128"/>
            </a:endParaRPr>
          </a:p>
          <a:p>
            <a:r>
              <a:rPr lang="ja-JP" altLang="en-US" sz="2800" b="1" dirty="0">
                <a:solidFill>
                  <a:srgbClr val="00B050"/>
                </a:solidFill>
                <a:latin typeface="ＭＳ Ｐゴシック" panose="020B0600070205080204" pitchFamily="50" charset="-128"/>
                <a:ea typeface="ＭＳ Ｐゴシック" panose="020B0600070205080204" pitchFamily="50" charset="-128"/>
              </a:rPr>
              <a:t>・</a:t>
            </a:r>
            <a:r>
              <a:rPr lang="ja-JP" altLang="en-US" sz="2800" b="1" dirty="0">
                <a:solidFill>
                  <a:srgbClr val="FF0000"/>
                </a:solidFill>
                <a:latin typeface="ＭＳ Ｐゴシック" panose="020B0600070205080204" pitchFamily="50" charset="-128"/>
                <a:ea typeface="ＭＳ Ｐゴシック" panose="020B0600070205080204" pitchFamily="50" charset="-128"/>
              </a:rPr>
              <a:t>満足度向上・研修</a:t>
            </a:r>
            <a:endParaRPr lang="en-US" altLang="ja-JP" sz="2800" b="1" dirty="0">
              <a:solidFill>
                <a:srgbClr val="FF0000"/>
              </a:solidFill>
              <a:latin typeface="ＭＳ Ｐゴシック" panose="020B0600070205080204" pitchFamily="50" charset="-128"/>
              <a:ea typeface="ＭＳ Ｐゴシック" panose="020B0600070205080204" pitchFamily="50" charset="-128"/>
            </a:endParaRPr>
          </a:p>
          <a:p>
            <a:r>
              <a:rPr lang="ja-JP" altLang="en-US" sz="4400" b="1" dirty="0">
                <a:solidFill>
                  <a:srgbClr val="00B050"/>
                </a:solidFill>
                <a:latin typeface="ＭＳ Ｐゴシック" panose="020B0600070205080204" pitchFamily="50" charset="-128"/>
                <a:ea typeface="ＭＳ Ｐゴシック" panose="020B0600070205080204" pitchFamily="50" charset="-128"/>
              </a:rPr>
              <a:t>　　会員維持</a:t>
            </a:r>
          </a:p>
        </p:txBody>
      </p:sp>
      <p:sp>
        <p:nvSpPr>
          <p:cNvPr id="11" name="テキスト ボックス 10">
            <a:extLst>
              <a:ext uri="{FF2B5EF4-FFF2-40B4-BE49-F238E27FC236}">
                <a16:creationId xmlns:a16="http://schemas.microsoft.com/office/drawing/2014/main" id="{31B0E5B4-BC10-3CD4-30FB-DE810016068A}"/>
              </a:ext>
            </a:extLst>
          </p:cNvPr>
          <p:cNvSpPr txBox="1"/>
          <p:nvPr/>
        </p:nvSpPr>
        <p:spPr>
          <a:xfrm>
            <a:off x="3368351" y="2084131"/>
            <a:ext cx="5154754" cy="954107"/>
          </a:xfrm>
          <a:prstGeom prst="rect">
            <a:avLst/>
          </a:prstGeom>
          <a:noFill/>
        </p:spPr>
        <p:txBody>
          <a:bodyPr wrap="square">
            <a:spAutoFit/>
          </a:bodyPr>
          <a:lstStyle/>
          <a:p>
            <a:r>
              <a:rPr lang="ja-JP" altLang="en-US" sz="2800" b="1" dirty="0">
                <a:solidFill>
                  <a:srgbClr val="00B050"/>
                </a:solidFill>
                <a:latin typeface="ＭＳ Ｐゴシック" panose="020B0600070205080204" pitchFamily="50" charset="-128"/>
                <a:ea typeface="ＭＳ Ｐゴシック" panose="020B0600070205080204" pitchFamily="50" charset="-128"/>
              </a:rPr>
              <a:t>情報提供・</a:t>
            </a:r>
            <a:r>
              <a:rPr lang="ja-JP" altLang="en-US" sz="2800" b="1" dirty="0">
                <a:solidFill>
                  <a:srgbClr val="FF0000"/>
                </a:solidFill>
                <a:latin typeface="ＭＳ Ｐゴシック" panose="020B0600070205080204" pitchFamily="50" charset="-128"/>
                <a:ea typeface="ＭＳ Ｐゴシック" panose="020B0600070205080204" pitchFamily="50" charset="-128"/>
              </a:rPr>
              <a:t>モチベーションアップ信頼関係</a:t>
            </a:r>
            <a:r>
              <a:rPr lang="ja-JP" altLang="en-US" sz="2800" b="1" dirty="0">
                <a:solidFill>
                  <a:srgbClr val="00B050"/>
                </a:solidFill>
                <a:latin typeface="ＭＳ Ｐゴシック" panose="020B0600070205080204" pitchFamily="50" charset="-128"/>
                <a:ea typeface="ＭＳ Ｐゴシック" panose="020B0600070205080204" pitchFamily="50" charset="-128"/>
              </a:rPr>
              <a:t>構築・よろずや・相談役</a:t>
            </a:r>
          </a:p>
        </p:txBody>
      </p:sp>
      <p:cxnSp>
        <p:nvCxnSpPr>
          <p:cNvPr id="14" name="直線コネクタ 13">
            <a:extLst>
              <a:ext uri="{FF2B5EF4-FFF2-40B4-BE49-F238E27FC236}">
                <a16:creationId xmlns:a16="http://schemas.microsoft.com/office/drawing/2014/main" id="{15CA7499-93A7-C149-45D9-1B42A08DD5FE}"/>
              </a:ext>
            </a:extLst>
          </p:cNvPr>
          <p:cNvCxnSpPr>
            <a:cxnSpLocks/>
          </p:cNvCxnSpPr>
          <p:nvPr/>
        </p:nvCxnSpPr>
        <p:spPr>
          <a:xfrm>
            <a:off x="2930769" y="1651169"/>
            <a:ext cx="5943600"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17" name="直線コネクタ 16">
            <a:extLst>
              <a:ext uri="{FF2B5EF4-FFF2-40B4-BE49-F238E27FC236}">
                <a16:creationId xmlns:a16="http://schemas.microsoft.com/office/drawing/2014/main" id="{E9FE2957-CF59-6900-EA47-F208319985D6}"/>
              </a:ext>
            </a:extLst>
          </p:cNvPr>
          <p:cNvCxnSpPr>
            <a:cxnSpLocks/>
            <a:stCxn id="3" idx="4"/>
            <a:endCxn id="6" idx="0"/>
          </p:cNvCxnSpPr>
          <p:nvPr/>
        </p:nvCxnSpPr>
        <p:spPr>
          <a:xfrm>
            <a:off x="1796162" y="3038238"/>
            <a:ext cx="23411" cy="138707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19" name="直線コネクタ 18">
            <a:extLst>
              <a:ext uri="{FF2B5EF4-FFF2-40B4-BE49-F238E27FC236}">
                <a16:creationId xmlns:a16="http://schemas.microsoft.com/office/drawing/2014/main" id="{C4D91609-989C-E5B2-D06B-5CAC8D5B3A40}"/>
              </a:ext>
            </a:extLst>
          </p:cNvPr>
          <p:cNvCxnSpPr>
            <a:cxnSpLocks/>
            <a:stCxn id="4" idx="4"/>
          </p:cNvCxnSpPr>
          <p:nvPr/>
        </p:nvCxnSpPr>
        <p:spPr>
          <a:xfrm>
            <a:off x="10148203" y="3050873"/>
            <a:ext cx="53257" cy="1468218"/>
          </a:xfrm>
          <a:prstGeom prst="line">
            <a:avLst/>
          </a:prstGeom>
        </p:spPr>
        <p:style>
          <a:lnRef idx="3">
            <a:schemeClr val="accent5"/>
          </a:lnRef>
          <a:fillRef idx="0">
            <a:schemeClr val="accent5"/>
          </a:fillRef>
          <a:effectRef idx="2">
            <a:schemeClr val="accent5"/>
          </a:effectRef>
          <a:fontRef idx="minor">
            <a:schemeClr val="tx1"/>
          </a:fontRef>
        </p:style>
      </p:cxnSp>
      <p:cxnSp>
        <p:nvCxnSpPr>
          <p:cNvPr id="28" name="直線コネクタ 27">
            <a:extLst>
              <a:ext uri="{FF2B5EF4-FFF2-40B4-BE49-F238E27FC236}">
                <a16:creationId xmlns:a16="http://schemas.microsoft.com/office/drawing/2014/main" id="{324C03AC-5120-01CD-FEFA-E5B9546A1D8B}"/>
              </a:ext>
            </a:extLst>
          </p:cNvPr>
          <p:cNvCxnSpPr>
            <a:cxnSpLocks/>
            <a:stCxn id="6" idx="5"/>
            <a:endCxn id="7" idx="3"/>
          </p:cNvCxnSpPr>
          <p:nvPr/>
        </p:nvCxnSpPr>
        <p:spPr>
          <a:xfrm>
            <a:off x="2832737" y="6036317"/>
            <a:ext cx="6219977" cy="13734"/>
          </a:xfrm>
          <a:prstGeom prst="line">
            <a:avLst/>
          </a:prstGeom>
        </p:spPr>
        <p:style>
          <a:lnRef idx="3">
            <a:schemeClr val="accent5"/>
          </a:lnRef>
          <a:fillRef idx="0">
            <a:schemeClr val="accent5"/>
          </a:fillRef>
          <a:effectRef idx="2">
            <a:schemeClr val="accent5"/>
          </a:effectRef>
          <a:fontRef idx="minor">
            <a:schemeClr val="tx1"/>
          </a:fontRef>
        </p:style>
      </p:cxnSp>
      <p:sp>
        <p:nvSpPr>
          <p:cNvPr id="12" name="矢印: 左 11">
            <a:extLst>
              <a:ext uri="{FF2B5EF4-FFF2-40B4-BE49-F238E27FC236}">
                <a16:creationId xmlns:a16="http://schemas.microsoft.com/office/drawing/2014/main" id="{E89BB946-7CAE-FFF6-468B-8E5BC64A5142}"/>
              </a:ext>
            </a:extLst>
          </p:cNvPr>
          <p:cNvSpPr/>
          <p:nvPr/>
        </p:nvSpPr>
        <p:spPr>
          <a:xfrm>
            <a:off x="2930769" y="2519126"/>
            <a:ext cx="437582" cy="3939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左 12">
            <a:extLst>
              <a:ext uri="{FF2B5EF4-FFF2-40B4-BE49-F238E27FC236}">
                <a16:creationId xmlns:a16="http://schemas.microsoft.com/office/drawing/2014/main" id="{6628E347-9F0C-18DD-AEF3-BB7B53A0BC55}"/>
              </a:ext>
            </a:extLst>
          </p:cNvPr>
          <p:cNvSpPr/>
          <p:nvPr/>
        </p:nvSpPr>
        <p:spPr>
          <a:xfrm>
            <a:off x="3221062" y="5051156"/>
            <a:ext cx="437582" cy="3939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右 14">
            <a:extLst>
              <a:ext uri="{FF2B5EF4-FFF2-40B4-BE49-F238E27FC236}">
                <a16:creationId xmlns:a16="http://schemas.microsoft.com/office/drawing/2014/main" id="{FA3D1E49-94A9-E227-E4AB-BA7CC3E6B7D6}"/>
              </a:ext>
            </a:extLst>
          </p:cNvPr>
          <p:cNvSpPr/>
          <p:nvPr/>
        </p:nvSpPr>
        <p:spPr>
          <a:xfrm>
            <a:off x="8445719" y="2477562"/>
            <a:ext cx="544227" cy="4770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19B729A0-6F36-88D4-9857-02D8D8924047}"/>
              </a:ext>
            </a:extLst>
          </p:cNvPr>
          <p:cNvSpPr/>
          <p:nvPr/>
        </p:nvSpPr>
        <p:spPr>
          <a:xfrm>
            <a:off x="8180652" y="5123704"/>
            <a:ext cx="544227" cy="4770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吹き出し: 円形 17">
            <a:extLst>
              <a:ext uri="{FF2B5EF4-FFF2-40B4-BE49-F238E27FC236}">
                <a16:creationId xmlns:a16="http://schemas.microsoft.com/office/drawing/2014/main" id="{B4095BCE-D27F-1EB0-180B-59026D990BFF}"/>
              </a:ext>
            </a:extLst>
          </p:cNvPr>
          <p:cNvSpPr/>
          <p:nvPr/>
        </p:nvSpPr>
        <p:spPr>
          <a:xfrm>
            <a:off x="3088147" y="5889978"/>
            <a:ext cx="7615022" cy="845487"/>
          </a:xfrm>
          <a:prstGeom prst="wedgeEllipseCallout">
            <a:avLst>
              <a:gd name="adj1" fmla="val 32808"/>
              <a:gd name="adj2" fmla="val -7828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002060"/>
                </a:solidFill>
                <a:latin typeface="ＭＳ Ｐゴシック" panose="020B0600070205080204" pitchFamily="50" charset="-128"/>
                <a:ea typeface="ＭＳ Ｐゴシック" panose="020B0600070205080204" pitchFamily="50" charset="-128"/>
              </a:rPr>
              <a:t>オンライン親睦会・グループ別親睦会・米山委員会と合同の親睦バス旅行</a:t>
            </a:r>
          </a:p>
        </p:txBody>
      </p:sp>
      <p:sp>
        <p:nvSpPr>
          <p:cNvPr id="5" name="吹き出し: 円形 4">
            <a:extLst>
              <a:ext uri="{FF2B5EF4-FFF2-40B4-BE49-F238E27FC236}">
                <a16:creationId xmlns:a16="http://schemas.microsoft.com/office/drawing/2014/main" id="{C7A92563-3604-B6B0-8145-905C4FC671C2}"/>
              </a:ext>
            </a:extLst>
          </p:cNvPr>
          <p:cNvSpPr/>
          <p:nvPr/>
        </p:nvSpPr>
        <p:spPr>
          <a:xfrm>
            <a:off x="2620863" y="1089455"/>
            <a:ext cx="4339495" cy="845487"/>
          </a:xfrm>
          <a:prstGeom prst="wedgeEllipseCallout">
            <a:avLst>
              <a:gd name="adj1" fmla="val -50046"/>
              <a:gd name="adj2" fmla="val 58705"/>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rgbClr val="002060"/>
                </a:solidFill>
                <a:latin typeface="ＭＳ Ｐゴシック" panose="020B0600070205080204" pitchFamily="50" charset="-128"/>
                <a:ea typeface="ＭＳ Ｐゴシック" panose="020B0600070205080204" pitchFamily="50" charset="-128"/>
              </a:rPr>
              <a:t>すべてオーダーメイドの卓話</a:t>
            </a:r>
            <a:endParaRPr kumimoji="1" lang="ja-JP" altLang="en-US" sz="2400" b="1" dirty="0">
              <a:solidFill>
                <a:srgbClr val="002060"/>
              </a:solidFill>
              <a:latin typeface="ＭＳ Ｐゴシック" panose="020B0600070205080204" pitchFamily="50" charset="-128"/>
              <a:ea typeface="ＭＳ Ｐゴシック" panose="020B0600070205080204" pitchFamily="50" charset="-128"/>
            </a:endParaRPr>
          </a:p>
        </p:txBody>
      </p:sp>
      <p:sp>
        <p:nvSpPr>
          <p:cNvPr id="8" name="吹き出し: 円形 7">
            <a:extLst>
              <a:ext uri="{FF2B5EF4-FFF2-40B4-BE49-F238E27FC236}">
                <a16:creationId xmlns:a16="http://schemas.microsoft.com/office/drawing/2014/main" id="{9D353AC7-0188-A5BF-E0FE-2207572B84F3}"/>
              </a:ext>
            </a:extLst>
          </p:cNvPr>
          <p:cNvSpPr/>
          <p:nvPr/>
        </p:nvSpPr>
        <p:spPr>
          <a:xfrm>
            <a:off x="39499" y="3379526"/>
            <a:ext cx="3343839" cy="845487"/>
          </a:xfrm>
          <a:prstGeom prst="wedgeEllipseCallout">
            <a:avLst>
              <a:gd name="adj1" fmla="val 2878"/>
              <a:gd name="adj2" fmla="val 11052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002060"/>
                </a:solidFill>
                <a:latin typeface="ＭＳ Ｐゴシック" panose="020B0600070205080204" pitchFamily="50" charset="-128"/>
                <a:ea typeface="ＭＳ Ｐゴシック" panose="020B0600070205080204" pitchFamily="50" charset="-128"/>
              </a:rPr>
              <a:t>会員の声を聴く</a:t>
            </a:r>
          </a:p>
        </p:txBody>
      </p:sp>
    </p:spTree>
    <p:extLst>
      <p:ext uri="{BB962C8B-B14F-4D97-AF65-F5344CB8AC3E}">
        <p14:creationId xmlns:p14="http://schemas.microsoft.com/office/powerpoint/2010/main" val="2673301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8C944558-CB80-E612-423C-BDB9F10CD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8871" y="4261634"/>
            <a:ext cx="3696743" cy="2059214"/>
          </a:xfrm>
          <a:prstGeom prst="rect">
            <a:avLst/>
          </a:prstGeom>
        </p:spPr>
      </p:pic>
      <p:pic>
        <p:nvPicPr>
          <p:cNvPr id="24" name="図 23">
            <a:extLst>
              <a:ext uri="{FF2B5EF4-FFF2-40B4-BE49-F238E27FC236}">
                <a16:creationId xmlns:a16="http://schemas.microsoft.com/office/drawing/2014/main" id="{E076BDB1-BD70-DB70-245E-0FBDEC36A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923" y="2189498"/>
            <a:ext cx="3698999" cy="2080687"/>
          </a:xfrm>
          <a:prstGeom prst="rect">
            <a:avLst/>
          </a:prstGeom>
        </p:spPr>
      </p:pic>
      <p:pic>
        <p:nvPicPr>
          <p:cNvPr id="26" name="図 25">
            <a:extLst>
              <a:ext uri="{FF2B5EF4-FFF2-40B4-BE49-F238E27FC236}">
                <a16:creationId xmlns:a16="http://schemas.microsoft.com/office/drawing/2014/main" id="{AEBE83E0-E84C-6040-C5D7-927DDF8F65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0164" y="4261633"/>
            <a:ext cx="3698998" cy="2080686"/>
          </a:xfrm>
          <a:prstGeom prst="rect">
            <a:avLst/>
          </a:prstGeom>
        </p:spPr>
      </p:pic>
      <p:pic>
        <p:nvPicPr>
          <p:cNvPr id="22" name="図 21">
            <a:extLst>
              <a:ext uri="{FF2B5EF4-FFF2-40B4-BE49-F238E27FC236}">
                <a16:creationId xmlns:a16="http://schemas.microsoft.com/office/drawing/2014/main" id="{5915DA55-2309-6C66-0718-6B2B71350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8871" y="2193335"/>
            <a:ext cx="3701293" cy="2081978"/>
          </a:xfrm>
          <a:prstGeom prst="rect">
            <a:avLst/>
          </a:prstGeom>
        </p:spPr>
      </p:pic>
      <p:pic>
        <p:nvPicPr>
          <p:cNvPr id="20" name="図 19">
            <a:extLst>
              <a:ext uri="{FF2B5EF4-FFF2-40B4-BE49-F238E27FC236}">
                <a16:creationId xmlns:a16="http://schemas.microsoft.com/office/drawing/2014/main" id="{34C2C945-E453-70A6-4E32-85B515B30C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0925" y="4243998"/>
            <a:ext cx="3698997" cy="2080686"/>
          </a:xfrm>
          <a:prstGeom prst="rect">
            <a:avLst/>
          </a:prstGeom>
        </p:spPr>
      </p:pic>
      <p:pic>
        <p:nvPicPr>
          <p:cNvPr id="18" name="図 17">
            <a:extLst>
              <a:ext uri="{FF2B5EF4-FFF2-40B4-BE49-F238E27FC236}">
                <a16:creationId xmlns:a16="http://schemas.microsoft.com/office/drawing/2014/main" id="{25055CA4-55E2-AEED-7D92-24654CC07D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00164" y="100483"/>
            <a:ext cx="3698999" cy="2080687"/>
          </a:xfrm>
          <a:prstGeom prst="rect">
            <a:avLst/>
          </a:prstGeom>
        </p:spPr>
      </p:pic>
      <p:pic>
        <p:nvPicPr>
          <p:cNvPr id="8" name="図 7">
            <a:extLst>
              <a:ext uri="{FF2B5EF4-FFF2-40B4-BE49-F238E27FC236}">
                <a16:creationId xmlns:a16="http://schemas.microsoft.com/office/drawing/2014/main" id="{6E9B7B6D-079F-0CF2-2685-F3286D81DD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0163" y="2177050"/>
            <a:ext cx="3698999" cy="2080687"/>
          </a:xfrm>
          <a:prstGeom prst="rect">
            <a:avLst/>
          </a:prstGeom>
        </p:spPr>
      </p:pic>
      <p:pic>
        <p:nvPicPr>
          <p:cNvPr id="4" name="図 3">
            <a:extLst>
              <a:ext uri="{FF2B5EF4-FFF2-40B4-BE49-F238E27FC236}">
                <a16:creationId xmlns:a16="http://schemas.microsoft.com/office/drawing/2014/main" id="{C88F99B3-0FC6-6F4D-C458-4D01B81173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4250" y="100483"/>
            <a:ext cx="3732344" cy="2080686"/>
          </a:xfrm>
          <a:prstGeom prst="rect">
            <a:avLst/>
          </a:prstGeom>
        </p:spPr>
      </p:pic>
      <p:sp>
        <p:nvSpPr>
          <p:cNvPr id="2" name="テキスト ボックス 1">
            <a:extLst>
              <a:ext uri="{FF2B5EF4-FFF2-40B4-BE49-F238E27FC236}">
                <a16:creationId xmlns:a16="http://schemas.microsoft.com/office/drawing/2014/main" id="{2BE44DCD-C1E0-48E3-801E-FD55863CA14C}"/>
              </a:ext>
            </a:extLst>
          </p:cNvPr>
          <p:cNvSpPr txBox="1"/>
          <p:nvPr/>
        </p:nvSpPr>
        <p:spPr>
          <a:xfrm>
            <a:off x="-224553" y="-448523"/>
            <a:ext cx="120727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4" name="図 33">
            <a:extLst>
              <a:ext uri="{FF2B5EF4-FFF2-40B4-BE49-F238E27FC236}">
                <a16:creationId xmlns:a16="http://schemas.microsoft.com/office/drawing/2014/main" id="{C87146E1-DA01-7E2A-5537-2E3DE3E9821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03421" y="112648"/>
            <a:ext cx="3698998" cy="2080687"/>
          </a:xfrm>
          <a:prstGeom prst="rect">
            <a:avLst/>
          </a:prstGeom>
        </p:spPr>
      </p:pic>
    </p:spTree>
    <p:extLst>
      <p:ext uri="{BB962C8B-B14F-4D97-AF65-F5344CB8AC3E}">
        <p14:creationId xmlns:p14="http://schemas.microsoft.com/office/powerpoint/2010/main" val="1534211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2EFE08D-DF99-30BC-297D-BAF0EE4CF8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000" y="582330"/>
            <a:ext cx="2839467" cy="1597200"/>
          </a:xfrm>
          <a:prstGeom prst="rect">
            <a:avLst/>
          </a:prstGeom>
        </p:spPr>
      </p:pic>
      <p:pic>
        <p:nvPicPr>
          <p:cNvPr id="3" name="図 2">
            <a:extLst>
              <a:ext uri="{FF2B5EF4-FFF2-40B4-BE49-F238E27FC236}">
                <a16:creationId xmlns:a16="http://schemas.microsoft.com/office/drawing/2014/main" id="{970F4044-3FE6-FC43-25B2-4580FF461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5775" y="565538"/>
            <a:ext cx="2839467" cy="1597200"/>
          </a:xfrm>
          <a:prstGeom prst="rect">
            <a:avLst/>
          </a:prstGeom>
        </p:spPr>
      </p:pic>
      <p:pic>
        <p:nvPicPr>
          <p:cNvPr id="4" name="図 3">
            <a:extLst>
              <a:ext uri="{FF2B5EF4-FFF2-40B4-BE49-F238E27FC236}">
                <a16:creationId xmlns:a16="http://schemas.microsoft.com/office/drawing/2014/main" id="{8B536AF4-3B79-8A41-D41C-AC66DE0EB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5217" y="548746"/>
            <a:ext cx="2899171" cy="1630784"/>
          </a:xfrm>
          <a:prstGeom prst="rect">
            <a:avLst/>
          </a:prstGeom>
        </p:spPr>
      </p:pic>
      <p:pic>
        <p:nvPicPr>
          <p:cNvPr id="5" name="図 4">
            <a:extLst>
              <a:ext uri="{FF2B5EF4-FFF2-40B4-BE49-F238E27FC236}">
                <a16:creationId xmlns:a16="http://schemas.microsoft.com/office/drawing/2014/main" id="{C2D6ED80-0CCC-D791-215C-A71918522D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39671" y="548746"/>
            <a:ext cx="2839467" cy="1597200"/>
          </a:xfrm>
          <a:prstGeom prst="rect">
            <a:avLst/>
          </a:prstGeom>
        </p:spPr>
      </p:pic>
      <p:pic>
        <p:nvPicPr>
          <p:cNvPr id="6" name="図 5">
            <a:extLst>
              <a:ext uri="{FF2B5EF4-FFF2-40B4-BE49-F238E27FC236}">
                <a16:creationId xmlns:a16="http://schemas.microsoft.com/office/drawing/2014/main" id="{F040A5DA-C310-A29B-914F-C1EBD9A84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1001" y="2179531"/>
            <a:ext cx="2839466" cy="1597200"/>
          </a:xfrm>
          <a:prstGeom prst="rect">
            <a:avLst/>
          </a:prstGeom>
        </p:spPr>
      </p:pic>
      <p:pic>
        <p:nvPicPr>
          <p:cNvPr id="8" name="図 7">
            <a:extLst>
              <a:ext uri="{FF2B5EF4-FFF2-40B4-BE49-F238E27FC236}">
                <a16:creationId xmlns:a16="http://schemas.microsoft.com/office/drawing/2014/main" id="{EFB3C7B0-8ABC-8BF3-F19A-D7EA876701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5790" y="5501088"/>
            <a:ext cx="1131409" cy="1210607"/>
          </a:xfrm>
          <a:prstGeom prst="rect">
            <a:avLst/>
          </a:prstGeom>
        </p:spPr>
      </p:pic>
      <p:sp>
        <p:nvSpPr>
          <p:cNvPr id="10" name="テキスト ボックス 9">
            <a:extLst>
              <a:ext uri="{FF2B5EF4-FFF2-40B4-BE49-F238E27FC236}">
                <a16:creationId xmlns:a16="http://schemas.microsoft.com/office/drawing/2014/main" id="{D4FBE6C7-3ECD-D0FE-6688-75A23D4905A7}"/>
              </a:ext>
            </a:extLst>
          </p:cNvPr>
          <p:cNvSpPr txBox="1"/>
          <p:nvPr/>
        </p:nvSpPr>
        <p:spPr>
          <a:xfrm>
            <a:off x="129990" y="5629339"/>
            <a:ext cx="7975623" cy="954107"/>
          </a:xfrm>
          <a:prstGeom prst="rect">
            <a:avLst/>
          </a:prstGeom>
          <a:noFill/>
        </p:spPr>
        <p:txBody>
          <a:bodyPr wrap="square">
            <a:spAutoFit/>
          </a:bodyPr>
          <a:lstStyle/>
          <a:p>
            <a:r>
              <a:rPr lang="en-US" altLang="ja-JP" sz="2800" b="1" u="sng" dirty="0">
                <a:solidFill>
                  <a:srgbClr val="002060"/>
                </a:solidFill>
                <a:effectLst/>
                <a:latin typeface="游ゴシック" panose="020B0400000000000000" pitchFamily="50" charset="-128"/>
                <a:cs typeface="Times New Roman" panose="02020603050405020304" pitchFamily="18" charset="0"/>
                <a:hlinkClick r:id="rId8">
                  <a:extLst>
                    <a:ext uri="{A12FA001-AC4F-418D-AE19-62706E023703}">
                      <ahyp:hlinkClr xmlns:ahyp="http://schemas.microsoft.com/office/drawing/2018/hyperlinkcolor" val="tx"/>
                    </a:ext>
                  </a:extLst>
                </a:hlinkClick>
              </a:rPr>
              <a:t>https://youtube.com/channel/UCR2fp4or99NLh-35uFoNdSA</a:t>
            </a:r>
            <a:endParaRPr lang="ja-JP" altLang="en-US" sz="2800" b="1" dirty="0">
              <a:solidFill>
                <a:srgbClr val="002060"/>
              </a:solidFill>
            </a:endParaRPr>
          </a:p>
        </p:txBody>
      </p:sp>
      <p:pic>
        <p:nvPicPr>
          <p:cNvPr id="9" name="図 8">
            <a:extLst>
              <a:ext uri="{FF2B5EF4-FFF2-40B4-BE49-F238E27FC236}">
                <a16:creationId xmlns:a16="http://schemas.microsoft.com/office/drawing/2014/main" id="{48163BDC-00EB-87FF-70BE-99560E26AD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23770" y="2145946"/>
            <a:ext cx="2855368" cy="1606145"/>
          </a:xfrm>
          <a:prstGeom prst="rect">
            <a:avLst/>
          </a:prstGeom>
        </p:spPr>
      </p:pic>
      <p:pic>
        <p:nvPicPr>
          <p:cNvPr id="12" name="図 11">
            <a:extLst>
              <a:ext uri="{FF2B5EF4-FFF2-40B4-BE49-F238E27FC236}">
                <a16:creationId xmlns:a16="http://schemas.microsoft.com/office/drawing/2014/main" id="{BA56D7FD-5B39-C9B8-DE87-873BD2F3126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1000" y="3752766"/>
            <a:ext cx="2839469" cy="1597201"/>
          </a:xfrm>
          <a:prstGeom prst="rect">
            <a:avLst/>
          </a:prstGeom>
        </p:spPr>
      </p:pic>
      <p:pic>
        <p:nvPicPr>
          <p:cNvPr id="14" name="図 13">
            <a:extLst>
              <a:ext uri="{FF2B5EF4-FFF2-40B4-BE49-F238E27FC236}">
                <a16:creationId xmlns:a16="http://schemas.microsoft.com/office/drawing/2014/main" id="{CB4A1739-2F20-4342-E44E-54BA05D36C8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11899" y="3728750"/>
            <a:ext cx="2882163" cy="1621217"/>
          </a:xfrm>
          <a:prstGeom prst="rect">
            <a:avLst/>
          </a:prstGeom>
        </p:spPr>
      </p:pic>
      <p:pic>
        <p:nvPicPr>
          <p:cNvPr id="16" name="図 15">
            <a:extLst>
              <a:ext uri="{FF2B5EF4-FFF2-40B4-BE49-F238E27FC236}">
                <a16:creationId xmlns:a16="http://schemas.microsoft.com/office/drawing/2014/main" id="{F85D8A6D-BD19-0788-C440-011EACA685A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27910" y="2148342"/>
            <a:ext cx="2837331" cy="1595999"/>
          </a:xfrm>
          <a:prstGeom prst="rect">
            <a:avLst/>
          </a:prstGeom>
        </p:spPr>
      </p:pic>
      <p:pic>
        <p:nvPicPr>
          <p:cNvPr id="18" name="図 17">
            <a:extLst>
              <a:ext uri="{FF2B5EF4-FFF2-40B4-BE49-F238E27FC236}">
                <a16:creationId xmlns:a16="http://schemas.microsoft.com/office/drawing/2014/main" id="{B84BB2AD-6EB1-C7EF-6F7E-61EEA642C31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44224" y="2145947"/>
            <a:ext cx="2837333" cy="1596000"/>
          </a:xfrm>
          <a:prstGeom prst="rect">
            <a:avLst/>
          </a:prstGeom>
        </p:spPr>
      </p:pic>
      <p:pic>
        <p:nvPicPr>
          <p:cNvPr id="20" name="図 19">
            <a:extLst>
              <a:ext uri="{FF2B5EF4-FFF2-40B4-BE49-F238E27FC236}">
                <a16:creationId xmlns:a16="http://schemas.microsoft.com/office/drawing/2014/main" id="{EE8C97BC-6D79-3828-F575-3F7195BE517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02037" y="3708428"/>
            <a:ext cx="2813757" cy="1582738"/>
          </a:xfrm>
          <a:prstGeom prst="rect">
            <a:avLst/>
          </a:prstGeom>
        </p:spPr>
      </p:pic>
      <p:pic>
        <p:nvPicPr>
          <p:cNvPr id="22" name="図 21">
            <a:extLst>
              <a:ext uri="{FF2B5EF4-FFF2-40B4-BE49-F238E27FC236}">
                <a16:creationId xmlns:a16="http://schemas.microsoft.com/office/drawing/2014/main" id="{E22C27A4-14DE-9CB5-DC77-53836144733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923770" y="3744341"/>
            <a:ext cx="2813758" cy="1582739"/>
          </a:xfrm>
          <a:prstGeom prst="rect">
            <a:avLst/>
          </a:prstGeom>
        </p:spPr>
      </p:pic>
    </p:spTree>
    <p:extLst>
      <p:ext uri="{BB962C8B-B14F-4D97-AF65-F5344CB8AC3E}">
        <p14:creationId xmlns:p14="http://schemas.microsoft.com/office/powerpoint/2010/main" val="756343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BE44DCD-C1E0-48E3-801E-FD55863CA14C}"/>
              </a:ext>
            </a:extLst>
          </p:cNvPr>
          <p:cNvSpPr txBox="1"/>
          <p:nvPr/>
        </p:nvSpPr>
        <p:spPr>
          <a:xfrm>
            <a:off x="957093" y="2919313"/>
            <a:ext cx="12072730" cy="2923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そして、たくさんの物語（ストーリー）が生まれた</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AA6EBF3C-63D1-E353-8F4B-C267CCC5D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4" name="図 3">
            <a:extLst>
              <a:ext uri="{FF2B5EF4-FFF2-40B4-BE49-F238E27FC236}">
                <a16:creationId xmlns:a16="http://schemas.microsoft.com/office/drawing/2014/main" id="{06DC2BA2-92B4-3C7A-1130-2DD6AD87C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060" y="301662"/>
            <a:ext cx="1628040" cy="1628040"/>
          </a:xfrm>
          <a:prstGeom prst="rect">
            <a:avLst/>
          </a:prstGeom>
        </p:spPr>
      </p:pic>
    </p:spTree>
    <p:extLst>
      <p:ext uri="{BB962C8B-B14F-4D97-AF65-F5344CB8AC3E}">
        <p14:creationId xmlns:p14="http://schemas.microsoft.com/office/powerpoint/2010/main" val="3629250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8258B39F-0202-137D-8657-D199A6B60A3C}"/>
              </a:ext>
            </a:extLst>
          </p:cNvPr>
          <p:cNvSpPr txBox="1"/>
          <p:nvPr/>
        </p:nvSpPr>
        <p:spPr>
          <a:xfrm>
            <a:off x="557730" y="210501"/>
            <a:ext cx="9830776" cy="646331"/>
          </a:xfrm>
          <a:prstGeom prst="rect">
            <a:avLst/>
          </a:prstGeom>
          <a:noFill/>
        </p:spPr>
        <p:txBody>
          <a:bodyPr wrap="square" rtlCol="0">
            <a:spAutoFit/>
          </a:bodyPr>
          <a:lstStyle/>
          <a:p>
            <a:r>
              <a:rPr lang="ja-JP" altLang="en-US" sz="3600" b="1" u="sng" dirty="0">
                <a:solidFill>
                  <a:srgbClr val="002060"/>
                </a:solidFill>
                <a:latin typeface="ＭＳ Ｐゴシック" panose="020B0600070205080204" pitchFamily="50" charset="-128"/>
                <a:ea typeface="ＭＳ Ｐゴシック" panose="020B0600070205080204" pitchFamily="50" charset="-128"/>
              </a:rPr>
              <a:t>三浦</a:t>
            </a:r>
            <a:r>
              <a:rPr kumimoji="1" lang="ja-JP" altLang="en-US" sz="3600" b="1" u="sng" dirty="0">
                <a:solidFill>
                  <a:srgbClr val="002060"/>
                </a:solidFill>
                <a:latin typeface="ＭＳ Ｐゴシック" panose="020B0600070205080204" pitchFamily="50" charset="-128"/>
                <a:ea typeface="ＭＳ Ｐゴシック" panose="020B0600070205080204" pitchFamily="50" charset="-128"/>
              </a:rPr>
              <a:t>ロータリークラブ</a:t>
            </a:r>
          </a:p>
        </p:txBody>
      </p:sp>
      <p:pic>
        <p:nvPicPr>
          <p:cNvPr id="10" name="図 9">
            <a:extLst>
              <a:ext uri="{FF2B5EF4-FFF2-40B4-BE49-F238E27FC236}">
                <a16:creationId xmlns:a16="http://schemas.microsoft.com/office/drawing/2014/main" id="{0D88E1DA-1B6F-49D6-275C-82CA324901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792" y="2532644"/>
            <a:ext cx="5716641" cy="3468524"/>
          </a:xfrm>
          <a:prstGeom prst="rect">
            <a:avLst/>
          </a:prstGeom>
        </p:spPr>
      </p:pic>
      <p:pic>
        <p:nvPicPr>
          <p:cNvPr id="12" name="図 11">
            <a:extLst>
              <a:ext uri="{FF2B5EF4-FFF2-40B4-BE49-F238E27FC236}">
                <a16:creationId xmlns:a16="http://schemas.microsoft.com/office/drawing/2014/main" id="{D31DFC15-5B8A-1679-DCBD-455919287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4169" y="2455937"/>
            <a:ext cx="5077534" cy="3972479"/>
          </a:xfrm>
          <a:prstGeom prst="rect">
            <a:avLst/>
          </a:prstGeom>
        </p:spPr>
      </p:pic>
      <p:pic>
        <p:nvPicPr>
          <p:cNvPr id="2" name="図 1">
            <a:extLst>
              <a:ext uri="{FF2B5EF4-FFF2-40B4-BE49-F238E27FC236}">
                <a16:creationId xmlns:a16="http://schemas.microsoft.com/office/drawing/2014/main" id="{2BEFFFB9-9803-9A24-F8F8-0CCC5358A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3" name="図 2">
            <a:extLst>
              <a:ext uri="{FF2B5EF4-FFF2-40B4-BE49-F238E27FC236}">
                <a16:creationId xmlns:a16="http://schemas.microsoft.com/office/drawing/2014/main" id="{6F64AB45-08D2-E895-F61D-26BB69B0CD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4660" y="210501"/>
            <a:ext cx="4275014" cy="2200375"/>
          </a:xfrm>
          <a:prstGeom prst="rect">
            <a:avLst/>
          </a:prstGeom>
        </p:spPr>
      </p:pic>
    </p:spTree>
    <p:extLst>
      <p:ext uri="{BB962C8B-B14F-4D97-AF65-F5344CB8AC3E}">
        <p14:creationId xmlns:p14="http://schemas.microsoft.com/office/powerpoint/2010/main" val="210320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27077-BC5B-3AA5-EC68-9141419936EC}"/>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A5E9554-AA3D-9200-7F20-07F0609F9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958" y="0"/>
            <a:ext cx="10264140" cy="6858000"/>
          </a:xfrm>
          <a:prstGeom prst="rect">
            <a:avLst/>
          </a:prstGeom>
        </p:spPr>
      </p:pic>
    </p:spTree>
    <p:extLst>
      <p:ext uri="{BB962C8B-B14F-4D97-AF65-F5344CB8AC3E}">
        <p14:creationId xmlns:p14="http://schemas.microsoft.com/office/powerpoint/2010/main" val="3405478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8258B39F-0202-137D-8657-D199A6B60A3C}"/>
              </a:ext>
            </a:extLst>
          </p:cNvPr>
          <p:cNvSpPr txBox="1"/>
          <p:nvPr/>
        </p:nvSpPr>
        <p:spPr>
          <a:xfrm>
            <a:off x="3944486" y="739010"/>
            <a:ext cx="9297914" cy="584775"/>
          </a:xfrm>
          <a:prstGeom prst="rect">
            <a:avLst/>
          </a:prstGeom>
          <a:noFill/>
        </p:spPr>
        <p:txBody>
          <a:bodyPr wrap="square" rtlCol="0">
            <a:spAutoFit/>
          </a:bodyPr>
          <a:lstStyle/>
          <a:p>
            <a:r>
              <a:rPr kumimoji="1" lang="ja-JP" altLang="en-US" sz="3200" b="1" u="sng" dirty="0">
                <a:solidFill>
                  <a:srgbClr val="002060"/>
                </a:solidFill>
                <a:latin typeface="ＭＳ Ｐゴシック" panose="020B0600070205080204" pitchFamily="50" charset="-128"/>
                <a:ea typeface="ＭＳ Ｐゴシック" panose="020B0600070205080204" pitchFamily="50" charset="-128"/>
              </a:rPr>
              <a:t>藤沢南ロータリークラブ　</a:t>
            </a:r>
          </a:p>
        </p:txBody>
      </p:sp>
      <p:pic>
        <p:nvPicPr>
          <p:cNvPr id="3" name="図 2">
            <a:extLst>
              <a:ext uri="{FF2B5EF4-FFF2-40B4-BE49-F238E27FC236}">
                <a16:creationId xmlns:a16="http://schemas.microsoft.com/office/drawing/2014/main" id="{893332FE-0A4B-F4E7-9684-2404FF35C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972" y="1732241"/>
            <a:ext cx="6366500" cy="3581900"/>
          </a:xfrm>
          <a:prstGeom prst="rect">
            <a:avLst/>
          </a:prstGeom>
        </p:spPr>
      </p:pic>
      <p:pic>
        <p:nvPicPr>
          <p:cNvPr id="6" name="図 5">
            <a:extLst>
              <a:ext uri="{FF2B5EF4-FFF2-40B4-BE49-F238E27FC236}">
                <a16:creationId xmlns:a16="http://schemas.microsoft.com/office/drawing/2014/main" id="{7C1574FC-3954-C6A5-E195-38555787DE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8528" y="1638050"/>
            <a:ext cx="4963218" cy="3581900"/>
          </a:xfrm>
          <a:prstGeom prst="rect">
            <a:avLst/>
          </a:prstGeom>
        </p:spPr>
      </p:pic>
      <p:pic>
        <p:nvPicPr>
          <p:cNvPr id="2" name="図 1">
            <a:extLst>
              <a:ext uri="{FF2B5EF4-FFF2-40B4-BE49-F238E27FC236}">
                <a16:creationId xmlns:a16="http://schemas.microsoft.com/office/drawing/2014/main" id="{9391760B-24C0-49D6-AC6E-01BC59411C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spTree>
    <p:extLst>
      <p:ext uri="{BB962C8B-B14F-4D97-AF65-F5344CB8AC3E}">
        <p14:creationId xmlns:p14="http://schemas.microsoft.com/office/powerpoint/2010/main" val="1829735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2CE66-EDA5-D4C3-9B0B-078460617621}"/>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ED42967-FF06-45C0-BC74-60E1DE16C3C5}"/>
              </a:ext>
            </a:extLst>
          </p:cNvPr>
          <p:cNvSpPr txBox="1"/>
          <p:nvPr/>
        </p:nvSpPr>
        <p:spPr>
          <a:xfrm>
            <a:off x="665667" y="319340"/>
            <a:ext cx="12072730" cy="5632311"/>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4000" b="1" i="0" u="none" strike="noStrike" kern="1200" cap="none" spc="0" normalizeH="0" baseline="0" noProof="0" dirty="0">
                <a:ln>
                  <a:noFill/>
                </a:ln>
                <a:solidFill>
                  <a:srgbClr val="00B050"/>
                </a:solidFill>
                <a:effectLst/>
                <a:uLnTx/>
                <a:uFillTx/>
                <a:latin typeface="Comic Sans MS" panose="030F0702030302020204" pitchFamily="66" charset="0"/>
                <a:ea typeface="ＭＳ Ｐゴシック" panose="020B0600070205080204" pitchFamily="50" charset="-128"/>
              </a:rPr>
              <a:t>今日のゴール</a:t>
            </a:r>
            <a:endParaRPr kumimoji="1" lang="en-US" altLang="ja-JP" sz="4000" b="1" i="0" u="none" strike="noStrike" kern="1200" cap="none" spc="0" normalizeH="0" baseline="0" noProof="0" dirty="0">
              <a:ln>
                <a:noFill/>
              </a:ln>
              <a:solidFill>
                <a:srgbClr val="00B050"/>
              </a:solidFill>
              <a:effectLst/>
              <a:uLnTx/>
              <a:uFillTx/>
              <a:latin typeface="Comic Sans MS" panose="030F0702030302020204" pitchFamily="66" charset="0"/>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①ちょっと何かやってみようかな？</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②早速クラブで増強委員会をやろう！</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③若手メンバーに声をかけてみよう</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④もしかして、自分たちでもできるかも！？</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⑤</a:t>
            </a: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なんか、やる気が出てきた</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40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rPr>
              <a:t>こんな気持ちになってほしい！</a:t>
            </a:r>
            <a:endParaRPr kumimoji="1" lang="en-US" altLang="ja-JP" sz="40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7F4DC18C-CC9D-63D3-B0F8-1589C367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2897" y="5951651"/>
            <a:ext cx="1965627" cy="862692"/>
          </a:xfrm>
          <a:prstGeom prst="rect">
            <a:avLst/>
          </a:prstGeom>
        </p:spPr>
      </p:pic>
    </p:spTree>
    <p:extLst>
      <p:ext uri="{BB962C8B-B14F-4D97-AF65-F5344CB8AC3E}">
        <p14:creationId xmlns:p14="http://schemas.microsoft.com/office/powerpoint/2010/main" val="4079238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66956-AACE-6DBC-C613-DE0CB2653A76}"/>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B46F0C39-B7EC-629B-77DD-4F7D0389F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357" y="0"/>
            <a:ext cx="10287000" cy="6858000"/>
          </a:xfrm>
          <a:prstGeom prst="rect">
            <a:avLst/>
          </a:prstGeom>
        </p:spPr>
      </p:pic>
    </p:spTree>
    <p:extLst>
      <p:ext uri="{BB962C8B-B14F-4D97-AF65-F5344CB8AC3E}">
        <p14:creationId xmlns:p14="http://schemas.microsoft.com/office/powerpoint/2010/main" val="4092728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BE44DCD-C1E0-48E3-801E-FD55863CA14C}"/>
              </a:ext>
            </a:extLst>
          </p:cNvPr>
          <p:cNvSpPr txBox="1"/>
          <p:nvPr/>
        </p:nvSpPr>
        <p:spPr>
          <a:xfrm>
            <a:off x="792386" y="0"/>
            <a:ext cx="10352692" cy="103720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3600" b="1" i="0" u="sng"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2022</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6</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月末の会員数：        </a:t>
            </a:r>
            <a:r>
              <a:rPr kumimoji="1" lang="en-US" altLang="ja-JP"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10</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名（うち</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女性会員</a:t>
            </a:r>
            <a:r>
              <a:rPr kumimoji="1" lang="en-US" altLang="ja-JP"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0</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名</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22.7</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月</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1</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日現在の会員</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平均年齢</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r>
              <a:rPr kumimoji="1" lang="en-US" altLang="ja-JP"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68</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歳（</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47</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歳から</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86</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歳）</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22.5</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月末現在の</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平均在籍年数</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lang="en-US" altLang="ja-JP"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en-US" altLang="ja-JP"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23</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年</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過去５年間の会員増減数：</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2021-22</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マイナス　</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1</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2020-21</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a:t>
            </a: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マイナス　</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3</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2019-20</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プラス　</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1</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名・マイナス　</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1</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2018-19</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マイナス　</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3</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2017-18</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年度　　 　　　　　　　　　 プラス　</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3</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名・マイナス　</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1</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名　　</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3" name="テキスト ボックス 2">
            <a:extLst>
              <a:ext uri="{FF2B5EF4-FFF2-40B4-BE49-F238E27FC236}">
                <a16:creationId xmlns:a16="http://schemas.microsoft.com/office/drawing/2014/main" id="{0F8A93AD-A706-442A-29FA-B9249227ADCF}"/>
              </a:ext>
            </a:extLst>
          </p:cNvPr>
          <p:cNvSpPr txBox="1"/>
          <p:nvPr/>
        </p:nvSpPr>
        <p:spPr>
          <a:xfrm>
            <a:off x="3487286" y="543067"/>
            <a:ext cx="9297914" cy="584775"/>
          </a:xfrm>
          <a:prstGeom prst="rect">
            <a:avLst/>
          </a:prstGeom>
          <a:noFill/>
        </p:spPr>
        <p:txBody>
          <a:bodyPr wrap="square" rtlCol="0">
            <a:spAutoFit/>
          </a:bodyPr>
          <a:lstStyle/>
          <a:p>
            <a:r>
              <a:rPr lang="ja-JP" altLang="en-US" sz="3200" b="1" u="sng" dirty="0">
                <a:solidFill>
                  <a:srgbClr val="002060"/>
                </a:solidFill>
                <a:latin typeface="ＭＳ Ｐゴシック" panose="020B0600070205080204" pitchFamily="50" charset="-128"/>
                <a:ea typeface="ＭＳ Ｐゴシック" panose="020B0600070205080204" pitchFamily="50" charset="-128"/>
              </a:rPr>
              <a:t>横須賀南西</a:t>
            </a:r>
            <a:r>
              <a:rPr kumimoji="1" lang="ja-JP" altLang="en-US" sz="3200" b="1" u="sng" dirty="0">
                <a:solidFill>
                  <a:srgbClr val="002060"/>
                </a:solidFill>
                <a:latin typeface="ＭＳ Ｐゴシック" panose="020B0600070205080204" pitchFamily="50" charset="-128"/>
                <a:ea typeface="ＭＳ Ｐゴシック" panose="020B0600070205080204" pitchFamily="50" charset="-128"/>
              </a:rPr>
              <a:t>ロータリークラブ　</a:t>
            </a:r>
          </a:p>
        </p:txBody>
      </p:sp>
    </p:spTree>
    <p:extLst>
      <p:ext uri="{BB962C8B-B14F-4D97-AF65-F5344CB8AC3E}">
        <p14:creationId xmlns:p14="http://schemas.microsoft.com/office/powerpoint/2010/main" val="2787265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99346-351C-2D14-4E6E-255D8C955E35}"/>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397A7994-1769-241B-0DDD-EAC09B9ED7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136575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CDE7CAEC-3259-26E8-6A2D-25E8C4D4BEBF}"/>
              </a:ext>
            </a:extLst>
          </p:cNvPr>
          <p:cNvSpPr/>
          <p:nvPr/>
        </p:nvSpPr>
        <p:spPr>
          <a:xfrm>
            <a:off x="104931" y="104930"/>
            <a:ext cx="11863097" cy="647575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2" name="テキスト ボックス 1">
            <a:extLst>
              <a:ext uri="{FF2B5EF4-FFF2-40B4-BE49-F238E27FC236}">
                <a16:creationId xmlns:a16="http://schemas.microsoft.com/office/drawing/2014/main" id="{2BE44DCD-C1E0-48E3-801E-FD55863CA14C}"/>
              </a:ext>
            </a:extLst>
          </p:cNvPr>
          <p:cNvSpPr txBox="1"/>
          <p:nvPr/>
        </p:nvSpPr>
        <p:spPr>
          <a:xfrm>
            <a:off x="223972" y="389285"/>
            <a:ext cx="11353262"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自分のクラブの</a:t>
            </a:r>
            <a:r>
              <a:rPr lang="en-US" altLang="ja-JP" sz="4000" b="1" dirty="0">
                <a:solidFill>
                  <a:srgbClr val="002060"/>
                </a:solidFill>
                <a:latin typeface="ＭＳ Ｐゴシック" panose="020B0600070205080204" pitchFamily="50" charset="-128"/>
                <a:ea typeface="ＭＳ Ｐゴシック" panose="020B0600070205080204" pitchFamily="50" charset="-128"/>
              </a:rPr>
              <a:t>5</a:t>
            </a:r>
            <a:r>
              <a:rPr lang="ja-JP" altLang="en-US" sz="4000" b="1" dirty="0">
                <a:solidFill>
                  <a:srgbClr val="002060"/>
                </a:solidFill>
                <a:latin typeface="ＭＳ Ｐゴシック" panose="020B0600070205080204" pitchFamily="50" charset="-128"/>
                <a:ea typeface="ＭＳ Ｐゴシック" panose="020B0600070205080204" pitchFamily="50" charset="-128"/>
              </a:rPr>
              <a:t>年後、</a:t>
            </a:r>
            <a:r>
              <a:rPr lang="en-US" altLang="ja-JP" sz="4000" b="1" dirty="0">
                <a:solidFill>
                  <a:srgbClr val="002060"/>
                </a:solidFill>
                <a:latin typeface="ＭＳ Ｐゴシック" panose="020B0600070205080204" pitchFamily="50" charset="-128"/>
                <a:ea typeface="ＭＳ Ｐゴシック" panose="020B0600070205080204" pitchFamily="50" charset="-128"/>
              </a:rPr>
              <a:t>10</a:t>
            </a:r>
            <a:r>
              <a:rPr lang="ja-JP" altLang="en-US" sz="4000" b="1" dirty="0">
                <a:solidFill>
                  <a:srgbClr val="002060"/>
                </a:solidFill>
                <a:latin typeface="ＭＳ Ｐゴシック" panose="020B0600070205080204" pitchFamily="50" charset="-128"/>
                <a:ea typeface="ＭＳ Ｐゴシック" panose="020B0600070205080204" pitchFamily="50" charset="-128"/>
              </a:rPr>
              <a:t>年後が見てみたくなった。</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もう、あきらめていた。</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自分たちだけでやるのも限界だった。</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本当に、本当にありがとう。</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横須賀南西ロータリークラブ</a:t>
            </a: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菅原　英明クラブ会員増強委員会委員長（</a:t>
            </a:r>
            <a:r>
              <a:rPr lang="en-US" altLang="ja-JP" sz="3200" b="1" dirty="0">
                <a:solidFill>
                  <a:srgbClr val="002060"/>
                </a:solidFill>
                <a:latin typeface="ＭＳ Ｐゴシック" panose="020B0600070205080204" pitchFamily="50" charset="-128"/>
                <a:ea typeface="ＭＳ Ｐゴシック" panose="020B0600070205080204" pitchFamily="50" charset="-128"/>
              </a:rPr>
              <a:t>82</a:t>
            </a:r>
            <a:r>
              <a:rPr lang="ja-JP" altLang="en-US" sz="3200" b="1" dirty="0">
                <a:solidFill>
                  <a:srgbClr val="002060"/>
                </a:solidFill>
                <a:latin typeface="ＭＳ Ｐゴシック" panose="020B0600070205080204" pitchFamily="50" charset="-128"/>
                <a:ea typeface="ＭＳ Ｐゴシック" panose="020B0600070205080204" pitchFamily="50" charset="-128"/>
              </a:rPr>
              <a:t>歳）</a:t>
            </a: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p:txBody>
      </p:sp>
      <p:pic>
        <p:nvPicPr>
          <p:cNvPr id="4" name="図 3">
            <a:extLst>
              <a:ext uri="{FF2B5EF4-FFF2-40B4-BE49-F238E27FC236}">
                <a16:creationId xmlns:a16="http://schemas.microsoft.com/office/drawing/2014/main" id="{7DD189B4-0B28-8CD3-84DE-9513427392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7575" y="3078480"/>
            <a:ext cx="1463371" cy="1950720"/>
          </a:xfrm>
          <a:prstGeom prst="rect">
            <a:avLst/>
          </a:prstGeom>
        </p:spPr>
      </p:pic>
      <p:sp>
        <p:nvSpPr>
          <p:cNvPr id="5" name="吹き出し: 円形 4">
            <a:extLst>
              <a:ext uri="{FF2B5EF4-FFF2-40B4-BE49-F238E27FC236}">
                <a16:creationId xmlns:a16="http://schemas.microsoft.com/office/drawing/2014/main" id="{7A31724D-602A-38A6-4241-B64525DE3894}"/>
              </a:ext>
            </a:extLst>
          </p:cNvPr>
          <p:cNvSpPr/>
          <p:nvPr/>
        </p:nvSpPr>
        <p:spPr>
          <a:xfrm>
            <a:off x="614766" y="4183713"/>
            <a:ext cx="8426521" cy="845487"/>
          </a:xfrm>
          <a:prstGeom prst="wedgeEllipseCallout">
            <a:avLst>
              <a:gd name="adj1" fmla="val 56280"/>
              <a:gd name="adj2" fmla="val -8298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b="1" dirty="0">
                <a:solidFill>
                  <a:srgbClr val="002060"/>
                </a:solidFill>
                <a:latin typeface="ＭＳ Ｐゴシック" panose="020B0600070205080204" pitchFamily="50" charset="-128"/>
                <a:ea typeface="ＭＳ Ｐゴシック" panose="020B0600070205080204" pitchFamily="50" charset="-128"/>
              </a:rPr>
              <a:t>25‐26</a:t>
            </a:r>
            <a:r>
              <a:rPr lang="ja-JP" altLang="en-US" sz="2400" b="1" dirty="0">
                <a:solidFill>
                  <a:srgbClr val="002060"/>
                </a:solidFill>
                <a:latin typeface="ＭＳ Ｐゴシック" panose="020B0600070205080204" pitchFamily="50" charset="-128"/>
                <a:ea typeface="ＭＳ Ｐゴシック" panose="020B0600070205080204" pitchFamily="50" charset="-128"/>
              </a:rPr>
              <a:t>年度には当時の新会員が</a:t>
            </a:r>
            <a:r>
              <a:rPr lang="en-US" altLang="ja-JP" sz="2400" b="1" dirty="0">
                <a:solidFill>
                  <a:srgbClr val="002060"/>
                </a:solidFill>
                <a:latin typeface="ＭＳ Ｐゴシック" panose="020B0600070205080204" pitchFamily="50" charset="-128"/>
                <a:ea typeface="ＭＳ Ｐゴシック" panose="020B0600070205080204" pitchFamily="50" charset="-128"/>
              </a:rPr>
              <a:t>2</a:t>
            </a:r>
            <a:r>
              <a:rPr lang="ja-JP" altLang="en-US" sz="2400" b="1" dirty="0">
                <a:solidFill>
                  <a:srgbClr val="002060"/>
                </a:solidFill>
                <a:latin typeface="ＭＳ Ｐゴシック" panose="020B0600070205080204" pitchFamily="50" charset="-128"/>
                <a:ea typeface="ＭＳ Ｐゴシック" panose="020B0600070205080204" pitchFamily="50" charset="-128"/>
              </a:rPr>
              <a:t>年後の</a:t>
            </a:r>
            <a:endParaRPr lang="en-US" altLang="ja-JP" sz="2400" b="1" dirty="0">
              <a:solidFill>
                <a:srgbClr val="002060"/>
              </a:solidFill>
              <a:latin typeface="ＭＳ Ｐゴシック" panose="020B0600070205080204" pitchFamily="50" charset="-128"/>
              <a:ea typeface="ＭＳ Ｐゴシック" panose="020B0600070205080204" pitchFamily="50" charset="-128"/>
            </a:endParaRPr>
          </a:p>
          <a:p>
            <a:pPr algn="ctr"/>
            <a:r>
              <a:rPr lang="en-US" altLang="ja-JP" sz="2400" b="1" dirty="0">
                <a:solidFill>
                  <a:srgbClr val="002060"/>
                </a:solidFill>
                <a:latin typeface="ＭＳ Ｐゴシック" panose="020B0600070205080204" pitchFamily="50" charset="-128"/>
                <a:ea typeface="ＭＳ Ｐゴシック" panose="020B0600070205080204" pitchFamily="50" charset="-128"/>
              </a:rPr>
              <a:t>50</a:t>
            </a:r>
            <a:r>
              <a:rPr lang="ja-JP" altLang="en-US" sz="2400" b="1" dirty="0">
                <a:solidFill>
                  <a:srgbClr val="002060"/>
                </a:solidFill>
                <a:latin typeface="ＭＳ Ｐゴシック" panose="020B0600070205080204" pitchFamily="50" charset="-128"/>
                <a:ea typeface="ＭＳ Ｐゴシック" panose="020B0600070205080204" pitchFamily="50" charset="-128"/>
              </a:rPr>
              <a:t>周年には</a:t>
            </a:r>
            <a:r>
              <a:rPr lang="en-US" altLang="ja-JP" sz="2400" b="1" dirty="0">
                <a:solidFill>
                  <a:srgbClr val="002060"/>
                </a:solidFill>
                <a:latin typeface="ＭＳ Ｐゴシック" panose="020B0600070205080204" pitchFamily="50" charset="-128"/>
                <a:ea typeface="ＭＳ Ｐゴシック" panose="020B0600070205080204" pitchFamily="50" charset="-128"/>
              </a:rPr>
              <a:t>20</a:t>
            </a:r>
            <a:r>
              <a:rPr lang="ja-JP" altLang="en-US" sz="2400" b="1" dirty="0">
                <a:solidFill>
                  <a:srgbClr val="002060"/>
                </a:solidFill>
                <a:latin typeface="ＭＳ Ｐゴシック" panose="020B0600070205080204" pitchFamily="50" charset="-128"/>
                <a:ea typeface="ＭＳ Ｐゴシック" panose="020B0600070205080204" pitchFamily="50" charset="-128"/>
              </a:rPr>
              <a:t>名にしようとバッチを製作！</a:t>
            </a:r>
            <a:endParaRPr kumimoji="1" lang="ja-JP" altLang="en-US" sz="2400" b="1" dirty="0">
              <a:solidFill>
                <a:srgbClr val="002060"/>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141997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6CFF7-16F7-4617-D04A-BC22D99F36AC}"/>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30A7DCC1-F0F4-56A5-BF6D-D397CAF2B8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6387" y="110066"/>
            <a:ext cx="9116291" cy="6637867"/>
          </a:xfrm>
          <a:prstGeom prst="rect">
            <a:avLst/>
          </a:prstGeom>
        </p:spPr>
      </p:pic>
    </p:spTree>
    <p:extLst>
      <p:ext uri="{BB962C8B-B14F-4D97-AF65-F5344CB8AC3E}">
        <p14:creationId xmlns:p14="http://schemas.microsoft.com/office/powerpoint/2010/main" val="3770519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0C980-5FC8-AB11-2C23-D8D624F3225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E5FF14-F264-B16E-B3F3-F4334A191F6A}"/>
              </a:ext>
            </a:extLst>
          </p:cNvPr>
          <p:cNvSpPr txBox="1"/>
          <p:nvPr/>
        </p:nvSpPr>
        <p:spPr>
          <a:xfrm>
            <a:off x="364577" y="2219261"/>
            <a:ext cx="12072730" cy="64940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増えるクラブを見続けて、私が気がついたこと</a:t>
            </a: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～成功クラブの共通点～</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～会員は何を求めているのか～</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r>
              <a:rPr lang="ja-JP" altLang="en-US" sz="3200" b="1" dirty="0">
                <a:solidFill>
                  <a:srgbClr val="00B050"/>
                </a:solidFill>
                <a:latin typeface="ＭＳ Ｐゴシック" panose="020B0600070205080204" pitchFamily="50" charset="-128"/>
                <a:ea typeface="ＭＳ Ｐゴシック" panose="020B0600070205080204" pitchFamily="50" charset="-128"/>
              </a:rPr>
              <a:t>それを理解した上でのクラブ運営・活動が出来な</a:t>
            </a:r>
            <a:endParaRPr lang="en-US" altLang="ja-JP" sz="3200" b="1" dirty="0">
              <a:solidFill>
                <a:srgbClr val="00B05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3200" b="1" dirty="0">
                <a:solidFill>
                  <a:srgbClr val="00B050"/>
                </a:solidFill>
                <a:latin typeface="ＭＳ Ｐゴシック" panose="020B0600070205080204" pitchFamily="50" charset="-128"/>
                <a:ea typeface="ＭＳ Ｐゴシック" panose="020B0600070205080204" pitchFamily="50" charset="-128"/>
              </a:rPr>
              <a:t>　　　　　　ければ、会員は離れてしまう。</a:t>
            </a:r>
            <a:endParaRPr kumimoji="1" lang="en-US" altLang="ja-JP" sz="32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C9CCC80D-D6FE-EEDC-E0E9-4A60A2B1D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6" name="Picture 2" descr="2026-2027年度ロゴ">
            <a:extLst>
              <a:ext uri="{FF2B5EF4-FFF2-40B4-BE49-F238E27FC236}">
                <a16:creationId xmlns:a16="http://schemas.microsoft.com/office/drawing/2014/main" id="{50BF635D-1C90-173B-75CF-D0D41B1D7A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815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869978A-36EE-EE4A-E0F5-EC5FAE2DFF69}"/>
              </a:ext>
            </a:extLst>
          </p:cNvPr>
          <p:cNvSpPr/>
          <p:nvPr/>
        </p:nvSpPr>
        <p:spPr>
          <a:xfrm>
            <a:off x="273132" y="985652"/>
            <a:ext cx="11720748" cy="5712031"/>
          </a:xfrm>
          <a:prstGeom prst="rect">
            <a:avLst/>
          </a:prstGeom>
          <a:solidFill>
            <a:schemeClr val="accent2">
              <a:lumMod val="20000"/>
              <a:lumOff val="80000"/>
            </a:schemeClr>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2BE44DCD-C1E0-48E3-801E-FD55863CA14C}"/>
              </a:ext>
            </a:extLst>
          </p:cNvPr>
          <p:cNvSpPr txBox="1"/>
          <p:nvPr/>
        </p:nvSpPr>
        <p:spPr>
          <a:xfrm>
            <a:off x="273132" y="0"/>
            <a:ext cx="12072730" cy="649408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sng"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rPr>
              <a:t>成功ストーリーが誕生したクラブの共通点</a:t>
            </a:r>
            <a:endParaRPr kumimoji="1" lang="en-US" altLang="ja-JP" sz="3200" b="1" i="0" u="sng"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endParaRPr>
          </a:p>
          <a:p>
            <a:pPr marL="514350" marR="0" lvl="0" indent="-514350" algn="l" defTabSz="914400" rtl="0" eaLnBrk="1" fontAlgn="auto" latinLnBrk="0" hangingPunct="1">
              <a:lnSpc>
                <a:spcPct val="100000"/>
              </a:lnSpc>
              <a:spcBef>
                <a:spcPts val="0"/>
              </a:spcBef>
              <a:spcAft>
                <a:spcPts val="0"/>
              </a:spcAft>
              <a:buClrTx/>
              <a:buSzTx/>
              <a:buFontTx/>
              <a:buAutoNum type="circleNumDbPlain"/>
              <a:tabLst/>
              <a:defRPr/>
            </a:pP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a:p>
            <a:pPr marL="514350" marR="0" lvl="0" indent="-514350" algn="l" defTabSz="914400" rtl="0" eaLnBrk="1" fontAlgn="auto" latinLnBrk="0" hangingPunct="1">
              <a:lnSpc>
                <a:spcPct val="100000"/>
              </a:lnSpc>
              <a:spcBef>
                <a:spcPts val="0"/>
              </a:spcBef>
              <a:spcAft>
                <a:spcPts val="0"/>
              </a:spcAft>
              <a:buClrTx/>
              <a:buSzTx/>
              <a:buFontTx/>
              <a:buAutoNum type="circleNumDbPlain"/>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覚悟</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を決めたリーダーがいた（会長または増強委員長）</a:t>
            </a:r>
          </a:p>
          <a:p>
            <a:pPr marL="514350" marR="0" lvl="0" indent="-514350" algn="l" defTabSz="914400" rtl="0" eaLnBrk="1" fontAlgn="auto" latinLnBrk="0" hangingPunct="1">
              <a:lnSpc>
                <a:spcPct val="100000"/>
              </a:lnSpc>
              <a:spcBef>
                <a:spcPts val="0"/>
              </a:spcBef>
              <a:spcAft>
                <a:spcPts val="0"/>
              </a:spcAft>
              <a:buClrTx/>
              <a:buSzTx/>
              <a:buFontTx/>
              <a:buAutoNum type="circleNumDbPlain" startAt="2"/>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やるときめたらやる！</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514350" marR="0" lvl="0" indent="-514350" algn="l" defTabSz="914400" rtl="0" eaLnBrk="1" fontAlgn="auto" latinLnBrk="0" hangingPunct="1">
              <a:lnSpc>
                <a:spcPct val="100000"/>
              </a:lnSpc>
              <a:spcBef>
                <a:spcPts val="0"/>
              </a:spcBef>
              <a:spcAft>
                <a:spcPts val="0"/>
              </a:spcAft>
              <a:buClrTx/>
              <a:buSzTx/>
              <a:buFontTx/>
              <a:buAutoNum type="circleNumDbPlain" startAt="2"/>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これまでにやってこなかったことも積極的に</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チャレンジ</a:t>
            </a:r>
            <a:endParaRPr kumimoji="1" lang="en-US" altLang="ja-JP"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オープン例会や夜間例会、ゲストを呼ぶ親睦懇親会</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など）</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endPar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514350" marR="0" lvl="0" indent="-514350" algn="l" defTabSz="914400" rtl="0" eaLnBrk="1" fontAlgn="auto" latinLnBrk="0" hangingPunct="1">
              <a:lnSpc>
                <a:spcPct val="100000"/>
              </a:lnSpc>
              <a:spcBef>
                <a:spcPts val="0"/>
              </a:spcBef>
              <a:spcAft>
                <a:spcPts val="0"/>
              </a:spcAft>
              <a:buClrTx/>
              <a:buSzTx/>
              <a:buFontTx/>
              <a:buAutoNum type="circleNumDbPlain" startAt="4"/>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地区委員会との連携、ガバナ</a:t>
            </a:r>
            <a:r>
              <a:rPr kumimoji="1" lang="en-US" altLang="ja-JP"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補佐との連携が上手</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だったクラブ</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（情報収集にとんでいて、つねに柔軟に方向転換もしながら動いて</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いた。また、他のクラブの事情を聞きながら自クラブの行動にすぐ</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に活かす姿勢。そして何よりも困ったときの相談にのってもらえる）</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endPar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⑤	</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クラブの目標や計画が明確</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にある</a:t>
            </a:r>
          </a:p>
        </p:txBody>
      </p:sp>
    </p:spTree>
    <p:extLst>
      <p:ext uri="{BB962C8B-B14F-4D97-AF65-F5344CB8AC3E}">
        <p14:creationId xmlns:p14="http://schemas.microsoft.com/office/powerpoint/2010/main" val="1408818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F9C25-C3D1-4580-BA73-99527ED522FE}"/>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588BAB6-FCD4-56DA-9044-9C9E76F5847B}"/>
              </a:ext>
            </a:extLst>
          </p:cNvPr>
          <p:cNvSpPr txBox="1"/>
          <p:nvPr/>
        </p:nvSpPr>
        <p:spPr>
          <a:xfrm>
            <a:off x="119270" y="272711"/>
            <a:ext cx="12072730" cy="63094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成功していたクラブは、</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イベントが多いクラブではありませんでした。</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お金があるクラブでもありませんでした。</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若い会員が多いクラブでもありませんでした。</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「もちろんイベントも、お金も、若さも力になります。</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でも、それらを活かせるかどうかを決めていたのは、</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人を大切にする文化</a:t>
            </a:r>
            <a:r>
              <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でした。」</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rPr>
              <a:t>共通していたのは、「人を大切にする文化」</a:t>
            </a:r>
            <a:r>
              <a:rPr kumimoji="1" lang="ja-JP" altLang="en-US" sz="44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でした。</a:t>
            </a:r>
            <a:endParaRPr kumimoji="1" lang="en-US" altLang="ja-JP" sz="44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2219424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8FDC0-6212-817A-10BA-923DE5A68E8A}"/>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D5E15B-8611-704B-CC99-90AE431373C0}"/>
              </a:ext>
            </a:extLst>
          </p:cNvPr>
          <p:cNvSpPr txBox="1"/>
          <p:nvPr/>
        </p:nvSpPr>
        <p:spPr>
          <a:xfrm>
            <a:off x="1791222" y="3082186"/>
            <a:ext cx="12072730" cy="2923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5" name="図 4">
            <a:extLst>
              <a:ext uri="{FF2B5EF4-FFF2-40B4-BE49-F238E27FC236}">
                <a16:creationId xmlns:a16="http://schemas.microsoft.com/office/drawing/2014/main" id="{10150B4A-18B5-C6B5-4090-8C6D0506F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190" y="883945"/>
            <a:ext cx="8405588" cy="5303980"/>
          </a:xfrm>
          <a:prstGeom prst="rect">
            <a:avLst/>
          </a:prstGeom>
        </p:spPr>
      </p:pic>
      <p:sp>
        <p:nvSpPr>
          <p:cNvPr id="6" name="TextBox 1">
            <a:extLst>
              <a:ext uri="{FF2B5EF4-FFF2-40B4-BE49-F238E27FC236}">
                <a16:creationId xmlns:a16="http://schemas.microsoft.com/office/drawing/2014/main" id="{227252DE-102E-913C-3240-44D99ADB7816}"/>
              </a:ext>
            </a:extLst>
          </p:cNvPr>
          <p:cNvSpPr txBox="1"/>
          <p:nvPr/>
        </p:nvSpPr>
        <p:spPr>
          <a:xfrm>
            <a:off x="3539273" y="1784491"/>
            <a:ext cx="870802"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会員</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7" name="TextBox 1">
            <a:extLst>
              <a:ext uri="{FF2B5EF4-FFF2-40B4-BE49-F238E27FC236}">
                <a16:creationId xmlns:a16="http://schemas.microsoft.com/office/drawing/2014/main" id="{9179FA7E-1C88-2F2C-9DD1-86B4AC2007AE}"/>
              </a:ext>
            </a:extLst>
          </p:cNvPr>
          <p:cNvSpPr txBox="1"/>
          <p:nvPr/>
        </p:nvSpPr>
        <p:spPr>
          <a:xfrm>
            <a:off x="2794309" y="2433338"/>
            <a:ext cx="1489927"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人間関係</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8" name="TextBox 1">
            <a:extLst>
              <a:ext uri="{FF2B5EF4-FFF2-40B4-BE49-F238E27FC236}">
                <a16:creationId xmlns:a16="http://schemas.microsoft.com/office/drawing/2014/main" id="{A00619F4-5BAB-3DFF-EECC-DA1284A73865}"/>
              </a:ext>
            </a:extLst>
          </p:cNvPr>
          <p:cNvSpPr txBox="1"/>
          <p:nvPr/>
        </p:nvSpPr>
        <p:spPr>
          <a:xfrm>
            <a:off x="2948723" y="3144883"/>
            <a:ext cx="870802"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活動</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9" name="TextBox 1">
            <a:extLst>
              <a:ext uri="{FF2B5EF4-FFF2-40B4-BE49-F238E27FC236}">
                <a16:creationId xmlns:a16="http://schemas.microsoft.com/office/drawing/2014/main" id="{EF82D964-8B22-2349-2514-73C7302B18E4}"/>
              </a:ext>
            </a:extLst>
          </p:cNvPr>
          <p:cNvSpPr txBox="1"/>
          <p:nvPr/>
        </p:nvSpPr>
        <p:spPr>
          <a:xfrm>
            <a:off x="2948723" y="3902484"/>
            <a:ext cx="870802"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方針</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0" name="TextBox 1">
            <a:extLst>
              <a:ext uri="{FF2B5EF4-FFF2-40B4-BE49-F238E27FC236}">
                <a16:creationId xmlns:a16="http://schemas.microsoft.com/office/drawing/2014/main" id="{FB1B57CC-038E-28A6-0B07-7DFCAE2230C9}"/>
              </a:ext>
            </a:extLst>
          </p:cNvPr>
          <p:cNvSpPr txBox="1"/>
          <p:nvPr/>
        </p:nvSpPr>
        <p:spPr>
          <a:xfrm>
            <a:off x="1504950" y="4660085"/>
            <a:ext cx="3088849"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日々の運営のやり方</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1" name="TextBox 1">
            <a:extLst>
              <a:ext uri="{FF2B5EF4-FFF2-40B4-BE49-F238E27FC236}">
                <a16:creationId xmlns:a16="http://schemas.microsoft.com/office/drawing/2014/main" id="{AFDE9DC4-DDFA-A7D5-1D8B-A376BE55B8D9}"/>
              </a:ext>
            </a:extLst>
          </p:cNvPr>
          <p:cNvSpPr txBox="1"/>
          <p:nvPr/>
        </p:nvSpPr>
        <p:spPr>
          <a:xfrm>
            <a:off x="6577748" y="1698766"/>
            <a:ext cx="1994752"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例会の楽しさ</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2" name="TextBox 1">
            <a:extLst>
              <a:ext uri="{FF2B5EF4-FFF2-40B4-BE49-F238E27FC236}">
                <a16:creationId xmlns:a16="http://schemas.microsoft.com/office/drawing/2014/main" id="{15E737A1-CB0E-160D-51D3-10D6DAD6F88E}"/>
              </a:ext>
            </a:extLst>
          </p:cNvPr>
          <p:cNvSpPr txBox="1"/>
          <p:nvPr/>
        </p:nvSpPr>
        <p:spPr>
          <a:xfrm>
            <a:off x="7044472" y="2398554"/>
            <a:ext cx="3452077"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リーダーシップへの信頼</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3" name="TextBox 1">
            <a:extLst>
              <a:ext uri="{FF2B5EF4-FFF2-40B4-BE49-F238E27FC236}">
                <a16:creationId xmlns:a16="http://schemas.microsoft.com/office/drawing/2014/main" id="{4246CC7B-694C-831B-2BF8-044D41494C8C}"/>
              </a:ext>
            </a:extLst>
          </p:cNvPr>
          <p:cNvSpPr txBox="1"/>
          <p:nvPr/>
        </p:nvSpPr>
        <p:spPr>
          <a:xfrm>
            <a:off x="7248525" y="3171225"/>
            <a:ext cx="2647950"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自己成長の機会</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4" name="TextBox 1">
            <a:extLst>
              <a:ext uri="{FF2B5EF4-FFF2-40B4-BE49-F238E27FC236}">
                <a16:creationId xmlns:a16="http://schemas.microsoft.com/office/drawing/2014/main" id="{7F097CDB-4B9E-3F5C-3E68-1612406D2283}"/>
              </a:ext>
            </a:extLst>
          </p:cNvPr>
          <p:cNvSpPr txBox="1"/>
          <p:nvPr/>
        </p:nvSpPr>
        <p:spPr>
          <a:xfrm>
            <a:off x="7248525" y="3902484"/>
            <a:ext cx="2647950"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意義ある奉仕</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5" name="TextBox 1">
            <a:extLst>
              <a:ext uri="{FF2B5EF4-FFF2-40B4-BE49-F238E27FC236}">
                <a16:creationId xmlns:a16="http://schemas.microsoft.com/office/drawing/2014/main" id="{04C5FF9D-9F74-5041-1761-F730674AB5A7}"/>
              </a:ext>
            </a:extLst>
          </p:cNvPr>
          <p:cNvSpPr txBox="1"/>
          <p:nvPr/>
        </p:nvSpPr>
        <p:spPr>
          <a:xfrm>
            <a:off x="7044472" y="4625301"/>
            <a:ext cx="1994752" cy="461665"/>
          </a:xfrm>
          <a:prstGeom prst="rect">
            <a:avLst/>
          </a:prstGeom>
          <a:noFill/>
        </p:spPr>
        <p:txBody>
          <a:bodyPr wrap="square" rtlCol="0">
            <a:spAutoFit/>
          </a:bodyPr>
          <a:lstStyle/>
          <a:p>
            <a:pPr algn="l" rtl="0"/>
            <a:r>
              <a:rPr lang="ja-JP"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強いつながり</a:t>
            </a:r>
            <a:endPar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3" name="TextBox 1">
            <a:extLst>
              <a:ext uri="{FF2B5EF4-FFF2-40B4-BE49-F238E27FC236}">
                <a16:creationId xmlns:a16="http://schemas.microsoft.com/office/drawing/2014/main" id="{F01A413C-AC8D-5B65-1444-D86D3AEE026C}"/>
              </a:ext>
            </a:extLst>
          </p:cNvPr>
          <p:cNvSpPr txBox="1"/>
          <p:nvPr/>
        </p:nvSpPr>
        <p:spPr>
          <a:xfrm>
            <a:off x="4865997" y="2278705"/>
            <a:ext cx="3423502" cy="461665"/>
          </a:xfrm>
          <a:prstGeom prst="rect">
            <a:avLst/>
          </a:prstGeom>
          <a:noFill/>
        </p:spPr>
        <p:txBody>
          <a:bodyPr wrap="square" rtlCol="0">
            <a:spAutoFit/>
          </a:bodyPr>
          <a:lstStyle/>
          <a:p>
            <a:pPr algn="l" rtl="0"/>
            <a:r>
              <a:rPr lang="ja-JP" altLang="en-US" sz="2400" b="1" dirty="0">
                <a:solidFill>
                  <a:schemeClr val="accent2"/>
                </a:solidFill>
                <a:latin typeface="BIZ UDPゴシック" panose="020B0400000000000000" pitchFamily="50" charset="-128"/>
                <a:ea typeface="BIZ UDPゴシック" panose="020B0400000000000000" pitchFamily="50" charset="-128"/>
                <a:cs typeface="BIZ UDPGothic" panose="020B0604020202020204" pitchFamily="34" charset="0"/>
              </a:rPr>
              <a:t>会員満足</a:t>
            </a:r>
            <a:endParaRPr lang="ja" altLang="en-US" sz="2400" b="1" dirty="0">
              <a:solidFill>
                <a:schemeClr val="accent2"/>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4" name="TextBox 1">
            <a:extLst>
              <a:ext uri="{FF2B5EF4-FFF2-40B4-BE49-F238E27FC236}">
                <a16:creationId xmlns:a16="http://schemas.microsoft.com/office/drawing/2014/main" id="{D196A29A-AAA1-1BAC-4E38-416EF30225DA}"/>
              </a:ext>
            </a:extLst>
          </p:cNvPr>
          <p:cNvSpPr txBox="1"/>
          <p:nvPr/>
        </p:nvSpPr>
        <p:spPr>
          <a:xfrm>
            <a:off x="8572500" y="298382"/>
            <a:ext cx="3423502" cy="1631216"/>
          </a:xfrm>
          <a:prstGeom prst="rect">
            <a:avLst/>
          </a:prstGeom>
          <a:noFill/>
        </p:spPr>
        <p:txBody>
          <a:bodyPr wrap="square" rtlCol="0">
            <a:spAutoFit/>
          </a:bodyPr>
          <a:lstStyle/>
          <a:p>
            <a:pPr algn="l" rtl="0"/>
            <a:r>
              <a:rPr lang="ja-JP" altLang="en-US" sz="2000" b="1" dirty="0">
                <a:solidFill>
                  <a:srgbClr val="00B050"/>
                </a:solidFill>
                <a:latin typeface="BIZ UDPゴシック" panose="020B0400000000000000" pitchFamily="50" charset="-128"/>
                <a:ea typeface="BIZ UDPゴシック" panose="020B0400000000000000" pitchFamily="50" charset="-128"/>
                <a:cs typeface="BIZ UDPGothic" panose="020B0604020202020204" pitchFamily="34" charset="0"/>
              </a:rPr>
              <a:t>会員が求めているのは、例会の楽しさ、クラブリーダーシップへの信頼、自己成長の機会、意義ある奉仕、そして強いつながりです。</a:t>
            </a:r>
            <a:endParaRPr lang="ja" altLang="en-US" sz="2000" b="1" dirty="0">
              <a:solidFill>
                <a:srgbClr val="00B05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7" name="TextBox 1">
            <a:extLst>
              <a:ext uri="{FF2B5EF4-FFF2-40B4-BE49-F238E27FC236}">
                <a16:creationId xmlns:a16="http://schemas.microsoft.com/office/drawing/2014/main" id="{28677C32-6668-3EAE-C00A-D1F2409488DE}"/>
              </a:ext>
            </a:extLst>
          </p:cNvPr>
          <p:cNvSpPr txBox="1"/>
          <p:nvPr/>
        </p:nvSpPr>
        <p:spPr>
          <a:xfrm>
            <a:off x="396023" y="5498231"/>
            <a:ext cx="3423502" cy="1015663"/>
          </a:xfrm>
          <a:prstGeom prst="rect">
            <a:avLst/>
          </a:prstGeom>
          <a:noFill/>
        </p:spPr>
        <p:txBody>
          <a:bodyPr wrap="square" rtlCol="0">
            <a:spAutoFit/>
          </a:bodyPr>
          <a:lstStyle/>
          <a:p>
            <a:pPr algn="l" rtl="0"/>
            <a:r>
              <a:rPr lang="ja-JP" altLang="en-US" sz="2000" b="1" dirty="0">
                <a:solidFill>
                  <a:srgbClr val="00B050"/>
                </a:solidFill>
                <a:latin typeface="BIZ UDPゴシック" panose="020B0400000000000000" pitchFamily="50" charset="-128"/>
                <a:ea typeface="BIZ UDPゴシック" panose="020B0400000000000000" pitchFamily="50" charset="-128"/>
                <a:cs typeface="BIZ UDPGothic" panose="020B0604020202020204" pitchFamily="34" charset="0"/>
              </a:rPr>
              <a:t>会員満足は、会員の期待やニーズがクラブ文化に反映されているときに生まれます。</a:t>
            </a:r>
            <a:endParaRPr lang="ja" altLang="en-US" sz="2000" b="1" dirty="0">
              <a:solidFill>
                <a:srgbClr val="00B050"/>
              </a:solidFill>
              <a:latin typeface="BIZ UDPゴシック" panose="020B0400000000000000" pitchFamily="50" charset="-128"/>
              <a:ea typeface="BIZ UDPゴシック" panose="020B0400000000000000" pitchFamily="50" charset="-128"/>
              <a:cs typeface="BIZ UDPGothic" panose="020B0604020202020204" pitchFamily="34" charset="0"/>
            </a:endParaRPr>
          </a:p>
        </p:txBody>
      </p:sp>
      <p:sp>
        <p:nvSpPr>
          <p:cNvPr id="16" name="テキスト ボックス 15">
            <a:extLst>
              <a:ext uri="{FF2B5EF4-FFF2-40B4-BE49-F238E27FC236}">
                <a16:creationId xmlns:a16="http://schemas.microsoft.com/office/drawing/2014/main" id="{01C9A4D6-2A15-8C78-96ED-99AACD9E9970}"/>
              </a:ext>
            </a:extLst>
          </p:cNvPr>
          <p:cNvSpPr txBox="1"/>
          <p:nvPr/>
        </p:nvSpPr>
        <p:spPr>
          <a:xfrm>
            <a:off x="23582" y="176059"/>
            <a:ext cx="722494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会員は何を求めているのか</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722121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6E45E-2E93-3F2C-FD39-DE5C8114301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EB183E0-2707-8F03-3626-9AAF9C1A53FD}"/>
              </a:ext>
            </a:extLst>
          </p:cNvPr>
          <p:cNvSpPr txBox="1"/>
          <p:nvPr/>
        </p:nvSpPr>
        <p:spPr>
          <a:xfrm>
            <a:off x="280424" y="2875092"/>
            <a:ext cx="12072730" cy="2923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こんな　いろいろと話している私ですが・・・</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5CD8EA71-5EE2-39BE-7A87-18F6498D5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DE45900E-14AF-432C-EEEA-39D1736B28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698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BE44DCD-C1E0-48E3-801E-FD55863CA14C}"/>
              </a:ext>
            </a:extLst>
          </p:cNvPr>
          <p:cNvSpPr txBox="1"/>
          <p:nvPr/>
        </p:nvSpPr>
        <p:spPr>
          <a:xfrm>
            <a:off x="119270" y="-165891"/>
            <a:ext cx="12072730" cy="6801862"/>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en-US" altLang="ja-JP" sz="3600" b="1" i="0" u="none" strike="noStrike" kern="1200" cap="none" spc="0" normalizeH="0" baseline="0" noProof="0" dirty="0">
                <a:ln>
                  <a:noFill/>
                </a:ln>
                <a:solidFill>
                  <a:srgbClr val="00B050"/>
                </a:solidFill>
                <a:effectLst/>
                <a:uLnTx/>
                <a:uFillTx/>
                <a:latin typeface="Comic Sans MS" panose="030F0702030302020204" pitchFamily="66" charset="0"/>
                <a:ea typeface="ＭＳ Ｐゴシック" panose="020B0600070205080204" pitchFamily="50" charset="-128"/>
              </a:rPr>
              <a:t>Agenda</a:t>
            </a:r>
          </a:p>
          <a:p>
            <a:pPr marR="0" lvl="0" defTabSz="914400" rtl="0" eaLnBrk="1" fontAlgn="auto" latinLnBrk="0" hangingPunct="1">
              <a:lnSpc>
                <a:spcPct val="100000"/>
              </a:lnSpc>
              <a:spcBef>
                <a:spcPts val="0"/>
              </a:spcBef>
              <a:spcAft>
                <a:spcPts val="0"/>
              </a:spcAft>
              <a:buClrTx/>
              <a:buSzTx/>
              <a:tabLst/>
              <a:defRPr/>
            </a:pP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①　結局、なにが大切なのか</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②　</a:t>
            </a:r>
            <a:r>
              <a:rPr lang="en-US" altLang="ja-JP" sz="3600" b="1" dirty="0">
                <a:solidFill>
                  <a:srgbClr val="002060"/>
                </a:solidFill>
                <a:latin typeface="ＭＳ Ｐゴシック" panose="020B0600070205080204" pitchFamily="50" charset="-128"/>
                <a:ea typeface="ＭＳ Ｐゴシック" panose="020B0600070205080204" pitchFamily="50" charset="-128"/>
              </a:rPr>
              <a:t>RID</a:t>
            </a:r>
            <a:r>
              <a:rPr lang="ja-JP" altLang="en-US" sz="3600" b="1" dirty="0">
                <a:solidFill>
                  <a:srgbClr val="002060"/>
                </a:solidFill>
                <a:latin typeface="ＭＳ Ｐゴシック" panose="020B0600070205080204" pitchFamily="50" charset="-128"/>
                <a:ea typeface="ＭＳ Ｐゴシック" panose="020B0600070205080204" pitchFamily="50" charset="-128"/>
              </a:rPr>
              <a:t>２７８０ではなにをやったのか</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③　そして、たくさんのストーリーが生まれた</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④　会員は何を求めているのか</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⑤　</a:t>
            </a:r>
            <a:r>
              <a:rPr lang="ja-JP" altLang="en-US" sz="3600" b="1" dirty="0">
                <a:solidFill>
                  <a:srgbClr val="002060"/>
                </a:solidFill>
                <a:latin typeface="ＭＳ Ｐゴシック" panose="020B0600070205080204" pitchFamily="50" charset="-128"/>
                <a:ea typeface="ＭＳ Ｐゴシック" panose="020B0600070205080204" pitchFamily="50" charset="-128"/>
              </a:rPr>
              <a:t>いろいろと話している私ですが・・・</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⑥　結局、これ　（居場所づくり）</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⑦　居場所づくりの事例</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kumimoji="1" lang="ja-JP" altLang="en-US"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⑧　</a:t>
            </a:r>
            <a:r>
              <a:rPr lang="ja-JP" altLang="en-US" sz="3600" b="1">
                <a:solidFill>
                  <a:srgbClr val="002060"/>
                </a:solidFill>
                <a:latin typeface="ＭＳ Ｐゴシック" panose="020B0600070205080204" pitchFamily="50" charset="-128"/>
                <a:ea typeface="ＭＳ Ｐゴシック" panose="020B0600070205080204" pitchFamily="50" charset="-128"/>
              </a:rPr>
              <a:t>会員維持と退会防止</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➈　女性会員を増やすには？</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3600" b="1" dirty="0">
                <a:solidFill>
                  <a:srgbClr val="002060"/>
                </a:solidFill>
                <a:latin typeface="ＭＳ Ｐゴシック" panose="020B0600070205080204" pitchFamily="50" charset="-128"/>
                <a:ea typeface="ＭＳ Ｐゴシック" panose="020B0600070205080204" pitchFamily="50" charset="-128"/>
              </a:rPr>
              <a:t>➉　さいごに</a:t>
            </a:r>
            <a:endParaRPr kumimoji="1" lang="en-US" altLang="ja-JP" sz="36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64AAA20C-7727-A881-8894-3E25D7143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8622" y="493826"/>
            <a:ext cx="1965627" cy="862692"/>
          </a:xfrm>
          <a:prstGeom prst="rect">
            <a:avLst/>
          </a:prstGeom>
        </p:spPr>
      </p:pic>
    </p:spTree>
    <p:extLst>
      <p:ext uri="{BB962C8B-B14F-4D97-AF65-F5344CB8AC3E}">
        <p14:creationId xmlns:p14="http://schemas.microsoft.com/office/powerpoint/2010/main" val="955550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92AD3-EEFF-D8E9-AFF2-BD4090BB24FE}"/>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DBBD30F-2777-EC20-87E9-F9CA3223F76F}"/>
              </a:ext>
            </a:extLst>
          </p:cNvPr>
          <p:cNvSpPr txBox="1"/>
          <p:nvPr/>
        </p:nvSpPr>
        <p:spPr>
          <a:xfrm>
            <a:off x="637430" y="3044279"/>
            <a:ext cx="1207273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400" b="1" dirty="0">
                <a:solidFill>
                  <a:srgbClr val="002060"/>
                </a:solidFill>
                <a:latin typeface="ＭＳ Ｐゴシック" panose="020B0600070205080204" pitchFamily="50" charset="-128"/>
                <a:ea typeface="ＭＳ Ｐゴシック" panose="020B0600070205080204" pitchFamily="50" charset="-128"/>
              </a:rPr>
              <a:t>実は私も、何度も辞めようと思った一人でした。</a:t>
            </a:r>
            <a:endParaRPr kumimoji="1" lang="en-US" altLang="ja-JP" sz="44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E3EEF2AB-A601-6309-E5DF-0DF8FBC0E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spTree>
    <p:extLst>
      <p:ext uri="{BB962C8B-B14F-4D97-AF65-F5344CB8AC3E}">
        <p14:creationId xmlns:p14="http://schemas.microsoft.com/office/powerpoint/2010/main" val="2743554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BCDC7254-B964-56FD-9467-18D8427143D5}"/>
              </a:ext>
            </a:extLst>
          </p:cNvPr>
          <p:cNvSpPr txBox="1">
            <a:spLocks/>
          </p:cNvSpPr>
          <p:nvPr/>
        </p:nvSpPr>
        <p:spPr>
          <a:xfrm>
            <a:off x="977030" y="1139868"/>
            <a:ext cx="10804673" cy="4809995"/>
          </a:xfrm>
          <a:prstGeom prst="rect">
            <a:avLst/>
          </a:prstGeom>
        </p:spPr>
        <p:txBody>
          <a:bodyP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sz="3700" b="1" dirty="0">
              <a:solidFill>
                <a:srgbClr val="002060"/>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9155C6-8C68-EED4-4170-CD148057D55F}"/>
              </a:ext>
            </a:extLst>
          </p:cNvPr>
          <p:cNvSpPr txBox="1"/>
          <p:nvPr/>
        </p:nvSpPr>
        <p:spPr>
          <a:xfrm>
            <a:off x="977030" y="328019"/>
            <a:ext cx="10634597" cy="6986528"/>
          </a:xfrm>
          <a:prstGeom prst="rect">
            <a:avLst/>
          </a:prstGeom>
          <a:noFill/>
        </p:spPr>
        <p:txBody>
          <a:bodyPr wrap="square">
            <a:spAutoFit/>
          </a:bodyPr>
          <a:lstStyle/>
          <a:p>
            <a:r>
              <a:rPr lang="en-US" altLang="ja-JP" sz="2800" b="1" dirty="0">
                <a:solidFill>
                  <a:srgbClr val="002060"/>
                </a:solidFill>
              </a:rPr>
              <a:t>【</a:t>
            </a:r>
            <a:r>
              <a:rPr lang="ja-JP" altLang="en-US" sz="2800" b="1" dirty="0">
                <a:solidFill>
                  <a:srgbClr val="002060"/>
                </a:solidFill>
              </a:rPr>
              <a:t>実は何度か退会届を出してきた！</a:t>
            </a:r>
            <a:r>
              <a:rPr lang="en-US" altLang="ja-JP" sz="2800" b="1" dirty="0">
                <a:solidFill>
                  <a:srgbClr val="002060"/>
                </a:solidFill>
              </a:rPr>
              <a:t>】</a:t>
            </a:r>
          </a:p>
          <a:p>
            <a:endParaRPr lang="en-US" altLang="ja-JP" sz="2800" b="1" dirty="0">
              <a:solidFill>
                <a:srgbClr val="002060"/>
              </a:solidFill>
            </a:endParaRPr>
          </a:p>
          <a:p>
            <a:r>
              <a:rPr lang="ja-JP" altLang="en-US" sz="2800" b="1" dirty="0">
                <a:solidFill>
                  <a:srgbClr val="002060"/>
                </a:solidFill>
              </a:rPr>
              <a:t>元は</a:t>
            </a:r>
            <a:r>
              <a:rPr lang="ja-JP" altLang="en-US" sz="2800" b="1" dirty="0">
                <a:solidFill>
                  <a:srgbClr val="002060"/>
                </a:solidFill>
                <a:highlight>
                  <a:srgbClr val="FFFF00"/>
                </a:highlight>
              </a:rPr>
              <a:t>、祖父の愛した</a:t>
            </a:r>
            <a:r>
              <a:rPr lang="ja-JP" altLang="en-US" sz="2800" b="1" dirty="0">
                <a:solidFill>
                  <a:srgbClr val="002060"/>
                </a:solidFill>
              </a:rPr>
              <a:t>茅ヶ崎ロータリークラブに会員として入会し、</a:t>
            </a:r>
            <a:endParaRPr lang="en-US" altLang="ja-JP" sz="2800" b="1" dirty="0">
              <a:solidFill>
                <a:srgbClr val="002060"/>
              </a:solidFill>
            </a:endParaRPr>
          </a:p>
          <a:p>
            <a:r>
              <a:rPr lang="ja-JP" altLang="en-US" sz="2800" b="1" dirty="0">
                <a:solidFill>
                  <a:srgbClr val="002060"/>
                </a:solidFill>
              </a:rPr>
              <a:t>祖父がお世話になった人たち、そして</a:t>
            </a:r>
            <a:r>
              <a:rPr lang="ja-JP" altLang="en-US" sz="2800" b="1" dirty="0">
                <a:solidFill>
                  <a:srgbClr val="002060"/>
                </a:solidFill>
                <a:highlight>
                  <a:srgbClr val="FFFF00"/>
                </a:highlight>
              </a:rPr>
              <a:t>クラブに恩返しがしたい</a:t>
            </a:r>
            <a:r>
              <a:rPr lang="ja-JP" altLang="en-US" sz="2800" b="1" dirty="0">
                <a:solidFill>
                  <a:srgbClr val="002060"/>
                </a:solidFill>
              </a:rPr>
              <a:t>。</a:t>
            </a:r>
            <a:endParaRPr lang="en-US" altLang="ja-JP" sz="2800" b="1" dirty="0">
              <a:solidFill>
                <a:srgbClr val="002060"/>
              </a:solidFill>
            </a:endParaRPr>
          </a:p>
          <a:p>
            <a:r>
              <a:rPr lang="ja-JP" altLang="en-US" sz="2800" b="1" dirty="0">
                <a:solidFill>
                  <a:srgbClr val="002060"/>
                </a:solidFill>
              </a:rPr>
              <a:t>　　　　　　　　　⬇</a:t>
            </a:r>
            <a:endParaRPr lang="en-US" altLang="ja-JP" sz="2800" b="1" dirty="0">
              <a:solidFill>
                <a:srgbClr val="002060"/>
              </a:solidFill>
            </a:endParaRPr>
          </a:p>
          <a:p>
            <a:r>
              <a:rPr lang="ja-JP" altLang="en-US" sz="2800" b="1" dirty="0">
                <a:solidFill>
                  <a:srgbClr val="002060"/>
                </a:solidFill>
              </a:rPr>
              <a:t>初めて会員となって「</a:t>
            </a:r>
            <a:r>
              <a:rPr lang="ja-JP" altLang="en-US" sz="2800" b="1" dirty="0">
                <a:solidFill>
                  <a:srgbClr val="002060"/>
                </a:solidFill>
                <a:highlight>
                  <a:srgbClr val="FFFF00"/>
                </a:highlight>
              </a:rPr>
              <a:t>手に手つないで」を歌ったときは涙が出た</a:t>
            </a:r>
            <a:endParaRPr lang="en-US" altLang="ja-JP" sz="2800" b="1" dirty="0">
              <a:solidFill>
                <a:srgbClr val="002060"/>
              </a:solidFill>
              <a:highlight>
                <a:srgbClr val="FFFF00"/>
              </a:highlight>
            </a:endParaRPr>
          </a:p>
          <a:p>
            <a:r>
              <a:rPr lang="ja-JP" altLang="en-US" sz="2800" b="1" dirty="0">
                <a:solidFill>
                  <a:srgbClr val="002060"/>
                </a:solidFill>
              </a:rPr>
              <a:t>初年度から様々な役割をいただき、活発に活動</a:t>
            </a:r>
            <a:endParaRPr lang="en-US" altLang="ja-JP" sz="2800" b="1" dirty="0">
              <a:solidFill>
                <a:srgbClr val="002060"/>
              </a:solidFill>
            </a:endParaRPr>
          </a:p>
          <a:p>
            <a:r>
              <a:rPr lang="ja-JP" altLang="en-US" sz="2800" b="1" dirty="0">
                <a:solidFill>
                  <a:srgbClr val="002060"/>
                </a:solidFill>
              </a:rPr>
              <a:t>　　　　　　　　　⬇</a:t>
            </a:r>
            <a:endParaRPr lang="en-US" altLang="ja-JP" sz="2800" b="1" dirty="0">
              <a:solidFill>
                <a:srgbClr val="002060"/>
              </a:solidFill>
            </a:endParaRPr>
          </a:p>
          <a:p>
            <a:r>
              <a:rPr lang="ja-JP" altLang="en-US" sz="2800" b="1" dirty="0">
                <a:solidFill>
                  <a:srgbClr val="002060"/>
                </a:solidFill>
              </a:rPr>
              <a:t>年数が進むにつれ、様々な機会をいただく中での悩みが</a:t>
            </a:r>
            <a:endParaRPr lang="en-US" altLang="ja-JP" sz="2800" b="1" dirty="0">
              <a:solidFill>
                <a:srgbClr val="002060"/>
              </a:solidFill>
            </a:endParaRPr>
          </a:p>
          <a:p>
            <a:r>
              <a:rPr lang="ja-JP" altLang="en-US" sz="2800" b="1" dirty="0">
                <a:solidFill>
                  <a:srgbClr val="002060"/>
                </a:solidFill>
              </a:rPr>
              <a:t>　　</a:t>
            </a:r>
            <a:r>
              <a:rPr lang="ja-JP" altLang="en-US" sz="2800" b="1" dirty="0">
                <a:solidFill>
                  <a:srgbClr val="002060"/>
                </a:solidFill>
                <a:highlight>
                  <a:srgbClr val="FFFF00"/>
                </a:highlight>
              </a:rPr>
              <a:t>・女性のくせに</a:t>
            </a:r>
            <a:endParaRPr lang="en-US" altLang="ja-JP" sz="2800" b="1" dirty="0">
              <a:solidFill>
                <a:srgbClr val="002060"/>
              </a:solidFill>
              <a:highlight>
                <a:srgbClr val="FFFF00"/>
              </a:highlight>
            </a:endParaRPr>
          </a:p>
          <a:p>
            <a:r>
              <a:rPr lang="ja-JP" altLang="en-US" sz="2800" b="1" dirty="0">
                <a:solidFill>
                  <a:srgbClr val="002060"/>
                </a:solidFill>
              </a:rPr>
              <a:t>　　</a:t>
            </a:r>
            <a:r>
              <a:rPr lang="ja-JP" altLang="en-US" sz="2800" b="1" dirty="0">
                <a:solidFill>
                  <a:srgbClr val="002060"/>
                </a:solidFill>
                <a:highlight>
                  <a:srgbClr val="FFFF00"/>
                </a:highlight>
              </a:rPr>
              <a:t>・若いくせに</a:t>
            </a:r>
            <a:endParaRPr lang="en-US" altLang="ja-JP" sz="2800" b="1" dirty="0">
              <a:solidFill>
                <a:srgbClr val="002060"/>
              </a:solidFill>
              <a:highlight>
                <a:srgbClr val="FFFF00"/>
              </a:highlight>
            </a:endParaRPr>
          </a:p>
          <a:p>
            <a:r>
              <a:rPr lang="ja-JP" altLang="en-US" sz="2800" b="1" dirty="0">
                <a:solidFill>
                  <a:srgbClr val="002060"/>
                </a:solidFill>
              </a:rPr>
              <a:t>　　　　　　　　　⬇</a:t>
            </a:r>
            <a:endParaRPr lang="en-US" altLang="ja-JP" sz="2800" b="1" dirty="0">
              <a:solidFill>
                <a:srgbClr val="002060"/>
              </a:solidFill>
            </a:endParaRPr>
          </a:p>
          <a:p>
            <a:r>
              <a:rPr lang="ja-JP" altLang="en-US" sz="2800" b="1" dirty="0">
                <a:solidFill>
                  <a:srgbClr val="002060"/>
                </a:solidFill>
              </a:rPr>
              <a:t>なんのためにロータリーをやっているんだろう</a:t>
            </a:r>
            <a:endParaRPr lang="en-US" altLang="ja-JP" sz="2800" b="1" dirty="0">
              <a:solidFill>
                <a:srgbClr val="002060"/>
              </a:solidFill>
            </a:endParaRPr>
          </a:p>
          <a:p>
            <a:r>
              <a:rPr lang="ja-JP" altLang="en-US" sz="2800" b="1" dirty="0">
                <a:solidFill>
                  <a:srgbClr val="002060"/>
                </a:solidFill>
              </a:rPr>
              <a:t>傷ついてまでやる必要ある？</a:t>
            </a:r>
            <a:endParaRPr lang="en-US" altLang="ja-JP" sz="2800" b="1" dirty="0">
              <a:solidFill>
                <a:srgbClr val="002060"/>
              </a:solidFill>
            </a:endParaRPr>
          </a:p>
          <a:p>
            <a:endParaRPr lang="en-US" altLang="ja-JP" sz="2800" b="1" dirty="0">
              <a:solidFill>
                <a:srgbClr val="002060"/>
              </a:solidFill>
            </a:endParaRPr>
          </a:p>
          <a:p>
            <a:endParaRPr lang="ja-JP" altLang="en-US" sz="2800" b="1" dirty="0">
              <a:solidFill>
                <a:srgbClr val="002060"/>
              </a:solidFill>
            </a:endParaRPr>
          </a:p>
        </p:txBody>
      </p:sp>
    </p:spTree>
    <p:extLst>
      <p:ext uri="{BB962C8B-B14F-4D97-AF65-F5344CB8AC3E}">
        <p14:creationId xmlns:p14="http://schemas.microsoft.com/office/powerpoint/2010/main" val="3612395541"/>
      </p:ext>
    </p:extLst>
  </p:cSld>
  <p:clrMapOvr>
    <a:masterClrMapping/>
  </p:clrMapOvr>
  <mc:AlternateContent xmlns:mc="http://schemas.openxmlformats.org/markup-compatibility/2006" xmlns:p14="http://schemas.microsoft.com/office/powerpoint/2010/main">
    <mc:Choice Requires="p14">
      <p:transition spd="slow" p14:dur="2000" advTm="43607"/>
    </mc:Choice>
    <mc:Fallback xmlns="">
      <p:transition spd="slow" advTm="4360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BCDC7254-B964-56FD-9467-18D8427143D5}"/>
              </a:ext>
            </a:extLst>
          </p:cNvPr>
          <p:cNvSpPr txBox="1">
            <a:spLocks/>
          </p:cNvSpPr>
          <p:nvPr/>
        </p:nvSpPr>
        <p:spPr>
          <a:xfrm>
            <a:off x="977030" y="1139868"/>
            <a:ext cx="10804673" cy="4809995"/>
          </a:xfrm>
          <a:prstGeom prst="rect">
            <a:avLst/>
          </a:prstGeom>
        </p:spPr>
        <p:txBody>
          <a:bodyP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sz="3700" b="1" dirty="0">
              <a:solidFill>
                <a:srgbClr val="002060"/>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9155C6-8C68-EED4-4170-CD148057D55F}"/>
              </a:ext>
            </a:extLst>
          </p:cNvPr>
          <p:cNvSpPr txBox="1"/>
          <p:nvPr/>
        </p:nvSpPr>
        <p:spPr>
          <a:xfrm>
            <a:off x="778701" y="276503"/>
            <a:ext cx="10634597" cy="6986528"/>
          </a:xfrm>
          <a:prstGeom prst="rect">
            <a:avLst/>
          </a:prstGeom>
          <a:noFill/>
        </p:spPr>
        <p:txBody>
          <a:bodyPr wrap="square">
            <a:spAutoFit/>
          </a:bodyPr>
          <a:lstStyle/>
          <a:p>
            <a:r>
              <a:rPr lang="en-US" altLang="ja-JP" sz="2800" b="1" dirty="0">
                <a:solidFill>
                  <a:srgbClr val="002060"/>
                </a:solidFill>
              </a:rPr>
              <a:t>【</a:t>
            </a:r>
            <a:r>
              <a:rPr lang="ja-JP" altLang="en-US" sz="2800" b="1" dirty="0">
                <a:solidFill>
                  <a:srgbClr val="002060"/>
                </a:solidFill>
                <a:highlight>
                  <a:srgbClr val="00FFFF"/>
                </a:highlight>
              </a:rPr>
              <a:t>辞めようと思うと、必ず次の出会いと機会があった</a:t>
            </a:r>
            <a:r>
              <a:rPr lang="en-US" altLang="ja-JP" sz="2800" b="1" dirty="0">
                <a:solidFill>
                  <a:srgbClr val="002060"/>
                </a:solidFill>
              </a:rPr>
              <a:t>】</a:t>
            </a:r>
          </a:p>
          <a:p>
            <a:endParaRPr lang="en-US" altLang="ja-JP" sz="2800" b="1" dirty="0">
              <a:solidFill>
                <a:srgbClr val="002060"/>
              </a:solidFill>
            </a:endParaRPr>
          </a:p>
          <a:p>
            <a:r>
              <a:rPr lang="ja-JP" altLang="en-US" sz="2800" b="1" dirty="0">
                <a:solidFill>
                  <a:srgbClr val="002060"/>
                </a:solidFill>
              </a:rPr>
              <a:t>悩みつつもいただいた</a:t>
            </a:r>
            <a:r>
              <a:rPr lang="ja-JP" altLang="en-US" sz="2800" b="1" dirty="0">
                <a:solidFill>
                  <a:srgbClr val="002060"/>
                </a:solidFill>
                <a:highlight>
                  <a:srgbClr val="00FFFF"/>
                </a:highlight>
              </a:rPr>
              <a:t>地区会員増強委員会の委員長職</a:t>
            </a:r>
            <a:endParaRPr lang="en-US" altLang="ja-JP" sz="2800" b="1" dirty="0">
              <a:solidFill>
                <a:srgbClr val="002060"/>
              </a:solidFill>
              <a:highlight>
                <a:srgbClr val="00FFFF"/>
              </a:highlight>
            </a:endParaRPr>
          </a:p>
          <a:p>
            <a:r>
              <a:rPr lang="ja-JP" altLang="en-US" sz="2800" b="1" dirty="0">
                <a:solidFill>
                  <a:srgbClr val="002060"/>
                </a:solidFill>
              </a:rPr>
              <a:t>　　　　　　　　　⬇</a:t>
            </a:r>
            <a:endParaRPr lang="en-US" altLang="ja-JP" sz="2800" b="1" dirty="0">
              <a:solidFill>
                <a:srgbClr val="002060"/>
              </a:solidFill>
            </a:endParaRPr>
          </a:p>
          <a:p>
            <a:r>
              <a:rPr lang="ja-JP" altLang="en-US" sz="2800" b="1" dirty="0">
                <a:solidFill>
                  <a:srgbClr val="002060"/>
                </a:solidFill>
              </a:rPr>
              <a:t>最高の仲間と出会えた！！</a:t>
            </a:r>
            <a:endParaRPr lang="en-US" altLang="ja-JP" sz="2800" b="1" dirty="0">
              <a:solidFill>
                <a:srgbClr val="002060"/>
              </a:solidFill>
            </a:endParaRPr>
          </a:p>
          <a:p>
            <a:r>
              <a:rPr lang="ja-JP" altLang="en-US" sz="2800" b="1" dirty="0">
                <a:solidFill>
                  <a:srgbClr val="002060"/>
                </a:solidFill>
              </a:rPr>
              <a:t>　　　　　　　　　⬇</a:t>
            </a:r>
            <a:endParaRPr lang="en-US" altLang="ja-JP" sz="2800" b="1" dirty="0">
              <a:solidFill>
                <a:srgbClr val="002060"/>
              </a:solidFill>
            </a:endParaRPr>
          </a:p>
          <a:p>
            <a:r>
              <a:rPr lang="ja-JP" altLang="en-US" sz="2800" b="1" dirty="0">
                <a:solidFill>
                  <a:srgbClr val="002060"/>
                </a:solidFill>
              </a:rPr>
              <a:t>　　・</a:t>
            </a:r>
            <a:r>
              <a:rPr lang="ja-JP" altLang="en-US" sz="2800" b="1" dirty="0">
                <a:solidFill>
                  <a:srgbClr val="002060"/>
                </a:solidFill>
                <a:highlight>
                  <a:srgbClr val="FFFF00"/>
                </a:highlight>
              </a:rPr>
              <a:t>おまえより先にそのポジションをやるべき人がいる</a:t>
            </a:r>
            <a:endParaRPr lang="en-US" altLang="ja-JP" sz="2800" b="1" dirty="0">
              <a:solidFill>
                <a:srgbClr val="002060"/>
              </a:solidFill>
              <a:highlight>
                <a:srgbClr val="FFFF00"/>
              </a:highlight>
            </a:endParaRPr>
          </a:p>
          <a:p>
            <a:r>
              <a:rPr lang="ja-JP" altLang="en-US" sz="2800" b="1" dirty="0">
                <a:solidFill>
                  <a:srgbClr val="002060"/>
                </a:solidFill>
              </a:rPr>
              <a:t>　　・</a:t>
            </a:r>
            <a:r>
              <a:rPr lang="ja-JP" altLang="en-US" sz="2800" b="1" dirty="0">
                <a:solidFill>
                  <a:srgbClr val="002060"/>
                </a:solidFill>
                <a:highlight>
                  <a:srgbClr val="FFFF00"/>
                </a:highlight>
              </a:rPr>
              <a:t>調子にのるなよ</a:t>
            </a:r>
            <a:endParaRPr lang="en-US" altLang="ja-JP" sz="2800" b="1" dirty="0">
              <a:solidFill>
                <a:srgbClr val="002060"/>
              </a:solidFill>
              <a:highlight>
                <a:srgbClr val="FFFF00"/>
              </a:highlight>
            </a:endParaRPr>
          </a:p>
          <a:p>
            <a:r>
              <a:rPr lang="ja-JP" altLang="en-US" sz="2800" b="1" dirty="0">
                <a:solidFill>
                  <a:srgbClr val="002060"/>
                </a:solidFill>
              </a:rPr>
              <a:t>　　　　　　　　　⬇</a:t>
            </a:r>
            <a:endParaRPr lang="en-US" altLang="ja-JP" sz="2800" b="1" dirty="0">
              <a:solidFill>
                <a:srgbClr val="002060"/>
              </a:solidFill>
            </a:endParaRPr>
          </a:p>
          <a:p>
            <a:r>
              <a:rPr lang="ja-JP" altLang="en-US" sz="2800" b="1" dirty="0">
                <a:solidFill>
                  <a:srgbClr val="002060"/>
                </a:solidFill>
              </a:rPr>
              <a:t>なんのためにロータリーをやっているんだろう</a:t>
            </a:r>
            <a:endParaRPr lang="en-US" altLang="ja-JP" sz="2800" b="1" dirty="0">
              <a:solidFill>
                <a:srgbClr val="002060"/>
              </a:solidFill>
            </a:endParaRPr>
          </a:p>
          <a:p>
            <a:r>
              <a:rPr lang="ja-JP" altLang="en-US" sz="2800" b="1" dirty="0">
                <a:solidFill>
                  <a:srgbClr val="002060"/>
                </a:solidFill>
              </a:rPr>
              <a:t>傷ついてまでやる必要ある？</a:t>
            </a:r>
            <a:endParaRPr lang="en-US" altLang="ja-JP" sz="2800" b="1" dirty="0">
              <a:solidFill>
                <a:srgbClr val="002060"/>
              </a:solidFill>
            </a:endParaRPr>
          </a:p>
          <a:p>
            <a:r>
              <a:rPr lang="ja-JP" altLang="en-US" sz="2800" b="1" dirty="0">
                <a:solidFill>
                  <a:srgbClr val="002060"/>
                </a:solidFill>
              </a:rPr>
              <a:t>　　　　　　　　　⬇</a:t>
            </a:r>
            <a:endParaRPr lang="en-US" altLang="ja-JP" sz="2800" b="1" dirty="0">
              <a:solidFill>
                <a:srgbClr val="002060"/>
              </a:solidFill>
            </a:endParaRPr>
          </a:p>
          <a:p>
            <a:r>
              <a:rPr lang="en-US" altLang="ja-JP" sz="2800" b="1" dirty="0">
                <a:solidFill>
                  <a:srgbClr val="002060"/>
                </a:solidFill>
                <a:highlight>
                  <a:srgbClr val="00FFFF"/>
                </a:highlight>
              </a:rPr>
              <a:t>RI</a:t>
            </a:r>
            <a:r>
              <a:rPr lang="ja-JP" altLang="en-US" sz="2800" b="1" dirty="0">
                <a:solidFill>
                  <a:srgbClr val="002060"/>
                </a:solidFill>
                <a:highlight>
                  <a:srgbClr val="00FFFF"/>
                </a:highlight>
              </a:rPr>
              <a:t>会員増強委員会への出向</a:t>
            </a:r>
            <a:r>
              <a:rPr lang="ja-JP" altLang="en-US" sz="2800" b="1" dirty="0">
                <a:solidFill>
                  <a:srgbClr val="002060"/>
                </a:solidFill>
              </a:rPr>
              <a:t>により、また最高の仲間と出会えた！</a:t>
            </a:r>
            <a:endParaRPr lang="en-US" altLang="ja-JP" sz="2800" b="1" dirty="0">
              <a:solidFill>
                <a:srgbClr val="002060"/>
              </a:solidFill>
            </a:endParaRPr>
          </a:p>
          <a:p>
            <a:r>
              <a:rPr lang="ja-JP" altLang="en-US" sz="2800" b="1" dirty="0">
                <a:solidFill>
                  <a:srgbClr val="002060"/>
                </a:solidFill>
              </a:rPr>
              <a:t>　　　　（結局、辞めなくてよかった。。）</a:t>
            </a:r>
            <a:endParaRPr lang="en-US" altLang="ja-JP" sz="2800" b="1" dirty="0">
              <a:solidFill>
                <a:srgbClr val="002060"/>
              </a:solidFill>
            </a:endParaRPr>
          </a:p>
          <a:p>
            <a:endParaRPr lang="en-US" altLang="ja-JP" sz="2800" b="1" dirty="0">
              <a:solidFill>
                <a:srgbClr val="002060"/>
              </a:solidFill>
            </a:endParaRPr>
          </a:p>
          <a:p>
            <a:endParaRPr lang="ja-JP" altLang="en-US" sz="2800" b="1" dirty="0">
              <a:solidFill>
                <a:srgbClr val="002060"/>
              </a:solidFill>
            </a:endParaRPr>
          </a:p>
        </p:txBody>
      </p:sp>
    </p:spTree>
    <p:extLst>
      <p:ext uri="{BB962C8B-B14F-4D97-AF65-F5344CB8AC3E}">
        <p14:creationId xmlns:p14="http://schemas.microsoft.com/office/powerpoint/2010/main" val="1166970433"/>
      </p:ext>
    </p:extLst>
  </p:cSld>
  <p:clrMapOvr>
    <a:masterClrMapping/>
  </p:clrMapOvr>
  <mc:AlternateContent xmlns:mc="http://schemas.openxmlformats.org/markup-compatibility/2006" xmlns:p14="http://schemas.microsoft.com/office/powerpoint/2010/main">
    <mc:Choice Requires="p14">
      <p:transition spd="slow" p14:dur="2000" advTm="98896"/>
    </mc:Choice>
    <mc:Fallback xmlns="">
      <p:transition spd="slow" advTm="98896"/>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3446D41-2F4A-50F7-7CAC-3C39879DF8C3}"/>
              </a:ext>
            </a:extLst>
          </p:cNvPr>
          <p:cNvSpPr/>
          <p:nvPr/>
        </p:nvSpPr>
        <p:spPr>
          <a:xfrm>
            <a:off x="347730" y="218941"/>
            <a:ext cx="11281893" cy="6194738"/>
          </a:xfrm>
          <a:prstGeom prst="roundRect">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7">
            <a:extLst>
              <a:ext uri="{FF2B5EF4-FFF2-40B4-BE49-F238E27FC236}">
                <a16:creationId xmlns:a16="http://schemas.microsoft.com/office/drawing/2014/main" id="{BCDC7254-B964-56FD-9467-18D8427143D5}"/>
              </a:ext>
            </a:extLst>
          </p:cNvPr>
          <p:cNvSpPr txBox="1">
            <a:spLocks/>
          </p:cNvSpPr>
          <p:nvPr/>
        </p:nvSpPr>
        <p:spPr>
          <a:xfrm>
            <a:off x="977030" y="1139868"/>
            <a:ext cx="10804673" cy="4809995"/>
          </a:xfrm>
          <a:prstGeom prst="rect">
            <a:avLst/>
          </a:prstGeom>
        </p:spPr>
        <p:txBody>
          <a:bodyP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sz="3700" b="1" dirty="0">
              <a:solidFill>
                <a:srgbClr val="002060"/>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9155C6-8C68-EED4-4170-CD148057D55F}"/>
              </a:ext>
            </a:extLst>
          </p:cNvPr>
          <p:cNvSpPr txBox="1"/>
          <p:nvPr/>
        </p:nvSpPr>
        <p:spPr>
          <a:xfrm>
            <a:off x="676405" y="311926"/>
            <a:ext cx="10634597" cy="5816977"/>
          </a:xfrm>
          <a:prstGeom prst="rect">
            <a:avLst/>
          </a:prstGeom>
          <a:noFill/>
        </p:spPr>
        <p:txBody>
          <a:bodyPr wrap="square">
            <a:spAutoFit/>
          </a:bodyPr>
          <a:lstStyle/>
          <a:p>
            <a:r>
              <a:rPr lang="en-US" altLang="ja-JP" sz="3200" b="1" dirty="0">
                <a:solidFill>
                  <a:srgbClr val="002060"/>
                </a:solidFill>
              </a:rPr>
              <a:t>【</a:t>
            </a:r>
            <a:r>
              <a:rPr lang="ja-JP" altLang="en-US" sz="3200" b="1" dirty="0">
                <a:solidFill>
                  <a:srgbClr val="002060"/>
                </a:solidFill>
              </a:rPr>
              <a:t>ハレッシュ委員長の言葉</a:t>
            </a:r>
            <a:r>
              <a:rPr lang="en-US" altLang="ja-JP" sz="3200" b="1" dirty="0">
                <a:solidFill>
                  <a:srgbClr val="002060"/>
                </a:solidFill>
              </a:rPr>
              <a:t>】</a:t>
            </a:r>
          </a:p>
          <a:p>
            <a:endParaRPr lang="en-US" altLang="ja-JP" sz="3200" b="1" dirty="0">
              <a:solidFill>
                <a:srgbClr val="002060"/>
              </a:solidFill>
            </a:endParaRPr>
          </a:p>
          <a:p>
            <a:r>
              <a:rPr lang="ja-JP" altLang="en-US" sz="2800" b="1" dirty="0">
                <a:solidFill>
                  <a:srgbClr val="002060"/>
                </a:solidFill>
              </a:rPr>
              <a:t>ある日、ばったり会った女性に声をかけられた。</a:t>
            </a:r>
            <a:r>
              <a:rPr lang="en-US" altLang="ja-JP" sz="2800" b="1" dirty="0">
                <a:solidFill>
                  <a:srgbClr val="002060"/>
                </a:solidFill>
              </a:rPr>
              <a:t>12</a:t>
            </a:r>
            <a:r>
              <a:rPr lang="ja-JP" altLang="en-US" sz="2800" b="1" dirty="0">
                <a:solidFill>
                  <a:srgbClr val="002060"/>
                </a:solidFill>
              </a:rPr>
              <a:t>年前にインターアクトだった彼女は、当時のハレッシュ委員長が話した言葉で人生が変わったのだと話してくれた。</a:t>
            </a:r>
            <a:endParaRPr lang="en-US" altLang="ja-JP" sz="2800" b="1" dirty="0">
              <a:solidFill>
                <a:srgbClr val="002060"/>
              </a:solidFill>
            </a:endParaRPr>
          </a:p>
          <a:p>
            <a:endParaRPr lang="en-US" altLang="ja-JP" sz="2800" b="1" dirty="0">
              <a:solidFill>
                <a:srgbClr val="002060"/>
              </a:solidFill>
            </a:endParaRPr>
          </a:p>
          <a:p>
            <a:r>
              <a:rPr lang="en-US" altLang="ja-JP" sz="2800" b="1" dirty="0">
                <a:solidFill>
                  <a:srgbClr val="002060"/>
                </a:solidFill>
              </a:rPr>
              <a:t>12</a:t>
            </a:r>
            <a:r>
              <a:rPr lang="ja-JP" altLang="en-US" sz="2800" b="1" dirty="0">
                <a:solidFill>
                  <a:srgbClr val="002060"/>
                </a:solidFill>
              </a:rPr>
              <a:t>年前の自分が何を話したかも覚えてないけれど、その時思った。</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信じて何かを頑張ってやっている人の言葉は、このように</a:t>
            </a:r>
            <a:r>
              <a:rPr lang="ja-JP" altLang="en-US" sz="2800" b="1" dirty="0">
                <a:solidFill>
                  <a:srgbClr val="FF0000"/>
                </a:solidFill>
              </a:rPr>
              <a:t>意図せずとも誰かの心を震わせたり、人生を変えたりする力を持っている</a:t>
            </a:r>
            <a:r>
              <a:rPr lang="ja-JP" altLang="en-US" sz="2800" b="1" dirty="0">
                <a:solidFill>
                  <a:srgbClr val="002060"/>
                </a:solidFill>
              </a:rPr>
              <a:t>。だから、今日ここに集まってる人たちも、信じてほしい。</a:t>
            </a:r>
            <a:endParaRPr lang="en-US" altLang="ja-JP" sz="2800" b="1" dirty="0">
              <a:solidFill>
                <a:srgbClr val="002060"/>
              </a:solidFill>
            </a:endParaRPr>
          </a:p>
          <a:p>
            <a:r>
              <a:rPr lang="ja-JP" altLang="en-US" sz="2800" b="1" dirty="0">
                <a:solidFill>
                  <a:srgbClr val="FF0000"/>
                </a:solidFill>
              </a:rPr>
              <a:t>あなたの言葉で救われる人、人生変わる人が絶対にこれまでも</a:t>
            </a:r>
            <a:endParaRPr lang="en-US" altLang="ja-JP" sz="2800" b="1" dirty="0">
              <a:solidFill>
                <a:srgbClr val="FF0000"/>
              </a:solidFill>
            </a:endParaRPr>
          </a:p>
          <a:p>
            <a:r>
              <a:rPr lang="ja-JP" altLang="en-US" sz="2800" b="1" dirty="0">
                <a:solidFill>
                  <a:srgbClr val="FF0000"/>
                </a:solidFill>
              </a:rPr>
              <a:t>いたはずだし、これからもいると。</a:t>
            </a:r>
          </a:p>
        </p:txBody>
      </p:sp>
    </p:spTree>
    <p:extLst>
      <p:ext uri="{BB962C8B-B14F-4D97-AF65-F5344CB8AC3E}">
        <p14:creationId xmlns:p14="http://schemas.microsoft.com/office/powerpoint/2010/main" val="236536809"/>
      </p:ext>
    </p:extLst>
  </p:cSld>
  <p:clrMapOvr>
    <a:masterClrMapping/>
  </p:clrMapOvr>
  <mc:AlternateContent xmlns:mc="http://schemas.openxmlformats.org/markup-compatibility/2006" xmlns:p14="http://schemas.microsoft.com/office/powerpoint/2010/main">
    <mc:Choice Requires="p14">
      <p:transition spd="slow" p14:dur="2000" advTm="107046"/>
    </mc:Choice>
    <mc:Fallback xmlns="">
      <p:transition spd="slow" advTm="10704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887A9-5F1D-6DAB-557E-374448F2630D}"/>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B644917-4AA0-3784-C8FE-0A089DE027F2}"/>
              </a:ext>
            </a:extLst>
          </p:cNvPr>
          <p:cNvSpPr txBox="1"/>
          <p:nvPr/>
        </p:nvSpPr>
        <p:spPr>
          <a:xfrm>
            <a:off x="305522" y="644743"/>
            <a:ext cx="120727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テキスト ボックス 4">
            <a:extLst>
              <a:ext uri="{FF2B5EF4-FFF2-40B4-BE49-F238E27FC236}">
                <a16:creationId xmlns:a16="http://schemas.microsoft.com/office/drawing/2014/main" id="{24F7278E-1531-8A89-FB55-521217603756}"/>
              </a:ext>
            </a:extLst>
          </p:cNvPr>
          <p:cNvSpPr txBox="1"/>
          <p:nvPr/>
        </p:nvSpPr>
        <p:spPr>
          <a:xfrm>
            <a:off x="2209799" y="2749034"/>
            <a:ext cx="11058525" cy="1569660"/>
          </a:xfrm>
          <a:prstGeom prst="rect">
            <a:avLst/>
          </a:prstGeom>
          <a:noFill/>
        </p:spPr>
        <p:txBody>
          <a:bodyPr wrap="square">
            <a:spAutoFit/>
          </a:bodyPr>
          <a:lstStyle/>
          <a:p>
            <a:r>
              <a:rPr lang="en-US" altLang="ja-JP" sz="4800" b="1" dirty="0">
                <a:solidFill>
                  <a:srgbClr val="002060"/>
                </a:solidFill>
                <a:latin typeface="ＭＳ Ｐゴシック" panose="020B0600070205080204" pitchFamily="50" charset="-128"/>
                <a:ea typeface="ＭＳ Ｐゴシック" panose="020B0600070205080204" pitchFamily="50" charset="-128"/>
              </a:rPr>
              <a:t>Tell me about your journey.</a:t>
            </a:r>
          </a:p>
          <a:p>
            <a:endParaRPr lang="ja-JP" altLang="en-US" sz="4800" dirty="0">
              <a:solidFill>
                <a:srgbClr val="002060"/>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7734797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191C0F40-FE05-E4E4-7E22-34D9C9D91441}"/>
              </a:ext>
            </a:extLst>
          </p:cNvPr>
          <p:cNvSpPr/>
          <p:nvPr/>
        </p:nvSpPr>
        <p:spPr>
          <a:xfrm>
            <a:off x="347730" y="218941"/>
            <a:ext cx="11281893" cy="6194738"/>
          </a:xfrm>
          <a:prstGeom prst="roundRect">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3775F268-DACB-00A8-61BF-F894FCF46B33}"/>
              </a:ext>
            </a:extLst>
          </p:cNvPr>
          <p:cNvSpPr/>
          <p:nvPr/>
        </p:nvSpPr>
        <p:spPr>
          <a:xfrm>
            <a:off x="1491833" y="5124915"/>
            <a:ext cx="9775065" cy="1649896"/>
          </a:xfrm>
          <a:prstGeom prst="rect">
            <a:avLst/>
          </a:prstGeom>
          <a:solidFill>
            <a:srgbClr val="CCECFF"/>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7">
            <a:extLst>
              <a:ext uri="{FF2B5EF4-FFF2-40B4-BE49-F238E27FC236}">
                <a16:creationId xmlns:a16="http://schemas.microsoft.com/office/drawing/2014/main" id="{BCDC7254-B964-56FD-9467-18D8427143D5}"/>
              </a:ext>
            </a:extLst>
          </p:cNvPr>
          <p:cNvSpPr txBox="1">
            <a:spLocks/>
          </p:cNvSpPr>
          <p:nvPr/>
        </p:nvSpPr>
        <p:spPr>
          <a:xfrm>
            <a:off x="977030" y="1139868"/>
            <a:ext cx="10804673" cy="4809995"/>
          </a:xfrm>
          <a:prstGeom prst="rect">
            <a:avLst/>
          </a:prstGeom>
        </p:spPr>
        <p:txBody>
          <a:bodyP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sz="3700" b="1" dirty="0">
              <a:solidFill>
                <a:srgbClr val="002060"/>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9155C6-8C68-EED4-4170-CD148057D55F}"/>
              </a:ext>
            </a:extLst>
          </p:cNvPr>
          <p:cNvSpPr txBox="1"/>
          <p:nvPr/>
        </p:nvSpPr>
        <p:spPr>
          <a:xfrm>
            <a:off x="778701" y="465391"/>
            <a:ext cx="10634597" cy="6309420"/>
          </a:xfrm>
          <a:prstGeom prst="rect">
            <a:avLst/>
          </a:prstGeom>
          <a:noFill/>
        </p:spPr>
        <p:txBody>
          <a:bodyPr wrap="square">
            <a:spAutoFit/>
          </a:bodyPr>
          <a:lstStyle/>
          <a:p>
            <a:r>
              <a:rPr lang="ja-JP" altLang="en-US" sz="2800" b="1" dirty="0">
                <a:solidFill>
                  <a:srgbClr val="002060"/>
                </a:solidFill>
              </a:rPr>
              <a:t>私のこれまでのロータリーにおける旅路を教えてと。</a:t>
            </a:r>
            <a:r>
              <a:rPr lang="ja-JP" altLang="en-US" sz="2800" b="1" dirty="0">
                <a:solidFill>
                  <a:srgbClr val="FF0000"/>
                </a:solidFill>
              </a:rPr>
              <a:t>あなたの声を聞かせて、あなたの話を聞かせて</a:t>
            </a:r>
            <a:r>
              <a:rPr lang="ja-JP" altLang="en-US" sz="2800" b="1" dirty="0">
                <a:solidFill>
                  <a:srgbClr val="002060"/>
                </a:solidFill>
              </a:rPr>
              <a:t>。それが大事なんだ。</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その後、一人一人がそれぞれの</a:t>
            </a:r>
            <a:r>
              <a:rPr lang="en-US" altLang="ja-JP" sz="2800" b="1" dirty="0">
                <a:solidFill>
                  <a:srgbClr val="002060"/>
                </a:solidFill>
              </a:rPr>
              <a:t>journey</a:t>
            </a:r>
            <a:r>
              <a:rPr lang="ja-JP" altLang="en-US" sz="2800" b="1" dirty="0">
                <a:solidFill>
                  <a:srgbClr val="002060"/>
                </a:solidFill>
              </a:rPr>
              <a:t>を聞かせてくれた。</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みんなありがとう。こうしてそれぞれの経験を持ち寄り、</a:t>
            </a:r>
            <a:endParaRPr lang="en-US" altLang="ja-JP" sz="2800" b="1" dirty="0">
              <a:solidFill>
                <a:srgbClr val="002060"/>
              </a:solidFill>
            </a:endParaRPr>
          </a:p>
          <a:p>
            <a:r>
              <a:rPr lang="ja-JP" altLang="en-US" sz="2800" b="1" dirty="0">
                <a:solidFill>
                  <a:srgbClr val="002060"/>
                </a:solidFill>
              </a:rPr>
              <a:t>それぞれの価値観を共有しあい、また僕も成長できるのです。</a:t>
            </a:r>
            <a:endParaRPr lang="en-US" altLang="ja-JP" sz="2800" b="1" dirty="0">
              <a:solidFill>
                <a:srgbClr val="002060"/>
              </a:solidFill>
            </a:endParaRPr>
          </a:p>
          <a:p>
            <a:r>
              <a:rPr lang="ja-JP" altLang="en-US" sz="2800" b="1" dirty="0">
                <a:solidFill>
                  <a:srgbClr val="FF0000"/>
                </a:solidFill>
              </a:rPr>
              <a:t>私の旅路の中で出会ってくれてありがとう</a:t>
            </a:r>
            <a:r>
              <a:rPr lang="ja-JP" altLang="en-US" sz="2800" b="1" dirty="0">
                <a:solidFill>
                  <a:srgbClr val="002060"/>
                </a:solidFill>
              </a:rPr>
              <a:t>。</a:t>
            </a:r>
            <a:endParaRPr lang="en-US" altLang="ja-JP" sz="2800" b="1" dirty="0">
              <a:solidFill>
                <a:srgbClr val="002060"/>
              </a:solidFill>
            </a:endParaRPr>
          </a:p>
          <a:p>
            <a:r>
              <a:rPr lang="ja-JP" altLang="en-US" sz="2800" b="1" dirty="0">
                <a:solidFill>
                  <a:srgbClr val="002060"/>
                </a:solidFill>
              </a:rPr>
              <a:t>何度も何度も、私の目をみては、あなただからここにいるんだよと繰り返してくれた。</a:t>
            </a:r>
            <a:endParaRPr lang="en-US" altLang="ja-JP" sz="2800" b="1" dirty="0">
              <a:solidFill>
                <a:srgbClr val="002060"/>
              </a:solidFill>
            </a:endParaRPr>
          </a:p>
          <a:p>
            <a:endParaRPr lang="en-US" altLang="ja-JP" sz="2800" b="1" dirty="0">
              <a:solidFill>
                <a:srgbClr val="002060"/>
              </a:solidFill>
            </a:endParaRPr>
          </a:p>
          <a:p>
            <a:r>
              <a:rPr lang="ja-JP" altLang="en-US" sz="3200" b="1" dirty="0">
                <a:solidFill>
                  <a:srgbClr val="002060"/>
                </a:solidFill>
              </a:rPr>
              <a:t>　　➜相手を尊重する。相互理解の大切さ。</a:t>
            </a:r>
            <a:endParaRPr lang="en-US" altLang="ja-JP" sz="3200" b="1" dirty="0">
              <a:solidFill>
                <a:srgbClr val="002060"/>
              </a:solidFill>
            </a:endParaRPr>
          </a:p>
          <a:p>
            <a:r>
              <a:rPr lang="ja-JP" altLang="en-US" sz="3200" b="1" dirty="0">
                <a:solidFill>
                  <a:srgbClr val="002060"/>
                </a:solidFill>
              </a:rPr>
              <a:t>　　➜会議でも、相手への否定や、意見に対する否定</a:t>
            </a:r>
            <a:endParaRPr lang="en-US" altLang="ja-JP" sz="3200" b="1" dirty="0">
              <a:solidFill>
                <a:srgbClr val="002060"/>
              </a:solidFill>
            </a:endParaRPr>
          </a:p>
          <a:p>
            <a:r>
              <a:rPr lang="ja-JP" altLang="en-US" sz="3200" b="1" dirty="0">
                <a:solidFill>
                  <a:srgbClr val="002060"/>
                </a:solidFill>
              </a:rPr>
              <a:t>　　　が一度も無い！</a:t>
            </a:r>
          </a:p>
        </p:txBody>
      </p:sp>
    </p:spTree>
    <p:extLst>
      <p:ext uri="{BB962C8B-B14F-4D97-AF65-F5344CB8AC3E}">
        <p14:creationId xmlns:p14="http://schemas.microsoft.com/office/powerpoint/2010/main" val="778139249"/>
      </p:ext>
    </p:extLst>
  </p:cSld>
  <p:clrMapOvr>
    <a:masterClrMapping/>
  </p:clrMapOvr>
  <mc:AlternateContent xmlns:mc="http://schemas.openxmlformats.org/markup-compatibility/2006" xmlns:p14="http://schemas.microsoft.com/office/powerpoint/2010/main">
    <mc:Choice Requires="p14">
      <p:transition spd="slow" p14:dur="2000" advTm="55710"/>
    </mc:Choice>
    <mc:Fallback xmlns="">
      <p:transition spd="slow" advTm="5571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013B511C-0EDF-EE7F-8B1B-312DE7E35EC7}"/>
              </a:ext>
            </a:extLst>
          </p:cNvPr>
          <p:cNvSpPr/>
          <p:nvPr/>
        </p:nvSpPr>
        <p:spPr>
          <a:xfrm>
            <a:off x="347730" y="218941"/>
            <a:ext cx="11281893" cy="6194738"/>
          </a:xfrm>
          <a:prstGeom prst="roundRect">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7">
            <a:extLst>
              <a:ext uri="{FF2B5EF4-FFF2-40B4-BE49-F238E27FC236}">
                <a16:creationId xmlns:a16="http://schemas.microsoft.com/office/drawing/2014/main" id="{BCDC7254-B964-56FD-9467-18D8427143D5}"/>
              </a:ext>
            </a:extLst>
          </p:cNvPr>
          <p:cNvSpPr txBox="1">
            <a:spLocks/>
          </p:cNvSpPr>
          <p:nvPr/>
        </p:nvSpPr>
        <p:spPr>
          <a:xfrm>
            <a:off x="977030" y="1139868"/>
            <a:ext cx="10804673" cy="4809995"/>
          </a:xfrm>
          <a:prstGeom prst="rect">
            <a:avLst/>
          </a:prstGeom>
        </p:spPr>
        <p:txBody>
          <a:bodyP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sz="3700" b="1" dirty="0">
              <a:solidFill>
                <a:srgbClr val="002060"/>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9155C6-8C68-EED4-4170-CD148057D55F}"/>
              </a:ext>
            </a:extLst>
          </p:cNvPr>
          <p:cNvSpPr txBox="1"/>
          <p:nvPr/>
        </p:nvSpPr>
        <p:spPr>
          <a:xfrm>
            <a:off x="778701" y="236770"/>
            <a:ext cx="10634597" cy="5940088"/>
          </a:xfrm>
          <a:prstGeom prst="rect">
            <a:avLst/>
          </a:prstGeom>
          <a:noFill/>
        </p:spPr>
        <p:txBody>
          <a:bodyPr wrap="square">
            <a:spAutoFit/>
          </a:bodyPr>
          <a:lstStyle/>
          <a:p>
            <a:r>
              <a:rPr lang="en-US" altLang="ja-JP" sz="3200" b="1" dirty="0">
                <a:solidFill>
                  <a:srgbClr val="002060"/>
                </a:solidFill>
              </a:rPr>
              <a:t>【</a:t>
            </a:r>
            <a:r>
              <a:rPr lang="ja-JP" altLang="en-US" sz="3200" b="1" dirty="0">
                <a:solidFill>
                  <a:srgbClr val="002060"/>
                </a:solidFill>
              </a:rPr>
              <a:t>委員長のことば</a:t>
            </a:r>
            <a:r>
              <a:rPr lang="en-US" altLang="ja-JP" sz="3200" b="1" dirty="0">
                <a:solidFill>
                  <a:srgbClr val="002060"/>
                </a:solidFill>
              </a:rPr>
              <a:t>〜</a:t>
            </a:r>
            <a:r>
              <a:rPr lang="ja-JP" altLang="en-US" sz="3200" b="1" dirty="0">
                <a:solidFill>
                  <a:srgbClr val="002060"/>
                </a:solidFill>
              </a:rPr>
              <a:t>そしてまた魂が震えた</a:t>
            </a:r>
            <a:r>
              <a:rPr lang="en-US" altLang="ja-JP" sz="3200" b="1" dirty="0">
                <a:solidFill>
                  <a:srgbClr val="002060"/>
                </a:solidFill>
              </a:rPr>
              <a:t>〜】</a:t>
            </a:r>
          </a:p>
          <a:p>
            <a:endParaRPr lang="en-US" altLang="ja-JP" sz="3600" b="1" dirty="0">
              <a:solidFill>
                <a:srgbClr val="002060"/>
              </a:solidFill>
            </a:endParaRPr>
          </a:p>
          <a:p>
            <a:r>
              <a:rPr lang="ja-JP" altLang="en-US" sz="2800" b="1" dirty="0">
                <a:solidFill>
                  <a:srgbClr val="002060"/>
                </a:solidFill>
              </a:rPr>
              <a:t>今日、忙しい中、世界の様々な国から、ここに集まってくれた</a:t>
            </a:r>
            <a:endParaRPr lang="en-US" altLang="ja-JP" sz="2800" b="1" dirty="0">
              <a:solidFill>
                <a:srgbClr val="002060"/>
              </a:solidFill>
            </a:endParaRPr>
          </a:p>
          <a:p>
            <a:r>
              <a:rPr lang="ja-JP" altLang="en-US" sz="2800" b="1" dirty="0">
                <a:solidFill>
                  <a:srgbClr val="002060"/>
                </a:solidFill>
              </a:rPr>
              <a:t>ことに、改めて感謝します。</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みなさん。今日、ここにあなたがいるのは、理由があるからです。</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あなたたちがいるのは、選ばれたからです。</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選ばれるには理由かあったからです。</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だからこそ、誇りに思ってください。そしてそれと同時に、</a:t>
            </a:r>
            <a:endParaRPr lang="en-US" altLang="ja-JP" sz="2800" b="1" dirty="0">
              <a:solidFill>
                <a:srgbClr val="002060"/>
              </a:solidFill>
            </a:endParaRPr>
          </a:p>
          <a:p>
            <a:r>
              <a:rPr lang="ja-JP" altLang="en-US" sz="2800" b="1" dirty="0">
                <a:solidFill>
                  <a:srgbClr val="002060"/>
                </a:solidFill>
              </a:rPr>
              <a:t>大きな責任も担っていることをきちんと理解してください。</a:t>
            </a:r>
          </a:p>
        </p:txBody>
      </p:sp>
    </p:spTree>
    <p:extLst>
      <p:ext uri="{BB962C8B-B14F-4D97-AF65-F5344CB8AC3E}">
        <p14:creationId xmlns:p14="http://schemas.microsoft.com/office/powerpoint/2010/main" val="1901415305"/>
      </p:ext>
    </p:extLst>
  </p:cSld>
  <p:clrMapOvr>
    <a:masterClrMapping/>
  </p:clrMapOvr>
  <mc:AlternateContent xmlns:mc="http://schemas.openxmlformats.org/markup-compatibility/2006" xmlns:p14="http://schemas.microsoft.com/office/powerpoint/2010/main">
    <mc:Choice Requires="p14">
      <p:transition spd="slow" p14:dur="2000" advTm="36306"/>
    </mc:Choice>
    <mc:Fallback xmlns="">
      <p:transition spd="slow" advTm="3630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8C25109-8143-6B48-666B-E93FDFB53024}"/>
              </a:ext>
            </a:extLst>
          </p:cNvPr>
          <p:cNvSpPr/>
          <p:nvPr/>
        </p:nvSpPr>
        <p:spPr>
          <a:xfrm>
            <a:off x="347730" y="218940"/>
            <a:ext cx="11281893" cy="6555641"/>
          </a:xfrm>
          <a:prstGeom prst="roundRect">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7">
            <a:extLst>
              <a:ext uri="{FF2B5EF4-FFF2-40B4-BE49-F238E27FC236}">
                <a16:creationId xmlns:a16="http://schemas.microsoft.com/office/drawing/2014/main" id="{BCDC7254-B964-56FD-9467-18D8427143D5}"/>
              </a:ext>
            </a:extLst>
          </p:cNvPr>
          <p:cNvSpPr txBox="1">
            <a:spLocks/>
          </p:cNvSpPr>
          <p:nvPr/>
        </p:nvSpPr>
        <p:spPr>
          <a:xfrm>
            <a:off x="977030" y="1139868"/>
            <a:ext cx="10804673" cy="4809995"/>
          </a:xfrm>
          <a:prstGeom prst="rect">
            <a:avLst/>
          </a:prstGeom>
        </p:spPr>
        <p:txBody>
          <a:bodyP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sz="3700" b="1" dirty="0">
              <a:solidFill>
                <a:srgbClr val="002060"/>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9155C6-8C68-EED4-4170-CD148057D55F}"/>
              </a:ext>
            </a:extLst>
          </p:cNvPr>
          <p:cNvSpPr txBox="1"/>
          <p:nvPr/>
        </p:nvSpPr>
        <p:spPr>
          <a:xfrm>
            <a:off x="778701" y="236770"/>
            <a:ext cx="10634597" cy="6555641"/>
          </a:xfrm>
          <a:prstGeom prst="rect">
            <a:avLst/>
          </a:prstGeom>
          <a:noFill/>
        </p:spPr>
        <p:txBody>
          <a:bodyPr wrap="square">
            <a:spAutoFit/>
          </a:bodyPr>
          <a:lstStyle/>
          <a:p>
            <a:r>
              <a:rPr lang="ja-JP" altLang="en-US" sz="2800" b="1" dirty="0">
                <a:solidFill>
                  <a:srgbClr val="002060"/>
                </a:solidFill>
              </a:rPr>
              <a:t>改めて言います。あなたたちは、理由があって選ばれて、</a:t>
            </a:r>
            <a:endParaRPr lang="en-US" altLang="ja-JP" sz="2800" b="1" dirty="0">
              <a:solidFill>
                <a:srgbClr val="002060"/>
              </a:solidFill>
            </a:endParaRPr>
          </a:p>
          <a:p>
            <a:r>
              <a:rPr lang="ja-JP" altLang="en-US" sz="2800" b="1" dirty="0">
                <a:solidFill>
                  <a:srgbClr val="002060"/>
                </a:solidFill>
              </a:rPr>
              <a:t>ここにいます。だからこそ、</a:t>
            </a:r>
            <a:r>
              <a:rPr lang="ja-JP" altLang="en-US" sz="2800" b="1" dirty="0">
                <a:solidFill>
                  <a:srgbClr val="FF0000"/>
                </a:solidFill>
              </a:rPr>
              <a:t>互いにリスペクト仕合い、</a:t>
            </a:r>
            <a:endParaRPr lang="en-US" altLang="ja-JP" sz="2800" b="1" dirty="0">
              <a:solidFill>
                <a:srgbClr val="FF0000"/>
              </a:solidFill>
            </a:endParaRPr>
          </a:p>
          <a:p>
            <a:r>
              <a:rPr lang="ja-JP" altLang="en-US" sz="2800" b="1" dirty="0">
                <a:solidFill>
                  <a:srgbClr val="FF0000"/>
                </a:solidFill>
              </a:rPr>
              <a:t>配慮し合いながら、どんどん自分の意見を聞かせてください</a:t>
            </a:r>
            <a:r>
              <a:rPr lang="ja-JP" altLang="en-US" sz="2800" b="1" dirty="0">
                <a:solidFill>
                  <a:srgbClr val="002060"/>
                </a:solidFill>
              </a:rPr>
              <a:t>。</a:t>
            </a:r>
            <a:endParaRPr lang="en-US" altLang="ja-JP" sz="2800" b="1" dirty="0">
              <a:solidFill>
                <a:srgbClr val="002060"/>
              </a:solidFill>
            </a:endParaRPr>
          </a:p>
          <a:p>
            <a:r>
              <a:rPr lang="ja-JP" altLang="en-US" sz="2800" b="1" dirty="0">
                <a:solidFill>
                  <a:srgbClr val="002060"/>
                </a:solidFill>
              </a:rPr>
              <a:t>遠慮はいりません。どうぞ聞かせてください。</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ここで、私たちの委員会の役目を確認したいと思います。</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全員、目をつぶってください。視界がなくなると、聴覚がさらに感度が高まりますね。ここで私がこの委員会で、我々がなすべきことを読み上げます。</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目をつぶったまま、聞いてください。</a:t>
            </a:r>
            <a:r>
              <a:rPr lang="en-US" altLang="ja-JP" sz="2800" b="1" dirty="0">
                <a:solidFill>
                  <a:srgbClr val="002060"/>
                </a:solidFill>
              </a:rPr>
              <a:t>〜</a:t>
            </a:r>
            <a:r>
              <a:rPr lang="ja-JP" altLang="en-US" sz="2800" b="1" dirty="0">
                <a:solidFill>
                  <a:srgbClr val="002060"/>
                </a:solidFill>
              </a:rPr>
              <a:t>委員会の役目の読み上げ（ゆっくりと、感情込めて）</a:t>
            </a:r>
            <a:r>
              <a:rPr lang="en-US" altLang="ja-JP" sz="2800" b="1" dirty="0">
                <a:solidFill>
                  <a:srgbClr val="002060"/>
                </a:solidFill>
              </a:rPr>
              <a:t>〜</a:t>
            </a:r>
            <a:r>
              <a:rPr lang="ja-JP" altLang="en-US" sz="2800" b="1" dirty="0">
                <a:solidFill>
                  <a:srgbClr val="002060"/>
                </a:solidFill>
              </a:rPr>
              <a:t>そして数秒間をおいて、</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FF0000"/>
                </a:solidFill>
              </a:rPr>
              <a:t>「さぁ、目を開けてください。さぁ、はじめましょう！」</a:t>
            </a:r>
          </a:p>
        </p:txBody>
      </p:sp>
    </p:spTree>
    <p:extLst>
      <p:ext uri="{BB962C8B-B14F-4D97-AF65-F5344CB8AC3E}">
        <p14:creationId xmlns:p14="http://schemas.microsoft.com/office/powerpoint/2010/main" val="732935870"/>
      </p:ext>
    </p:extLst>
  </p:cSld>
  <p:clrMapOvr>
    <a:masterClrMapping/>
  </p:clrMapOvr>
  <mc:AlternateContent xmlns:mc="http://schemas.openxmlformats.org/markup-compatibility/2006" xmlns:p14="http://schemas.microsoft.com/office/powerpoint/2010/main">
    <mc:Choice Requires="p14">
      <p:transition spd="slow" p14:dur="2000" advTm="67256"/>
    </mc:Choice>
    <mc:Fallback xmlns="">
      <p:transition spd="slow" advTm="67256"/>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BCDC7254-B964-56FD-9467-18D8427143D5}"/>
              </a:ext>
            </a:extLst>
          </p:cNvPr>
          <p:cNvSpPr txBox="1">
            <a:spLocks/>
          </p:cNvSpPr>
          <p:nvPr/>
        </p:nvSpPr>
        <p:spPr>
          <a:xfrm>
            <a:off x="977030" y="1139868"/>
            <a:ext cx="10804673" cy="4809995"/>
          </a:xfrm>
          <a:prstGeom prst="rect">
            <a:avLst/>
          </a:prstGeom>
        </p:spPr>
        <p:txBody>
          <a:bodyP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sz="3700" b="1" dirty="0">
              <a:solidFill>
                <a:srgbClr val="002060"/>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29155C6-8C68-EED4-4170-CD148057D55F}"/>
              </a:ext>
            </a:extLst>
          </p:cNvPr>
          <p:cNvSpPr txBox="1"/>
          <p:nvPr/>
        </p:nvSpPr>
        <p:spPr>
          <a:xfrm>
            <a:off x="612742" y="70442"/>
            <a:ext cx="11359299" cy="6986528"/>
          </a:xfrm>
          <a:prstGeom prst="rect">
            <a:avLst/>
          </a:prstGeom>
          <a:noFill/>
        </p:spPr>
        <p:txBody>
          <a:bodyPr wrap="square">
            <a:spAutoFit/>
          </a:bodyPr>
          <a:lstStyle/>
          <a:p>
            <a:r>
              <a:rPr lang="en-US" altLang="ja-JP" sz="2800" b="1" dirty="0">
                <a:solidFill>
                  <a:srgbClr val="002060"/>
                </a:solidFill>
              </a:rPr>
              <a:t>【</a:t>
            </a:r>
            <a:r>
              <a:rPr lang="ja-JP" altLang="en-US" sz="2800" b="1" dirty="0">
                <a:solidFill>
                  <a:srgbClr val="002060"/>
                </a:solidFill>
              </a:rPr>
              <a:t>私が委員長の言葉から感じたこと</a:t>
            </a:r>
            <a:r>
              <a:rPr lang="en-US" altLang="ja-JP" sz="2800" b="1" dirty="0">
                <a:solidFill>
                  <a:srgbClr val="002060"/>
                </a:solidFill>
              </a:rPr>
              <a:t>】</a:t>
            </a:r>
          </a:p>
          <a:p>
            <a:endParaRPr lang="en-US" altLang="ja-JP" sz="2800" b="1" dirty="0">
              <a:solidFill>
                <a:srgbClr val="002060"/>
              </a:solidFill>
            </a:endParaRPr>
          </a:p>
          <a:p>
            <a:r>
              <a:rPr lang="ja-JP" altLang="en-US" sz="2800" b="1" dirty="0">
                <a:solidFill>
                  <a:srgbClr val="FF0000"/>
                </a:solidFill>
              </a:rPr>
              <a:t>居場所</a:t>
            </a:r>
            <a:endParaRPr lang="en-US" altLang="ja-JP" sz="2800" b="1" dirty="0">
              <a:solidFill>
                <a:srgbClr val="FF0000"/>
              </a:solidFill>
            </a:endParaRPr>
          </a:p>
          <a:p>
            <a:endParaRPr lang="en-US" altLang="ja-JP" sz="2800" b="1" dirty="0">
              <a:solidFill>
                <a:srgbClr val="002060"/>
              </a:solidFill>
            </a:endParaRPr>
          </a:p>
          <a:p>
            <a:r>
              <a:rPr lang="ja-JP" altLang="en-US" sz="2800" b="1" dirty="0">
                <a:solidFill>
                  <a:srgbClr val="002060"/>
                </a:solidFill>
              </a:rPr>
              <a:t>この仲間と共に、未来のために、組織のために、世界のために、</a:t>
            </a:r>
            <a:endParaRPr lang="en-US" altLang="ja-JP" sz="2800" b="1" dirty="0">
              <a:solidFill>
                <a:srgbClr val="002060"/>
              </a:solidFill>
            </a:endParaRPr>
          </a:p>
          <a:p>
            <a:r>
              <a:rPr lang="ja-JP" altLang="en-US" sz="2800" b="1" dirty="0">
                <a:solidFill>
                  <a:srgbClr val="002060"/>
                </a:solidFill>
              </a:rPr>
              <a:t>出来る事をやろう</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いま、ここに、私の属する場所がある（</a:t>
            </a:r>
            <a:r>
              <a:rPr lang="ja-JP" altLang="en-US" sz="2800" b="1" dirty="0">
                <a:solidFill>
                  <a:srgbClr val="FF0000"/>
                </a:solidFill>
              </a:rPr>
              <a:t>帰属意識</a:t>
            </a:r>
            <a:r>
              <a:rPr lang="ja-JP" altLang="en-US" sz="2800" b="1" dirty="0">
                <a:solidFill>
                  <a:srgbClr val="002060"/>
                </a:solidFill>
              </a:rPr>
              <a:t>）</a:t>
            </a:r>
            <a:endParaRPr lang="en-US" altLang="ja-JP" sz="2800" b="1" dirty="0">
              <a:solidFill>
                <a:srgbClr val="002060"/>
              </a:solidFill>
            </a:endParaRPr>
          </a:p>
          <a:p>
            <a:endParaRPr lang="en-US" altLang="ja-JP" sz="2800" b="1" dirty="0">
              <a:solidFill>
                <a:srgbClr val="002060"/>
              </a:solidFill>
            </a:endParaRPr>
          </a:p>
          <a:p>
            <a:r>
              <a:rPr lang="ja-JP" altLang="en-US" sz="2800" b="1" dirty="0">
                <a:solidFill>
                  <a:srgbClr val="002060"/>
                </a:solidFill>
              </a:rPr>
              <a:t>やってこなかったことや、これまではこうしてきたという事ではなく、</a:t>
            </a:r>
            <a:r>
              <a:rPr lang="ja-JP" altLang="en-US" sz="2800" b="1" dirty="0">
                <a:solidFill>
                  <a:srgbClr val="FF0000"/>
                </a:solidFill>
              </a:rPr>
              <a:t>これからのために、何を守り、何にチャレンジし、何をどうしたら</a:t>
            </a:r>
            <a:endParaRPr lang="en-US" altLang="ja-JP" sz="2800" b="1" dirty="0">
              <a:solidFill>
                <a:srgbClr val="FF0000"/>
              </a:solidFill>
            </a:endParaRPr>
          </a:p>
          <a:p>
            <a:r>
              <a:rPr lang="ja-JP" altLang="en-US" sz="2800" b="1" dirty="0">
                <a:solidFill>
                  <a:srgbClr val="FF0000"/>
                </a:solidFill>
              </a:rPr>
              <a:t>出来るのかを考える</a:t>
            </a:r>
            <a:endParaRPr lang="en-US" altLang="ja-JP" sz="2800" b="1" dirty="0">
              <a:solidFill>
                <a:srgbClr val="FF0000"/>
              </a:solidFill>
            </a:endParaRPr>
          </a:p>
          <a:p>
            <a:endParaRPr lang="en-US" altLang="ja-JP" sz="2800" b="1" dirty="0">
              <a:solidFill>
                <a:srgbClr val="002060"/>
              </a:solidFill>
            </a:endParaRPr>
          </a:p>
          <a:p>
            <a:r>
              <a:rPr lang="ja-JP" altLang="en-US" sz="2800" b="1" dirty="0">
                <a:solidFill>
                  <a:srgbClr val="002060"/>
                </a:solidFill>
              </a:rPr>
              <a:t>モチベーションを高める➜</a:t>
            </a:r>
            <a:r>
              <a:rPr lang="ja-JP" altLang="en-US" sz="2800" b="1" dirty="0">
                <a:solidFill>
                  <a:srgbClr val="FF0000"/>
                </a:solidFill>
              </a:rPr>
              <a:t>魂を震わす</a:t>
            </a:r>
            <a:r>
              <a:rPr lang="ja-JP" altLang="en-US" sz="2800" b="1" dirty="0">
                <a:solidFill>
                  <a:srgbClr val="002060"/>
                </a:solidFill>
              </a:rPr>
              <a:t>とはどういうことか</a:t>
            </a:r>
            <a:endParaRPr lang="en-US" altLang="ja-JP" sz="2800" b="1" dirty="0">
              <a:solidFill>
                <a:srgbClr val="002060"/>
              </a:solidFill>
            </a:endParaRPr>
          </a:p>
          <a:p>
            <a:endParaRPr lang="en-US" altLang="ja-JP" sz="2800" b="1" dirty="0">
              <a:solidFill>
                <a:srgbClr val="002060"/>
              </a:solidFill>
            </a:endParaRPr>
          </a:p>
          <a:p>
            <a:endParaRPr lang="ja-JP" altLang="en-US" sz="2800" b="1" dirty="0">
              <a:solidFill>
                <a:srgbClr val="002060"/>
              </a:solidFill>
            </a:endParaRPr>
          </a:p>
        </p:txBody>
      </p:sp>
      <p:pic>
        <p:nvPicPr>
          <p:cNvPr id="4" name="図 3">
            <a:extLst>
              <a:ext uri="{FF2B5EF4-FFF2-40B4-BE49-F238E27FC236}">
                <a16:creationId xmlns:a16="http://schemas.microsoft.com/office/drawing/2014/main" id="{0E997067-9E69-09EF-058C-B4194485B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56" y="6066355"/>
            <a:ext cx="1803748" cy="791645"/>
          </a:xfrm>
          <a:prstGeom prst="rect">
            <a:avLst/>
          </a:prstGeom>
        </p:spPr>
      </p:pic>
    </p:spTree>
    <p:extLst>
      <p:ext uri="{BB962C8B-B14F-4D97-AF65-F5344CB8AC3E}">
        <p14:creationId xmlns:p14="http://schemas.microsoft.com/office/powerpoint/2010/main" val="2865540699"/>
      </p:ext>
    </p:extLst>
  </p:cSld>
  <p:clrMapOvr>
    <a:masterClrMapping/>
  </p:clrMapOvr>
  <mc:AlternateContent xmlns:mc="http://schemas.openxmlformats.org/markup-compatibility/2006" xmlns:p14="http://schemas.microsoft.com/office/powerpoint/2010/main">
    <mc:Choice Requires="p14">
      <p:transition spd="slow" p14:dur="2000" advTm="41141"/>
    </mc:Choice>
    <mc:Fallback xmlns="">
      <p:transition spd="slow" advTm="41141"/>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6839F-627E-8713-25D9-6AC88D3BB6E5}"/>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8E36532B-D9FB-9D9A-EDCD-146DA5DDA3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3480" y="147320"/>
            <a:ext cx="10066020" cy="6710680"/>
          </a:xfrm>
          <a:prstGeom prst="rect">
            <a:avLst/>
          </a:prstGeom>
        </p:spPr>
      </p:pic>
    </p:spTree>
    <p:extLst>
      <p:ext uri="{BB962C8B-B14F-4D97-AF65-F5344CB8AC3E}">
        <p14:creationId xmlns:p14="http://schemas.microsoft.com/office/powerpoint/2010/main" val="3786601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66C8D-6A5E-21CB-5B50-0D6E9CC5053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D0D87E4-6268-7BD9-66F6-C76AE256CCEC}"/>
              </a:ext>
            </a:extLst>
          </p:cNvPr>
          <p:cNvSpPr txBox="1"/>
          <p:nvPr/>
        </p:nvSpPr>
        <p:spPr>
          <a:xfrm>
            <a:off x="2968635" y="2614513"/>
            <a:ext cx="12072730"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自己紹介</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4D4A02FD-5DDA-72F9-C0A0-1C6A428C6C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0E84278E-193F-B836-7D31-316F0FD89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4582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432A8-BAD6-E8B0-BD39-9AA14C0ED6B9}"/>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E65FDB9-2E41-EA09-CB6F-71D724707C80}"/>
              </a:ext>
            </a:extLst>
          </p:cNvPr>
          <p:cNvSpPr txBox="1"/>
          <p:nvPr/>
        </p:nvSpPr>
        <p:spPr>
          <a:xfrm>
            <a:off x="696694" y="2774550"/>
            <a:ext cx="12072730"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lang="ja-JP" altLang="en-US" sz="4000" b="1" dirty="0">
                <a:solidFill>
                  <a:srgbClr val="002060"/>
                </a:solidFill>
                <a:latin typeface="ＭＳ Ｐゴシック" panose="020B0600070205080204" pitchFamily="50" charset="-128"/>
                <a:ea typeface="ＭＳ Ｐゴシック" panose="020B0600070205080204" pitchFamily="50" charset="-128"/>
              </a:rPr>
              <a:t>　　結局、これ</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～居場所づくり～</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5D082A5E-5C1D-7963-8231-F4A1BC21E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55FE45F5-570E-CF81-DE9A-B49931B61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520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2EAD2-E5AF-69B1-0F1F-B665C2894FF2}"/>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8A5954A8-24B7-C8CC-C4FE-070E2ACCB1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11280"/>
            <a:ext cx="10170452" cy="6802605"/>
          </a:xfrm>
          <a:prstGeom prst="rect">
            <a:avLst/>
          </a:prstGeom>
        </p:spPr>
      </p:pic>
    </p:spTree>
    <p:extLst>
      <p:ext uri="{BB962C8B-B14F-4D97-AF65-F5344CB8AC3E}">
        <p14:creationId xmlns:p14="http://schemas.microsoft.com/office/powerpoint/2010/main" val="4291423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BE44DCD-C1E0-48E3-801E-FD55863CA14C}"/>
              </a:ext>
            </a:extLst>
          </p:cNvPr>
          <p:cNvSpPr txBox="1"/>
          <p:nvPr/>
        </p:nvSpPr>
        <p:spPr>
          <a:xfrm>
            <a:off x="119270" y="-590649"/>
            <a:ext cx="12072730" cy="67403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altLang="ja-JP" sz="4000" b="1" dirty="0">
                <a:solidFill>
                  <a:srgbClr val="002060"/>
                </a:solidFill>
                <a:latin typeface="ＭＳ Ｐゴシック" panose="020B0600070205080204" pitchFamily="50" charset="-128"/>
                <a:ea typeface="ＭＳ Ｐゴシック" panose="020B0600070205080204" pitchFamily="50" charset="-128"/>
              </a:rPr>
            </a:br>
            <a:r>
              <a:rPr lang="en-US" altLang="ja-JP" sz="4400" b="1" dirty="0">
                <a:solidFill>
                  <a:srgbClr val="FF0000"/>
                </a:solidFill>
                <a:highlight>
                  <a:srgbClr val="FFFF00"/>
                </a:highlight>
                <a:latin typeface="ＭＳ Ｐゴシック" panose="020B0600070205080204" pitchFamily="50" charset="-128"/>
                <a:ea typeface="ＭＳ Ｐゴシック" panose="020B0600070205080204" pitchFamily="50" charset="-128"/>
              </a:rPr>
              <a:t>Belonging</a:t>
            </a:r>
            <a:r>
              <a:rPr lang="ja-JP" altLang="en-US" sz="4400" b="1" dirty="0">
                <a:solidFill>
                  <a:srgbClr val="FF0000"/>
                </a:solidFill>
                <a:highlight>
                  <a:srgbClr val="FFFF00"/>
                </a:highlight>
                <a:latin typeface="ＭＳ Ｐゴシック" panose="020B0600070205080204" pitchFamily="50" charset="-128"/>
                <a:ea typeface="ＭＳ Ｐゴシック" panose="020B0600070205080204" pitchFamily="50" charset="-128"/>
              </a:rPr>
              <a:t>（帰属意識）</a:t>
            </a:r>
            <a:endParaRPr lang="en-US" altLang="ja-JP" sz="4400" b="1" dirty="0">
              <a:solidFill>
                <a:srgbClr val="FF0000"/>
              </a:solidFill>
              <a:highlight>
                <a:srgbClr val="FFFF00"/>
              </a:highlight>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FF0000"/>
              </a:solidFill>
              <a:highlight>
                <a:srgbClr val="FFFF00"/>
              </a:highlight>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FF0000"/>
              </a:solidFill>
              <a:highlight>
                <a:srgbClr val="FFFF00"/>
              </a:highlight>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28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➜会員一人一人の意欲や自信。</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r>
              <a:rPr lang="ja-JP" altLang="en-US" sz="4000" b="1" dirty="0">
                <a:solidFill>
                  <a:srgbClr val="FF0000"/>
                </a:solidFill>
                <a:highlight>
                  <a:srgbClr val="FFFF00"/>
                </a:highlight>
                <a:latin typeface="ＭＳ Ｐゴシック" panose="020B0600070205080204" pitchFamily="50" charset="-128"/>
                <a:ea typeface="ＭＳ Ｐゴシック" panose="020B0600070205080204" pitchFamily="50" charset="-128"/>
              </a:rPr>
              <a:t>居場所がある</a:t>
            </a:r>
            <a:r>
              <a:rPr lang="ja-JP" altLang="en-US" sz="4000" b="1" dirty="0">
                <a:solidFill>
                  <a:srgbClr val="002060"/>
                </a:solidFill>
                <a:latin typeface="ＭＳ Ｐゴシック" panose="020B0600070205080204" pitchFamily="50" charset="-128"/>
                <a:ea typeface="ＭＳ Ｐゴシック" panose="020B0600070205080204" pitchFamily="50" charset="-128"/>
              </a:rPr>
              <a:t>ということ。</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それらが重なり合うことで、魅力的なクラブの実現</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が可能。</a:t>
            </a:r>
            <a:r>
              <a:rPr lang="ja-JP" altLang="en-US" sz="4000" b="1" dirty="0">
                <a:solidFill>
                  <a:srgbClr val="FF0000"/>
                </a:solidFill>
                <a:latin typeface="ＭＳ Ｐゴシック" panose="020B0600070205080204" pitchFamily="50" charset="-128"/>
                <a:ea typeface="ＭＳ Ｐゴシック" panose="020B0600070205080204" pitchFamily="50" charset="-128"/>
              </a:rPr>
              <a:t>そこから会員の維持・増強につながる</a:t>
            </a:r>
            <a:r>
              <a:rPr lang="ja-JP" altLang="en-US" sz="4000" b="1" dirty="0">
                <a:solidFill>
                  <a:srgbClr val="002060"/>
                </a:solidFill>
                <a:latin typeface="ＭＳ Ｐゴシック" panose="020B0600070205080204" pitchFamily="50" charset="-128"/>
                <a:ea typeface="ＭＳ Ｐゴシック" panose="020B0600070205080204" pitchFamily="50" charset="-128"/>
              </a:rPr>
              <a:t>。</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p:txBody>
      </p:sp>
      <p:sp>
        <p:nvSpPr>
          <p:cNvPr id="3" name="吹き出し: 円形 2">
            <a:extLst>
              <a:ext uri="{FF2B5EF4-FFF2-40B4-BE49-F238E27FC236}">
                <a16:creationId xmlns:a16="http://schemas.microsoft.com/office/drawing/2014/main" id="{A10C1BD1-01D6-B98D-8EAB-037C0CE968CA}"/>
              </a:ext>
            </a:extLst>
          </p:cNvPr>
          <p:cNvSpPr/>
          <p:nvPr/>
        </p:nvSpPr>
        <p:spPr>
          <a:xfrm>
            <a:off x="6932838" y="261257"/>
            <a:ext cx="4614275" cy="2656114"/>
          </a:xfrm>
          <a:prstGeom prst="wedgeEllipseCallout">
            <a:avLst>
              <a:gd name="adj1" fmla="val -87779"/>
              <a:gd name="adj2" fmla="val 3602"/>
            </a:avLst>
          </a:prstGeom>
          <a:solidFill>
            <a:srgbClr val="FFCCCC"/>
          </a:solidFill>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2800" b="1" dirty="0">
                <a:solidFill>
                  <a:srgbClr val="FF0000"/>
                </a:solidFill>
                <a:latin typeface="ＭＳ Ｐゴシック" panose="020B0600070205080204" pitchFamily="50" charset="-128"/>
                <a:ea typeface="ＭＳ Ｐゴシック" panose="020B0600070205080204" pitchFamily="50" charset="-128"/>
              </a:rPr>
              <a:t>楽しさ</a:t>
            </a:r>
            <a:r>
              <a:rPr lang="ja-JP" altLang="en-US" sz="2800" b="1" dirty="0">
                <a:solidFill>
                  <a:srgbClr val="002060"/>
                </a:solidFill>
                <a:latin typeface="ＭＳ Ｐゴシック" panose="020B0600070205080204" pitchFamily="50" charset="-128"/>
                <a:ea typeface="ＭＳ Ｐゴシック" panose="020B0600070205080204" pitchFamily="50" charset="-128"/>
              </a:rPr>
              <a:t>は、居場所の結果としてもたらされる！</a:t>
            </a:r>
            <a:endParaRPr lang="en-US" altLang="ja-JP" sz="2800" b="1" dirty="0">
              <a:solidFill>
                <a:srgbClr val="002060"/>
              </a:solidFill>
              <a:latin typeface="ＭＳ Ｐゴシック" panose="020B0600070205080204" pitchFamily="50" charset="-128"/>
              <a:ea typeface="ＭＳ Ｐゴシック" panose="020B0600070205080204" pitchFamily="50" charset="-128"/>
            </a:endParaRPr>
          </a:p>
          <a:p>
            <a:pPr algn="ctr"/>
            <a:endParaRPr kumimoji="1" lang="en-US" altLang="ja-JP" sz="2800" b="1" dirty="0">
              <a:solidFill>
                <a:srgbClr val="002060"/>
              </a:solidFill>
              <a:latin typeface="ＭＳ Ｐゴシック" panose="020B0600070205080204" pitchFamily="50" charset="-128"/>
              <a:ea typeface="ＭＳ Ｐゴシック" panose="020B0600070205080204" pitchFamily="50" charset="-128"/>
            </a:endParaRPr>
          </a:p>
          <a:p>
            <a:pPr algn="ctr"/>
            <a:r>
              <a:rPr lang="en-US" altLang="ja-JP" sz="2800" b="1" dirty="0">
                <a:solidFill>
                  <a:srgbClr val="002060"/>
                </a:solidFill>
                <a:latin typeface="ＭＳ Ｐゴシック" panose="020B0600070205080204" pitchFamily="50" charset="-128"/>
                <a:ea typeface="ＭＳ Ｐゴシック" panose="020B0600070205080204" pitchFamily="50" charset="-128"/>
              </a:rPr>
              <a:t>Enjoy Rotary!!</a:t>
            </a:r>
          </a:p>
        </p:txBody>
      </p:sp>
    </p:spTree>
    <p:extLst>
      <p:ext uri="{BB962C8B-B14F-4D97-AF65-F5344CB8AC3E}">
        <p14:creationId xmlns:p14="http://schemas.microsoft.com/office/powerpoint/2010/main" val="1912547264"/>
      </p:ext>
    </p:extLst>
  </p:cSld>
  <p:clrMapOvr>
    <a:masterClrMapping/>
  </p:clrMapOvr>
  <mc:AlternateContent xmlns:mc="http://schemas.openxmlformats.org/markup-compatibility/2006" xmlns:p14="http://schemas.microsoft.com/office/powerpoint/2010/main">
    <mc:Choice Requires="p14">
      <p:transition spd="slow" p14:dur="2000" advTm="5346"/>
    </mc:Choice>
    <mc:Fallback xmlns="">
      <p:transition spd="slow" advTm="5346"/>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3767C-314F-4C8A-CE59-28E70E855A1E}"/>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43E6C0A9-9723-1223-D0F9-6815133330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6267" y="57149"/>
            <a:ext cx="8991600" cy="6743701"/>
          </a:xfrm>
          <a:prstGeom prst="rect">
            <a:avLst/>
          </a:prstGeom>
        </p:spPr>
      </p:pic>
    </p:spTree>
    <p:extLst>
      <p:ext uri="{BB962C8B-B14F-4D97-AF65-F5344CB8AC3E}">
        <p14:creationId xmlns:p14="http://schemas.microsoft.com/office/powerpoint/2010/main" val="181021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57423-7C2F-8857-DD99-087FFDBD90A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A1229E4-02C5-CCA4-7B53-C1DA29340267}"/>
              </a:ext>
            </a:extLst>
          </p:cNvPr>
          <p:cNvSpPr txBox="1"/>
          <p:nvPr/>
        </p:nvSpPr>
        <p:spPr>
          <a:xfrm>
            <a:off x="119270" y="250378"/>
            <a:ext cx="12072730" cy="96949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たとえば、</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新会員さんが居場所を感じる事が出来ているか</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r>
              <a:rPr lang="ja-JP" altLang="en-US" sz="4000" b="1" dirty="0">
                <a:solidFill>
                  <a:srgbClr val="00B050"/>
                </a:solidFill>
                <a:latin typeface="ＭＳ Ｐゴシック" panose="020B0600070205080204" pitchFamily="50" charset="-128"/>
                <a:ea typeface="ＭＳ Ｐゴシック" panose="020B0600070205080204" pitchFamily="50" charset="-128"/>
              </a:rPr>
              <a:t>➜出席率・例会の時の席・役割</a:t>
            </a:r>
            <a:endParaRPr lang="en-US" altLang="ja-JP" sz="4000" b="1" dirty="0">
              <a:solidFill>
                <a:srgbClr val="00B05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ベテラン会員さんが、居場所を今なお感じられているか</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r>
              <a:rPr lang="ja-JP" altLang="en-US" sz="4000" b="1" dirty="0">
                <a:solidFill>
                  <a:srgbClr val="00B050"/>
                </a:solidFill>
                <a:latin typeface="ＭＳ Ｐゴシック" panose="020B0600070205080204" pitchFamily="50" charset="-128"/>
                <a:ea typeface="ＭＳ Ｐゴシック" panose="020B0600070205080204" pitchFamily="50" charset="-128"/>
              </a:rPr>
              <a:t>➜奉仕事業など、声をかけていますか？</a:t>
            </a:r>
            <a:endParaRPr lang="en-US" altLang="ja-JP" sz="4000" b="1" dirty="0">
              <a:solidFill>
                <a:srgbClr val="00B05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B050"/>
                </a:solidFill>
                <a:latin typeface="ＭＳ Ｐゴシック" panose="020B0600070205080204" pitchFamily="50" charset="-128"/>
                <a:ea typeface="ＭＳ Ｐゴシック" panose="020B0600070205080204" pitchFamily="50" charset="-128"/>
              </a:rPr>
              <a:t>　　➜もう居てくれさえすれば良いって思ってませんか？</a:t>
            </a:r>
            <a:endParaRPr lang="en-US" altLang="ja-JP" sz="4000" b="1" dirty="0">
              <a:solidFill>
                <a:srgbClr val="00B05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B050"/>
                </a:solidFill>
                <a:latin typeface="ＭＳ Ｐゴシック" panose="020B0600070205080204" pitchFamily="50" charset="-128"/>
                <a:ea typeface="ＭＳ Ｐゴシック" panose="020B0600070205080204" pitchFamily="50" charset="-128"/>
              </a:rPr>
              <a:t>　　➜案外、声をかけると張り切ってポリオ募金活動</a:t>
            </a:r>
            <a:endParaRPr lang="en-US" altLang="ja-JP" sz="4000" b="1" dirty="0">
              <a:solidFill>
                <a:srgbClr val="00B05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B050"/>
                </a:solidFill>
                <a:latin typeface="ＭＳ Ｐゴシック" panose="020B0600070205080204" pitchFamily="50" charset="-128"/>
                <a:ea typeface="ＭＳ Ｐゴシック" panose="020B0600070205080204" pitchFamily="50" charset="-128"/>
              </a:rPr>
              <a:t>　　　とか参加してくれます！</a:t>
            </a:r>
            <a:endParaRPr lang="en-US" altLang="ja-JP" sz="4000" b="1" dirty="0">
              <a:solidFill>
                <a:srgbClr val="00B05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Tree>
    <p:extLst>
      <p:ext uri="{BB962C8B-B14F-4D97-AF65-F5344CB8AC3E}">
        <p14:creationId xmlns:p14="http://schemas.microsoft.com/office/powerpoint/2010/main" val="3649537296"/>
      </p:ext>
    </p:extLst>
  </p:cSld>
  <p:clrMapOvr>
    <a:masterClrMapping/>
  </p:clrMapOvr>
  <mc:AlternateContent xmlns:mc="http://schemas.openxmlformats.org/markup-compatibility/2006" xmlns:p14="http://schemas.microsoft.com/office/powerpoint/2010/main">
    <mc:Choice Requires="p14">
      <p:transition spd="slow" p14:dur="2000" advTm="20456"/>
    </mc:Choice>
    <mc:Fallback xmlns="">
      <p:transition spd="slow" advTm="20456"/>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81DFF-5212-E03D-9BD6-438E29688213}"/>
            </a:ext>
          </a:extLst>
        </p:cNvPr>
        <p:cNvGrpSpPr/>
        <p:nvPr/>
      </p:nvGrpSpPr>
      <p:grpSpPr>
        <a:xfrm>
          <a:off x="0" y="0"/>
          <a:ext cx="0" cy="0"/>
          <a:chOff x="0" y="0"/>
          <a:chExt cx="0" cy="0"/>
        </a:xfrm>
      </p:grpSpPr>
      <p:sp>
        <p:nvSpPr>
          <p:cNvPr id="3" name="吹き出し: 円形 2">
            <a:extLst>
              <a:ext uri="{FF2B5EF4-FFF2-40B4-BE49-F238E27FC236}">
                <a16:creationId xmlns:a16="http://schemas.microsoft.com/office/drawing/2014/main" id="{DF94923F-FD89-3D5C-705C-8857FA18AEBE}"/>
              </a:ext>
            </a:extLst>
          </p:cNvPr>
          <p:cNvSpPr/>
          <p:nvPr/>
        </p:nvSpPr>
        <p:spPr>
          <a:xfrm>
            <a:off x="7445830" y="1844782"/>
            <a:ext cx="4495008" cy="1247712"/>
          </a:xfrm>
          <a:prstGeom prst="wedgeEllipseCallout">
            <a:avLst>
              <a:gd name="adj1" fmla="val -116458"/>
              <a:gd name="adj2" fmla="val -105228"/>
            </a:avLst>
          </a:prstGeom>
          <a:solidFill>
            <a:srgbClr val="FFCCCC"/>
          </a:solidFill>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2800" b="1" dirty="0">
                <a:solidFill>
                  <a:srgbClr val="002060"/>
                </a:solidFill>
                <a:latin typeface="ＭＳ Ｐゴシック" panose="020B0600070205080204" pitchFamily="50" charset="-128"/>
                <a:ea typeface="ＭＳ Ｐゴシック" panose="020B0600070205080204" pitchFamily="50" charset="-128"/>
              </a:rPr>
              <a:t>楽しさはここから！</a:t>
            </a:r>
            <a:endParaRPr lang="en-US" altLang="ja-JP" sz="2800" b="1" dirty="0">
              <a:solidFill>
                <a:srgbClr val="002060"/>
              </a:solidFill>
              <a:latin typeface="ＭＳ Ｐゴシック" panose="020B0600070205080204" pitchFamily="50" charset="-128"/>
              <a:ea typeface="ＭＳ Ｐゴシック" panose="020B0600070205080204" pitchFamily="50" charset="-128"/>
            </a:endParaRPr>
          </a:p>
        </p:txBody>
      </p:sp>
      <p:sp>
        <p:nvSpPr>
          <p:cNvPr id="5" name="正方形/長方形 4">
            <a:extLst>
              <a:ext uri="{FF2B5EF4-FFF2-40B4-BE49-F238E27FC236}">
                <a16:creationId xmlns:a16="http://schemas.microsoft.com/office/drawing/2014/main" id="{DE24B694-C9A3-0AD5-A95A-3C5AEB3E08ED}"/>
              </a:ext>
            </a:extLst>
          </p:cNvPr>
          <p:cNvSpPr/>
          <p:nvPr/>
        </p:nvSpPr>
        <p:spPr>
          <a:xfrm>
            <a:off x="410297" y="4746171"/>
            <a:ext cx="9851303" cy="682172"/>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0D61C56-42C1-A853-7200-FCAEE478D7AA}"/>
              </a:ext>
            </a:extLst>
          </p:cNvPr>
          <p:cNvSpPr txBox="1"/>
          <p:nvPr/>
        </p:nvSpPr>
        <p:spPr>
          <a:xfrm>
            <a:off x="410297" y="433361"/>
            <a:ext cx="12072730" cy="5632311"/>
          </a:xfrm>
          <a:prstGeom prst="rect">
            <a:avLst/>
          </a:prstGeom>
          <a:noFill/>
        </p:spPr>
        <p:txBody>
          <a:bodyPr wrap="square" rtlCol="0">
            <a:spAutoFit/>
          </a:bodyPr>
          <a:lstStyle/>
          <a:p>
            <a:pPr>
              <a:buNone/>
            </a:pPr>
            <a:r>
              <a:rPr lang="ja-JP" altLang="en-US" sz="3600" b="1" dirty="0">
                <a:solidFill>
                  <a:srgbClr val="002060"/>
                </a:solidFill>
                <a:highlight>
                  <a:srgbClr val="FFFF00"/>
                </a:highlight>
                <a:latin typeface="ＭＳ Ｐゴシック" panose="020B0600070205080204" pitchFamily="50" charset="-128"/>
                <a:ea typeface="ＭＳ Ｐゴシック" panose="020B0600070205080204" pitchFamily="50" charset="-128"/>
              </a:rPr>
              <a:t>人は「居場所がある」と感じると、次の行動へ自然に進む：</a:t>
            </a:r>
            <a:endParaRPr lang="en-US" altLang="ja-JP" sz="3600" b="1" dirty="0">
              <a:solidFill>
                <a:srgbClr val="002060"/>
              </a:solidFill>
              <a:highlight>
                <a:srgbClr val="FFFF00"/>
              </a:highlight>
              <a:latin typeface="ＭＳ Ｐゴシック" panose="020B0600070205080204" pitchFamily="50" charset="-128"/>
              <a:ea typeface="ＭＳ Ｐゴシック" panose="020B0600070205080204" pitchFamily="50" charset="-128"/>
            </a:endParaRPr>
          </a:p>
          <a:p>
            <a:pPr>
              <a:buNone/>
            </a:pPr>
            <a:endParaRPr lang="ja-JP" altLang="en-US" sz="3600" dirty="0">
              <a:solidFill>
                <a:srgbClr val="002060"/>
              </a:solidFill>
              <a:highlight>
                <a:srgbClr val="FFFF00"/>
              </a:highlight>
              <a:latin typeface="ＭＳ Ｐゴシック" panose="020B0600070205080204" pitchFamily="50" charset="-128"/>
              <a:ea typeface="ＭＳ Ｐゴシック" panose="020B0600070205080204" pitchFamily="50" charset="-128"/>
            </a:endParaRPr>
          </a:p>
          <a:p>
            <a:pPr>
              <a:buFont typeface="+mj-lt"/>
              <a:buAutoNum type="arabicPeriod"/>
            </a:pPr>
            <a:r>
              <a:rPr lang="ja-JP" altLang="en-US" sz="3600" b="1" dirty="0">
                <a:solidFill>
                  <a:srgbClr val="002060"/>
                </a:solidFill>
                <a:latin typeface="ＭＳ Ｐゴシック" panose="020B0600070205080204" pitchFamily="50" charset="-128"/>
                <a:ea typeface="ＭＳ Ｐゴシック" panose="020B0600070205080204" pitchFamily="50" charset="-128"/>
              </a:rPr>
              <a:t>積極的に参加したい気持ちが沸く</a:t>
            </a:r>
            <a:endParaRPr lang="ja-JP" altLang="en-US" sz="3600" dirty="0">
              <a:solidFill>
                <a:srgbClr val="002060"/>
              </a:solidFill>
              <a:latin typeface="ＭＳ Ｐゴシック" panose="020B0600070205080204" pitchFamily="50" charset="-128"/>
              <a:ea typeface="ＭＳ Ｐゴシック" panose="020B0600070205080204" pitchFamily="50" charset="-128"/>
            </a:endParaRPr>
          </a:p>
          <a:p>
            <a:pPr>
              <a:buFont typeface="+mj-lt"/>
              <a:buAutoNum type="arabicPeriod"/>
            </a:pPr>
            <a:r>
              <a:rPr lang="ja-JP" altLang="en-US" sz="3600" b="1" dirty="0">
                <a:solidFill>
                  <a:srgbClr val="002060"/>
                </a:solidFill>
                <a:latin typeface="ＭＳ Ｐゴシック" panose="020B0600070205080204" pitchFamily="50" charset="-128"/>
                <a:ea typeface="ＭＳ Ｐゴシック" panose="020B0600070205080204" pitchFamily="50" charset="-128"/>
              </a:rPr>
              <a:t>人や活動を好きになる</a:t>
            </a:r>
            <a:endParaRPr lang="ja-JP" altLang="en-US" sz="3600" dirty="0">
              <a:solidFill>
                <a:srgbClr val="002060"/>
              </a:solidFill>
              <a:latin typeface="ＭＳ Ｐゴシック" panose="020B0600070205080204" pitchFamily="50" charset="-128"/>
              <a:ea typeface="ＭＳ Ｐゴシック" panose="020B0600070205080204" pitchFamily="50" charset="-128"/>
            </a:endParaRPr>
          </a:p>
          <a:p>
            <a:pPr>
              <a:buFont typeface="+mj-lt"/>
              <a:buAutoNum type="arabicPeriod"/>
            </a:pPr>
            <a:r>
              <a:rPr lang="ja-JP" altLang="en-US" sz="3600" b="1" dirty="0">
                <a:solidFill>
                  <a:srgbClr val="002060"/>
                </a:solidFill>
                <a:latin typeface="ＭＳ Ｐゴシック" panose="020B0600070205080204" pitchFamily="50" charset="-128"/>
                <a:ea typeface="ＭＳ Ｐゴシック" panose="020B0600070205080204" pitchFamily="50" charset="-128"/>
              </a:rPr>
              <a:t>役割に誇りを持ち始める</a:t>
            </a:r>
            <a:endParaRPr lang="ja-JP" altLang="en-US" sz="3600" dirty="0">
              <a:solidFill>
                <a:srgbClr val="002060"/>
              </a:solidFill>
              <a:latin typeface="ＭＳ Ｐゴシック" panose="020B0600070205080204" pitchFamily="50" charset="-128"/>
              <a:ea typeface="ＭＳ Ｐゴシック" panose="020B0600070205080204" pitchFamily="50" charset="-128"/>
            </a:endParaRPr>
          </a:p>
          <a:p>
            <a:pPr>
              <a:buFont typeface="+mj-lt"/>
              <a:buAutoNum type="arabicPeriod"/>
            </a:pPr>
            <a:r>
              <a:rPr lang="ja-JP" altLang="en-US" sz="3600" b="1" dirty="0">
                <a:solidFill>
                  <a:srgbClr val="002060"/>
                </a:solidFill>
                <a:latin typeface="ＭＳ Ｐゴシック" panose="020B0600070205080204" pitchFamily="50" charset="-128"/>
                <a:ea typeface="ＭＳ Ｐゴシック" panose="020B0600070205080204" pitchFamily="50" charset="-128"/>
              </a:rPr>
              <a:t>楽しさ→継続→更に関与</a:t>
            </a:r>
            <a:endParaRPr lang="en-US" altLang="ja-JP" sz="3600" b="1" dirty="0">
              <a:solidFill>
                <a:srgbClr val="002060"/>
              </a:solidFill>
              <a:latin typeface="ＭＳ Ｐゴシック" panose="020B0600070205080204" pitchFamily="50" charset="-128"/>
              <a:ea typeface="ＭＳ Ｐゴシック" panose="020B0600070205080204" pitchFamily="50" charset="-128"/>
            </a:endParaRPr>
          </a:p>
          <a:p>
            <a:r>
              <a:rPr lang="ja-JP" altLang="en-US" sz="3600" b="1" dirty="0">
                <a:solidFill>
                  <a:srgbClr val="002060"/>
                </a:solidFill>
                <a:latin typeface="ＭＳ Ｐゴシック" panose="020B0600070205080204" pitchFamily="50" charset="-128"/>
                <a:ea typeface="ＭＳ Ｐゴシック" panose="020B0600070205080204" pitchFamily="50" charset="-128"/>
              </a:rPr>
              <a:t>　　　　　　　　　　　　　　　　という正のスパイラルに入る！！</a:t>
            </a:r>
          </a:p>
          <a:p>
            <a:pPr>
              <a:buNone/>
            </a:pPr>
            <a:endParaRPr lang="ja-JP" altLang="en-US" sz="3600" b="1" dirty="0">
              <a:solidFill>
                <a:srgbClr val="002060"/>
              </a:solidFill>
              <a:latin typeface="ＭＳ Ｐゴシック" panose="020B0600070205080204" pitchFamily="50" charset="-128"/>
              <a:ea typeface="ＭＳ Ｐゴシック" panose="020B0600070205080204" pitchFamily="50" charset="-128"/>
            </a:endParaRPr>
          </a:p>
          <a:p>
            <a:pPr>
              <a:buNone/>
            </a:pPr>
            <a:r>
              <a:rPr lang="ja-JP" altLang="en-US" sz="3600" b="1" dirty="0">
                <a:solidFill>
                  <a:srgbClr val="FF0000"/>
                </a:solidFill>
                <a:latin typeface="ＭＳ Ｐゴシック" panose="020B0600070205080204" pitchFamily="50" charset="-128"/>
                <a:ea typeface="ＭＳ Ｐゴシック" panose="020B0600070205080204" pitchFamily="50" charset="-128"/>
              </a:rPr>
              <a:t>居場所 → 安心感 → 参加意欲 → 楽しさ → 継続</a:t>
            </a:r>
          </a:p>
          <a:p>
            <a:pPr>
              <a:buNone/>
            </a:pPr>
            <a:r>
              <a:rPr lang="ja-JP" altLang="en-US" sz="3600" b="1" dirty="0">
                <a:solidFill>
                  <a:srgbClr val="002060"/>
                </a:solidFill>
                <a:latin typeface="ＭＳ Ｐゴシック" panose="020B0600070205080204" pitchFamily="50" charset="-128"/>
                <a:ea typeface="ＭＳ Ｐゴシック" panose="020B0600070205080204" pitchFamily="50" charset="-128"/>
              </a:rPr>
              <a:t>という流れが生まれます。</a:t>
            </a:r>
          </a:p>
        </p:txBody>
      </p:sp>
      <p:pic>
        <p:nvPicPr>
          <p:cNvPr id="6" name="図 5">
            <a:extLst>
              <a:ext uri="{FF2B5EF4-FFF2-40B4-BE49-F238E27FC236}">
                <a16:creationId xmlns:a16="http://schemas.microsoft.com/office/drawing/2014/main" id="{FFBD5A23-84CC-2B1C-7632-314B00A8BF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5211" y="5751626"/>
            <a:ext cx="1965627" cy="862692"/>
          </a:xfrm>
          <a:prstGeom prst="rect">
            <a:avLst/>
          </a:prstGeom>
        </p:spPr>
      </p:pic>
    </p:spTree>
    <p:extLst>
      <p:ext uri="{BB962C8B-B14F-4D97-AF65-F5344CB8AC3E}">
        <p14:creationId xmlns:p14="http://schemas.microsoft.com/office/powerpoint/2010/main" val="1217787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D517B-1208-FD1E-C5B9-17B269B94EE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9FDC03E-4B21-7AA6-2B52-BC3E5616452C}"/>
              </a:ext>
            </a:extLst>
          </p:cNvPr>
          <p:cNvSpPr/>
          <p:nvPr/>
        </p:nvSpPr>
        <p:spPr>
          <a:xfrm>
            <a:off x="1876240" y="5640182"/>
            <a:ext cx="10199646" cy="682172"/>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EC4D262-E5D8-F4CE-54B2-FE63ECC1F82C}"/>
              </a:ext>
            </a:extLst>
          </p:cNvPr>
          <p:cNvSpPr txBox="1"/>
          <p:nvPr/>
        </p:nvSpPr>
        <p:spPr>
          <a:xfrm>
            <a:off x="589301" y="372742"/>
            <a:ext cx="12072730" cy="5878532"/>
          </a:xfrm>
          <a:prstGeom prst="rect">
            <a:avLst/>
          </a:prstGeom>
          <a:noFill/>
        </p:spPr>
        <p:txBody>
          <a:bodyPr wrap="square" rtlCol="0">
            <a:spAutoFit/>
          </a:bodyPr>
          <a:lstStyle/>
          <a:p>
            <a:pPr>
              <a:buNone/>
            </a:pPr>
            <a:r>
              <a:rPr lang="ja-JP" altLang="en-US" sz="3200" b="1" dirty="0">
                <a:solidFill>
                  <a:srgbClr val="002060"/>
                </a:solidFill>
                <a:latin typeface="ＭＳ Ｐゴシック" panose="020B0600070205080204" pitchFamily="50" charset="-128"/>
                <a:ea typeface="ＭＳ Ｐゴシック" panose="020B0600070205080204" pitchFamily="50" charset="-128"/>
              </a:rPr>
              <a:t>だからこそやるべきは：</a:t>
            </a: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a:p>
            <a:pPr>
              <a:buNone/>
            </a:pPr>
            <a:endParaRPr lang="ja-JP" altLang="en-US" sz="4000" b="1" dirty="0">
              <a:solidFill>
                <a:srgbClr val="FF0000"/>
              </a:solidFill>
              <a:latin typeface="ＭＳ Ｐゴシック" panose="020B0600070205080204" pitchFamily="50" charset="-128"/>
              <a:ea typeface="ＭＳ Ｐゴシック" panose="020B0600070205080204" pitchFamily="50" charset="-128"/>
            </a:endParaRPr>
          </a:p>
          <a:p>
            <a:pPr>
              <a:buFont typeface="+mj-lt"/>
              <a:buAutoNum type="arabicPeriod"/>
            </a:pPr>
            <a:r>
              <a:rPr lang="ja-JP" altLang="en-US" sz="4000" b="1" dirty="0">
                <a:solidFill>
                  <a:srgbClr val="FF0000"/>
                </a:solidFill>
                <a:latin typeface="ＭＳ Ｐゴシック" panose="020B0600070205080204" pitchFamily="50" charset="-128"/>
                <a:ea typeface="ＭＳ Ｐゴシック" panose="020B0600070205080204" pitchFamily="50" charset="-128"/>
              </a:rPr>
              <a:t>声かけ（</a:t>
            </a:r>
            <a:r>
              <a:rPr lang="en-US" altLang="ja-JP" sz="4000" b="1" dirty="0">
                <a:solidFill>
                  <a:srgbClr val="FF0000"/>
                </a:solidFill>
                <a:latin typeface="ＭＳ Ｐゴシック" panose="020B0600070205080204" pitchFamily="50" charset="-128"/>
                <a:ea typeface="ＭＳ Ｐゴシック" panose="020B0600070205080204" pitchFamily="50" charset="-128"/>
              </a:rPr>
              <a:t>Welcome</a:t>
            </a:r>
            <a:r>
              <a:rPr lang="ja-JP" altLang="en-US" sz="4000" b="1" dirty="0">
                <a:solidFill>
                  <a:srgbClr val="FF0000"/>
                </a:solidFill>
                <a:latin typeface="ＭＳ Ｐゴシック" panose="020B0600070205080204" pitchFamily="50" charset="-128"/>
                <a:ea typeface="ＭＳ Ｐゴシック" panose="020B0600070205080204" pitchFamily="50" charset="-128"/>
              </a:rPr>
              <a:t>）</a:t>
            </a:r>
          </a:p>
          <a:p>
            <a:pPr>
              <a:buFont typeface="+mj-lt"/>
              <a:buAutoNum type="arabicPeriod"/>
            </a:pPr>
            <a:r>
              <a:rPr lang="ja-JP" altLang="en-US" sz="4000" b="1" dirty="0">
                <a:solidFill>
                  <a:srgbClr val="FF0000"/>
                </a:solidFill>
                <a:latin typeface="ＭＳ Ｐゴシック" panose="020B0600070205080204" pitchFamily="50" charset="-128"/>
                <a:ea typeface="ＭＳ Ｐゴシック" panose="020B0600070205080204" pitchFamily="50" charset="-128"/>
              </a:rPr>
              <a:t>名前で呼ぶ（</a:t>
            </a:r>
            <a:r>
              <a:rPr lang="en-US" altLang="ja-JP" sz="4000" b="1" dirty="0">
                <a:solidFill>
                  <a:srgbClr val="FF0000"/>
                </a:solidFill>
                <a:latin typeface="ＭＳ Ｐゴシック" panose="020B0600070205080204" pitchFamily="50" charset="-128"/>
                <a:ea typeface="ＭＳ Ｐゴシック" panose="020B0600070205080204" pitchFamily="50" charset="-128"/>
              </a:rPr>
              <a:t>Recognition</a:t>
            </a:r>
            <a:r>
              <a:rPr lang="ja-JP" altLang="en-US" sz="4000" b="1" dirty="0">
                <a:solidFill>
                  <a:srgbClr val="FF0000"/>
                </a:solidFill>
                <a:latin typeface="ＭＳ Ｐゴシック" panose="020B0600070205080204" pitchFamily="50" charset="-128"/>
                <a:ea typeface="ＭＳ Ｐゴシック" panose="020B0600070205080204" pitchFamily="50" charset="-128"/>
              </a:rPr>
              <a:t>）</a:t>
            </a:r>
          </a:p>
          <a:p>
            <a:pPr>
              <a:buFont typeface="+mj-lt"/>
              <a:buAutoNum type="arabicPeriod"/>
            </a:pPr>
            <a:r>
              <a:rPr lang="ja-JP" altLang="en-US" sz="4000" b="1" dirty="0">
                <a:solidFill>
                  <a:srgbClr val="FF0000"/>
                </a:solidFill>
                <a:latin typeface="ＭＳ Ｐゴシック" panose="020B0600070205080204" pitchFamily="50" charset="-128"/>
                <a:ea typeface="ＭＳ Ｐゴシック" panose="020B0600070205080204" pitchFamily="50" charset="-128"/>
              </a:rPr>
              <a:t>小さな役割を渡す（</a:t>
            </a:r>
            <a:r>
              <a:rPr lang="en-US" altLang="ja-JP" sz="4000" b="1" dirty="0">
                <a:solidFill>
                  <a:srgbClr val="FF0000"/>
                </a:solidFill>
                <a:latin typeface="ＭＳ Ｐゴシック" panose="020B0600070205080204" pitchFamily="50" charset="-128"/>
                <a:ea typeface="ＭＳ Ｐゴシック" panose="020B0600070205080204" pitchFamily="50" charset="-128"/>
              </a:rPr>
              <a:t>Role</a:t>
            </a:r>
            <a:r>
              <a:rPr lang="ja-JP" altLang="en-US" sz="4000" b="1" dirty="0">
                <a:solidFill>
                  <a:srgbClr val="FF0000"/>
                </a:solidFill>
                <a:latin typeface="ＭＳ Ｐゴシック" panose="020B0600070205080204" pitchFamily="50" charset="-128"/>
                <a:ea typeface="ＭＳ Ｐゴシック" panose="020B0600070205080204" pitchFamily="50" charset="-128"/>
              </a:rPr>
              <a:t>）</a:t>
            </a:r>
          </a:p>
          <a:p>
            <a:pPr>
              <a:buFont typeface="+mj-lt"/>
              <a:buAutoNum type="arabicPeriod"/>
            </a:pPr>
            <a:r>
              <a:rPr lang="ja-JP" altLang="en-US" sz="4000" b="1" dirty="0">
                <a:solidFill>
                  <a:srgbClr val="FF0000"/>
                </a:solidFill>
                <a:latin typeface="ＭＳ Ｐゴシック" panose="020B0600070205080204" pitchFamily="50" charset="-128"/>
                <a:ea typeface="ＭＳ Ｐゴシック" panose="020B0600070205080204" pitchFamily="50" charset="-128"/>
              </a:rPr>
              <a:t>関心を聞く（</a:t>
            </a:r>
            <a:r>
              <a:rPr lang="en-US" altLang="ja-JP" sz="4000" b="1" dirty="0">
                <a:solidFill>
                  <a:srgbClr val="FF0000"/>
                </a:solidFill>
                <a:latin typeface="ＭＳ Ｐゴシック" panose="020B0600070205080204" pitchFamily="50" charset="-128"/>
                <a:ea typeface="ＭＳ Ｐゴシック" panose="020B0600070205080204" pitchFamily="50" charset="-128"/>
              </a:rPr>
              <a:t>Understanding</a:t>
            </a:r>
            <a:r>
              <a:rPr lang="ja-JP" altLang="en-US" sz="4000" b="1" dirty="0">
                <a:solidFill>
                  <a:srgbClr val="FF0000"/>
                </a:solidFill>
                <a:latin typeface="ＭＳ Ｐゴシック" panose="020B0600070205080204" pitchFamily="50" charset="-128"/>
                <a:ea typeface="ＭＳ Ｐゴシック" panose="020B0600070205080204" pitchFamily="50" charset="-128"/>
              </a:rPr>
              <a:t>）</a:t>
            </a:r>
          </a:p>
          <a:p>
            <a:pPr>
              <a:buFont typeface="+mj-lt"/>
              <a:buAutoNum type="arabicPeriod"/>
            </a:pPr>
            <a:r>
              <a:rPr lang="ja-JP" altLang="en-US" sz="4000" b="1" dirty="0">
                <a:solidFill>
                  <a:srgbClr val="FF0000"/>
                </a:solidFill>
                <a:latin typeface="ＭＳ Ｐゴシック" panose="020B0600070205080204" pitchFamily="50" charset="-128"/>
                <a:ea typeface="ＭＳ Ｐゴシック" panose="020B0600070205080204" pitchFamily="50" charset="-128"/>
              </a:rPr>
              <a:t>仲間を紹介する（</a:t>
            </a:r>
            <a:r>
              <a:rPr lang="en-US" altLang="ja-JP" sz="4000" b="1" dirty="0">
                <a:solidFill>
                  <a:srgbClr val="FF0000"/>
                </a:solidFill>
                <a:latin typeface="ＭＳ Ｐゴシック" panose="020B0600070205080204" pitchFamily="50" charset="-128"/>
                <a:ea typeface="ＭＳ Ｐゴシック" panose="020B0600070205080204" pitchFamily="50" charset="-128"/>
              </a:rPr>
              <a:t>Connection</a:t>
            </a:r>
            <a:r>
              <a:rPr lang="ja-JP" altLang="en-US" sz="4000" b="1" dirty="0">
                <a:solidFill>
                  <a:srgbClr val="FF0000"/>
                </a:solidFill>
                <a:latin typeface="ＭＳ Ｐゴシック" panose="020B0600070205080204" pitchFamily="50" charset="-128"/>
                <a:ea typeface="ＭＳ Ｐゴシック" panose="020B0600070205080204" pitchFamily="50" charset="-128"/>
              </a:rPr>
              <a:t>）</a:t>
            </a:r>
            <a:endParaRPr lang="en-US" altLang="ja-JP" sz="4000" b="1" dirty="0">
              <a:solidFill>
                <a:srgbClr val="FF0000"/>
              </a:solidFill>
              <a:latin typeface="ＭＳ Ｐゴシック" panose="020B0600070205080204" pitchFamily="50" charset="-128"/>
              <a:ea typeface="ＭＳ Ｐゴシック" panose="020B0600070205080204" pitchFamily="50" charset="-128"/>
            </a:endParaRPr>
          </a:p>
          <a:p>
            <a:endParaRPr lang="ja-JP" altLang="en-US" sz="3200" b="1" dirty="0">
              <a:solidFill>
                <a:srgbClr val="002060"/>
              </a:solidFill>
              <a:latin typeface="ＭＳ Ｐゴシック" panose="020B0600070205080204" pitchFamily="50" charset="-128"/>
              <a:ea typeface="ＭＳ Ｐゴシック" panose="020B0600070205080204" pitchFamily="50" charset="-128"/>
            </a:endParaRPr>
          </a:p>
          <a:p>
            <a:pPr>
              <a:buNone/>
            </a:pPr>
            <a:r>
              <a:rPr lang="ja-JP" altLang="en-US" sz="3200" b="1" dirty="0">
                <a:solidFill>
                  <a:srgbClr val="002060"/>
                </a:solidFill>
                <a:latin typeface="ＭＳ Ｐゴシック" panose="020B0600070205080204" pitchFamily="50" charset="-128"/>
                <a:ea typeface="ＭＳ Ｐゴシック" panose="020B0600070205080204" pitchFamily="50" charset="-128"/>
              </a:rPr>
              <a:t>　　　➡これ全部、</a:t>
            </a:r>
            <a:r>
              <a:rPr lang="ja-JP" altLang="en-US" sz="3200" b="1" dirty="0">
                <a:solidFill>
                  <a:srgbClr val="00B050"/>
                </a:solidFill>
                <a:latin typeface="ＭＳ Ｐゴシック" panose="020B0600070205080204" pitchFamily="50" charset="-128"/>
                <a:ea typeface="ＭＳ Ｐゴシック" panose="020B0600070205080204" pitchFamily="50" charset="-128"/>
              </a:rPr>
              <a:t>“</a:t>
            </a:r>
            <a:r>
              <a:rPr lang="en-US" altLang="ja-JP" sz="3200" b="1" dirty="0">
                <a:solidFill>
                  <a:srgbClr val="00B050"/>
                </a:solidFill>
                <a:latin typeface="ＭＳ Ｐゴシック" panose="020B0600070205080204" pitchFamily="50" charset="-128"/>
                <a:ea typeface="ＭＳ Ｐゴシック" panose="020B0600070205080204" pitchFamily="50" charset="-128"/>
              </a:rPr>
              <a:t>Engagement” </a:t>
            </a:r>
            <a:r>
              <a:rPr lang="ja-JP" altLang="en-US" sz="3200" b="1" dirty="0">
                <a:solidFill>
                  <a:srgbClr val="00B050"/>
                </a:solidFill>
                <a:latin typeface="ＭＳ Ｐゴシック" panose="020B0600070205080204" pitchFamily="50" charset="-128"/>
                <a:ea typeface="ＭＳ Ｐゴシック" panose="020B0600070205080204" pitchFamily="50" charset="-128"/>
              </a:rPr>
              <a:t>の実践</a:t>
            </a:r>
            <a:r>
              <a:rPr lang="ja-JP" altLang="en-US" sz="3200" b="1" dirty="0">
                <a:solidFill>
                  <a:srgbClr val="002060"/>
                </a:solidFill>
                <a:latin typeface="ＭＳ Ｐゴシック" panose="020B0600070205080204" pitchFamily="50" charset="-128"/>
                <a:ea typeface="ＭＳ Ｐゴシック" panose="020B0600070205080204" pitchFamily="50" charset="-128"/>
              </a:rPr>
              <a:t>そのもの。</a:t>
            </a: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a:p>
            <a:pPr>
              <a:buNone/>
            </a:pP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lang="ja-JP" altLang="en-US" sz="4000" b="1" dirty="0">
                <a:solidFill>
                  <a:srgbClr val="FF0000"/>
                </a:solidFill>
                <a:latin typeface="ＭＳ Ｐゴシック" panose="020B0600070205080204" pitchFamily="50" charset="-128"/>
                <a:ea typeface="ＭＳ Ｐゴシック" panose="020B0600070205080204" pitchFamily="50" charset="-128"/>
              </a:rPr>
              <a:t>楽しさは、居場所の結果としてもたらされるもの</a:t>
            </a:r>
            <a:r>
              <a:rPr lang="ja-JP" altLang="en-US" sz="4000" b="1" dirty="0">
                <a:solidFill>
                  <a:srgbClr val="002060"/>
                </a:solidFill>
                <a:latin typeface="ＭＳ Ｐゴシック" panose="020B0600070205080204" pitchFamily="50" charset="-128"/>
                <a:ea typeface="ＭＳ Ｐゴシック" panose="020B0600070205080204" pitchFamily="50" charset="-128"/>
              </a:rPr>
              <a:t>。</a:t>
            </a:r>
          </a:p>
        </p:txBody>
      </p:sp>
      <p:pic>
        <p:nvPicPr>
          <p:cNvPr id="5" name="Picture 2" descr="2026-2027年度ロゴ">
            <a:extLst>
              <a:ext uri="{FF2B5EF4-FFF2-40B4-BE49-F238E27FC236}">
                <a16:creationId xmlns:a16="http://schemas.microsoft.com/office/drawing/2014/main" id="{24409E1C-CF81-DABB-C417-DFA2EC15E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9948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6839F-627E-8713-25D9-6AC88D3BB6E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21A830E-D23D-C1A2-C8F8-B769242B53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934" y="164787"/>
            <a:ext cx="9698842" cy="6252946"/>
          </a:xfrm>
          <a:prstGeom prst="rect">
            <a:avLst/>
          </a:prstGeom>
        </p:spPr>
      </p:pic>
    </p:spTree>
    <p:extLst>
      <p:ext uri="{BB962C8B-B14F-4D97-AF65-F5344CB8AC3E}">
        <p14:creationId xmlns:p14="http://schemas.microsoft.com/office/powerpoint/2010/main" val="23921075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5B654-3183-402E-2906-1A5E5FDE767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597E2A3-32ED-8A6B-D7A2-6247A3F96814}"/>
              </a:ext>
            </a:extLst>
          </p:cNvPr>
          <p:cNvSpPr txBox="1"/>
          <p:nvPr/>
        </p:nvSpPr>
        <p:spPr>
          <a:xfrm>
            <a:off x="840660" y="2989392"/>
            <a:ext cx="1207273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居場所づくりの、ちょっとした事例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D1FB96D9-820C-B126-C532-5B5701B82E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36054B5E-61B3-E189-072A-1B5ECC0F26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6623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A11B6-405F-4DFF-0430-0F83438F8C29}"/>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37146C63-F62E-C5FE-26EA-87C231FB7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339" y="104774"/>
            <a:ext cx="11559322" cy="6505575"/>
          </a:xfrm>
          <a:prstGeom prst="rect">
            <a:avLst/>
          </a:prstGeom>
        </p:spPr>
      </p:pic>
    </p:spTree>
    <p:extLst>
      <p:ext uri="{BB962C8B-B14F-4D97-AF65-F5344CB8AC3E}">
        <p14:creationId xmlns:p14="http://schemas.microsoft.com/office/powerpoint/2010/main" val="2952174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2EC8DF1-4D82-4AF4-9614-866CF56DEDF9}"/>
              </a:ext>
            </a:extLst>
          </p:cNvPr>
          <p:cNvSpPr>
            <a:spLocks noGrp="1"/>
          </p:cNvSpPr>
          <p:nvPr>
            <p:ph idx="1"/>
          </p:nvPr>
        </p:nvSpPr>
        <p:spPr>
          <a:xfrm>
            <a:off x="135510" y="519165"/>
            <a:ext cx="10515600" cy="6196331"/>
          </a:xfrm>
        </p:spPr>
        <p:txBody>
          <a:bodyPr>
            <a:normAutofit lnSpcReduction="10000"/>
          </a:bodyPr>
          <a:lstStyle/>
          <a:p>
            <a:pPr marL="0" indent="0">
              <a:buNone/>
            </a:pPr>
            <a:r>
              <a:rPr kumimoji="1" lang="ja-JP" altLang="en-US" b="1" dirty="0">
                <a:solidFill>
                  <a:srgbClr val="002060"/>
                </a:solidFill>
                <a:latin typeface="ＭＳ Ｐゴシック" panose="020B0600070205080204" pitchFamily="50" charset="-128"/>
                <a:ea typeface="ＭＳ Ｐゴシック" panose="020B0600070205080204" pitchFamily="50" charset="-128"/>
              </a:rPr>
              <a:t>岩澤　あゆみ</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endParaRPr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en-US" altLang="ja-JP" b="1" dirty="0">
                <a:solidFill>
                  <a:srgbClr val="002060"/>
                </a:solidFill>
                <a:latin typeface="ＭＳ Ｐゴシック" panose="020B0600070205080204" pitchFamily="50" charset="-128"/>
                <a:ea typeface="ＭＳ Ｐゴシック" panose="020B0600070205080204" pitchFamily="50" charset="-128"/>
              </a:rPr>
              <a:t>【</a:t>
            </a:r>
            <a:r>
              <a:rPr kumimoji="1" lang="ja-JP" altLang="en-US" b="1" dirty="0">
                <a:solidFill>
                  <a:srgbClr val="002060"/>
                </a:solidFill>
                <a:latin typeface="ＭＳ Ｐゴシック" panose="020B0600070205080204" pitchFamily="50" charset="-128"/>
                <a:ea typeface="ＭＳ Ｐゴシック" panose="020B0600070205080204" pitchFamily="50" charset="-128"/>
              </a:rPr>
              <a:t>経歴</a:t>
            </a:r>
            <a:r>
              <a:rPr kumimoji="1" lang="en-US" altLang="ja-JP" b="1" dirty="0">
                <a:solidFill>
                  <a:srgbClr val="002060"/>
                </a:solidFill>
                <a:latin typeface="ＭＳ Ｐゴシック" panose="020B0600070205080204" pitchFamily="50" charset="-128"/>
                <a:ea typeface="ＭＳ Ｐゴシック" panose="020B0600070205080204" pitchFamily="50" charset="-128"/>
              </a:rPr>
              <a:t>】</a:t>
            </a:r>
          </a:p>
          <a:p>
            <a:pPr marL="0" indent="0">
              <a:buNone/>
            </a:pPr>
            <a:r>
              <a:rPr kumimoji="1" lang="en-US" altLang="ja-JP" b="1" dirty="0">
                <a:solidFill>
                  <a:srgbClr val="002060"/>
                </a:solidFill>
                <a:latin typeface="ＭＳ Ｐゴシック" panose="020B0600070205080204" pitchFamily="50" charset="-128"/>
                <a:ea typeface="ＭＳ Ｐゴシック" panose="020B0600070205080204" pitchFamily="50" charset="-128"/>
              </a:rPr>
              <a:t>1976</a:t>
            </a:r>
            <a:r>
              <a:rPr kumimoji="1" lang="ja-JP" altLang="en-US" b="1" dirty="0">
                <a:solidFill>
                  <a:srgbClr val="002060"/>
                </a:solidFill>
                <a:latin typeface="ＭＳ Ｐゴシック" panose="020B0600070205080204" pitchFamily="50" charset="-128"/>
                <a:ea typeface="ＭＳ Ｐゴシック" panose="020B0600070205080204" pitchFamily="50" charset="-128"/>
              </a:rPr>
              <a:t>年</a:t>
            </a:r>
            <a:r>
              <a:rPr kumimoji="1" lang="en-US" altLang="ja-JP" b="1" dirty="0">
                <a:solidFill>
                  <a:srgbClr val="002060"/>
                </a:solidFill>
                <a:latin typeface="ＭＳ Ｐゴシック" panose="020B0600070205080204" pitchFamily="50" charset="-128"/>
                <a:ea typeface="ＭＳ Ｐゴシック" panose="020B0600070205080204" pitchFamily="50" charset="-128"/>
              </a:rPr>
              <a:t>3</a:t>
            </a:r>
            <a:r>
              <a:rPr kumimoji="1" lang="ja-JP" altLang="en-US" b="1" dirty="0">
                <a:solidFill>
                  <a:srgbClr val="002060"/>
                </a:solidFill>
                <a:latin typeface="ＭＳ Ｐゴシック" panose="020B0600070205080204" pitchFamily="50" charset="-128"/>
                <a:ea typeface="ＭＳ Ｐゴシック" panose="020B0600070205080204" pitchFamily="50" charset="-128"/>
              </a:rPr>
              <a:t>月生まれ　</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ja-JP" altLang="en-US" b="1" dirty="0">
                <a:solidFill>
                  <a:srgbClr val="002060"/>
                </a:solidFill>
                <a:latin typeface="ＭＳ Ｐゴシック" panose="020B0600070205080204" pitchFamily="50" charset="-128"/>
                <a:ea typeface="ＭＳ Ｐゴシック" panose="020B0600070205080204" pitchFamily="50" charset="-128"/>
              </a:rPr>
              <a:t>くまじ株式会社　代表取締役社長　</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ja-JP" altLang="en-US" b="1" dirty="0">
                <a:solidFill>
                  <a:srgbClr val="002060"/>
                </a:solidFill>
                <a:latin typeface="ＭＳ Ｐゴシック" panose="020B0600070205080204" pitchFamily="50" charset="-128"/>
                <a:ea typeface="ＭＳ Ｐゴシック" panose="020B0600070205080204" pitchFamily="50" charset="-128"/>
              </a:rPr>
              <a:t>（創業</a:t>
            </a:r>
            <a:r>
              <a:rPr kumimoji="1" lang="en-US" altLang="ja-JP" b="1" dirty="0">
                <a:solidFill>
                  <a:srgbClr val="002060"/>
                </a:solidFill>
                <a:latin typeface="ＭＳ Ｐゴシック" panose="020B0600070205080204" pitchFamily="50" charset="-128"/>
                <a:ea typeface="ＭＳ Ｐゴシック" panose="020B0600070205080204" pitchFamily="50" charset="-128"/>
              </a:rPr>
              <a:t>1887</a:t>
            </a:r>
            <a:r>
              <a:rPr kumimoji="1" lang="ja-JP" altLang="en-US" b="1" dirty="0">
                <a:solidFill>
                  <a:srgbClr val="002060"/>
                </a:solidFill>
                <a:latin typeface="ＭＳ Ｐゴシック" panose="020B0600070205080204" pitchFamily="50" charset="-128"/>
                <a:ea typeface="ＭＳ Ｐゴシック" panose="020B0600070205080204" pitchFamily="50" charset="-128"/>
              </a:rPr>
              <a:t>年　本年創業</a:t>
            </a:r>
            <a:r>
              <a:rPr kumimoji="1" lang="en-US" altLang="ja-JP" b="1" dirty="0">
                <a:solidFill>
                  <a:srgbClr val="002060"/>
                </a:solidFill>
                <a:latin typeface="ＭＳ Ｐゴシック" panose="020B0600070205080204" pitchFamily="50" charset="-128"/>
                <a:ea typeface="ＭＳ Ｐゴシック" panose="020B0600070205080204" pitchFamily="50" charset="-128"/>
              </a:rPr>
              <a:t>135</a:t>
            </a:r>
            <a:r>
              <a:rPr kumimoji="1" lang="ja-JP" altLang="en-US" b="1" dirty="0">
                <a:solidFill>
                  <a:srgbClr val="002060"/>
                </a:solidFill>
                <a:latin typeface="ＭＳ Ｐゴシック" panose="020B0600070205080204" pitchFamily="50" charset="-128"/>
                <a:ea typeface="ＭＳ Ｐゴシック" panose="020B0600070205080204" pitchFamily="50" charset="-128"/>
              </a:rPr>
              <a:t>周年の呉服・婦人服の小売販売　</a:t>
            </a:r>
            <a:r>
              <a:rPr kumimoji="1" lang="en-US" altLang="ja-JP" b="1" dirty="0">
                <a:solidFill>
                  <a:srgbClr val="002060"/>
                </a:solidFill>
                <a:latin typeface="ＭＳ Ｐゴシック" panose="020B0600070205080204" pitchFamily="50" charset="-128"/>
                <a:ea typeface="ＭＳ Ｐゴシック" panose="020B0600070205080204" pitchFamily="50" charset="-128"/>
              </a:rPr>
              <a:t>5</a:t>
            </a:r>
            <a:r>
              <a:rPr kumimoji="1" lang="ja-JP" altLang="en-US" b="1" dirty="0">
                <a:solidFill>
                  <a:srgbClr val="002060"/>
                </a:solidFill>
                <a:latin typeface="ＭＳ Ｐゴシック" panose="020B0600070205080204" pitchFamily="50" charset="-128"/>
                <a:ea typeface="ＭＳ Ｐゴシック" panose="020B0600070205080204" pitchFamily="50" charset="-128"/>
              </a:rPr>
              <a:t>代目）</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ja-JP" altLang="en-US" b="1" dirty="0">
                <a:solidFill>
                  <a:srgbClr val="002060"/>
                </a:solidFill>
                <a:latin typeface="ＭＳ Ｐゴシック" panose="020B0600070205080204" pitchFamily="50" charset="-128"/>
                <a:ea typeface="ＭＳ Ｐゴシック" panose="020B0600070205080204" pitchFamily="50" charset="-128"/>
              </a:rPr>
              <a:t>茅ヶ崎生まれの茅ヶ崎育ち</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ja-JP" altLang="en-US" b="1" dirty="0">
                <a:solidFill>
                  <a:srgbClr val="002060"/>
                </a:solidFill>
                <a:latin typeface="ＭＳ Ｐゴシック" panose="020B0600070205080204" pitchFamily="50" charset="-128"/>
                <a:ea typeface="ＭＳ Ｐゴシック" panose="020B0600070205080204" pitchFamily="50" charset="-128"/>
              </a:rPr>
              <a:t>成城大学　法学部卒業</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ja-JP" altLang="en-US" b="1" dirty="0">
                <a:solidFill>
                  <a:srgbClr val="002060"/>
                </a:solidFill>
                <a:latin typeface="ＭＳ Ｐゴシック" panose="020B0600070205080204" pitchFamily="50" charset="-128"/>
                <a:ea typeface="ＭＳ Ｐゴシック" panose="020B0600070205080204" pitchFamily="50" charset="-128"/>
              </a:rPr>
              <a:t>大学卒業後アメリカへ留学。その後、現在の仕事に</a:t>
            </a:r>
            <a:endParaRPr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ja-JP" altLang="en-US" b="1" dirty="0">
                <a:solidFill>
                  <a:srgbClr val="002060"/>
                </a:solidFill>
                <a:latin typeface="ＭＳ Ｐゴシック" panose="020B0600070205080204" pitchFamily="50" charset="-128"/>
                <a:ea typeface="ＭＳ Ｐゴシック" panose="020B0600070205080204" pitchFamily="50" charset="-128"/>
              </a:rPr>
              <a:t>現在は、毎日下着の売り場に立ちながら、ロータリーや会議所、</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ja-JP" altLang="en-US" b="1" dirty="0">
                <a:solidFill>
                  <a:srgbClr val="002060"/>
                </a:solidFill>
                <a:latin typeface="ＭＳ Ｐゴシック" panose="020B0600070205080204" pitchFamily="50" charset="-128"/>
                <a:ea typeface="ＭＳ Ｐゴシック" panose="020B0600070205080204" pitchFamily="50" charset="-128"/>
              </a:rPr>
              <a:t>法人会の活動に励んでいます。</a:t>
            </a:r>
            <a:endParaRPr kumimoji="1"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endParaRPr lang="en-US" altLang="ja-JP" b="1" dirty="0">
              <a:solidFill>
                <a:srgbClr val="002060"/>
              </a:solidFill>
              <a:latin typeface="ＭＳ Ｐゴシック" panose="020B0600070205080204" pitchFamily="50" charset="-128"/>
              <a:ea typeface="ＭＳ Ｐゴシック" panose="020B0600070205080204" pitchFamily="50" charset="-128"/>
            </a:endParaRPr>
          </a:p>
        </p:txBody>
      </p:sp>
      <p:sp>
        <p:nvSpPr>
          <p:cNvPr id="4" name="スライド番号プレースホルダー 3">
            <a:extLst>
              <a:ext uri="{FF2B5EF4-FFF2-40B4-BE49-F238E27FC236}">
                <a16:creationId xmlns:a16="http://schemas.microsoft.com/office/drawing/2014/main" id="{0F1749FD-0C2B-4144-AF6C-04F0401EFA8C}"/>
              </a:ext>
            </a:extLst>
          </p:cNvPr>
          <p:cNvSpPr>
            <a:spLocks noGrp="1"/>
          </p:cNvSpPr>
          <p:nvPr>
            <p:ph type="sldNum" sz="quarter" idx="12"/>
          </p:nvPr>
        </p:nvSpPr>
        <p:spPr/>
        <p:txBody>
          <a:bodyPr/>
          <a:lstStyle/>
          <a:p>
            <a:fld id="{0001FA34-F891-4C80-ACC5-6B384CCF815C}" type="slidenum">
              <a:rPr kumimoji="1" lang="ja-JP" altLang="en-US" smtClean="0"/>
              <a:t>5</a:t>
            </a:fld>
            <a:endParaRPr kumimoji="1" lang="ja-JP" altLang="en-US" dirty="0"/>
          </a:p>
        </p:txBody>
      </p:sp>
      <p:pic>
        <p:nvPicPr>
          <p:cNvPr id="2" name="図 1">
            <a:extLst>
              <a:ext uri="{FF2B5EF4-FFF2-40B4-BE49-F238E27FC236}">
                <a16:creationId xmlns:a16="http://schemas.microsoft.com/office/drawing/2014/main" id="{685564B1-A285-42F0-6A5D-47478F8FF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4081" y="136525"/>
            <a:ext cx="1906150" cy="1708038"/>
          </a:xfrm>
          <a:prstGeom prst="rect">
            <a:avLst/>
          </a:prstGeom>
        </p:spPr>
      </p:pic>
      <p:pic>
        <p:nvPicPr>
          <p:cNvPr id="5" name="図 4">
            <a:extLst>
              <a:ext uri="{FF2B5EF4-FFF2-40B4-BE49-F238E27FC236}">
                <a16:creationId xmlns:a16="http://schemas.microsoft.com/office/drawing/2014/main" id="{3F3E7394-ACB7-C660-CF8C-F20D3F6876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8312" y="136525"/>
            <a:ext cx="1688178" cy="1708038"/>
          </a:xfrm>
          <a:prstGeom prst="rect">
            <a:avLst/>
          </a:prstGeom>
        </p:spPr>
      </p:pic>
      <p:pic>
        <p:nvPicPr>
          <p:cNvPr id="6" name="Picture 2" descr="くまじ">
            <a:extLst>
              <a:ext uri="{FF2B5EF4-FFF2-40B4-BE49-F238E27FC236}">
                <a16:creationId xmlns:a16="http://schemas.microsoft.com/office/drawing/2014/main" id="{1C8E57E1-398C-8AD9-57FB-6EA1AD4945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6025" y="142504"/>
            <a:ext cx="2951328" cy="2080231"/>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a:extLst>
              <a:ext uri="{FF2B5EF4-FFF2-40B4-BE49-F238E27FC236}">
                <a16:creationId xmlns:a16="http://schemas.microsoft.com/office/drawing/2014/main" id="{22773EDA-A082-9BDF-C518-30C6A09DCC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2904" y="476502"/>
            <a:ext cx="1846394" cy="1052244"/>
          </a:xfrm>
          <a:prstGeom prst="rect">
            <a:avLst/>
          </a:prstGeom>
        </p:spPr>
      </p:pic>
      <p:pic>
        <p:nvPicPr>
          <p:cNvPr id="9" name="図 8">
            <a:extLst>
              <a:ext uri="{FF2B5EF4-FFF2-40B4-BE49-F238E27FC236}">
                <a16:creationId xmlns:a16="http://schemas.microsoft.com/office/drawing/2014/main" id="{2B9291F2-EAA2-6001-59F8-A59A79AEB4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18325" y="3517168"/>
            <a:ext cx="2138165" cy="1708579"/>
          </a:xfrm>
          <a:prstGeom prst="rect">
            <a:avLst/>
          </a:prstGeom>
        </p:spPr>
      </p:pic>
      <p:pic>
        <p:nvPicPr>
          <p:cNvPr id="10" name="図 9">
            <a:extLst>
              <a:ext uri="{FF2B5EF4-FFF2-40B4-BE49-F238E27FC236}">
                <a16:creationId xmlns:a16="http://schemas.microsoft.com/office/drawing/2014/main" id="{FE14BE3B-5972-F51A-8DC1-1555F8E60D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6289" y="3429000"/>
            <a:ext cx="2034787" cy="2029056"/>
          </a:xfrm>
          <a:prstGeom prst="rect">
            <a:avLst/>
          </a:prstGeom>
        </p:spPr>
      </p:pic>
      <p:pic>
        <p:nvPicPr>
          <p:cNvPr id="11" name="図 10">
            <a:extLst>
              <a:ext uri="{FF2B5EF4-FFF2-40B4-BE49-F238E27FC236}">
                <a16:creationId xmlns:a16="http://schemas.microsoft.com/office/drawing/2014/main" id="{8CFAE443-9914-CABF-8B4C-126B988109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82200" y="1399944"/>
            <a:ext cx="1906151" cy="1496279"/>
          </a:xfrm>
          <a:prstGeom prst="rect">
            <a:avLst/>
          </a:prstGeom>
        </p:spPr>
      </p:pic>
    </p:spTree>
    <p:extLst>
      <p:ext uri="{BB962C8B-B14F-4D97-AF65-F5344CB8AC3E}">
        <p14:creationId xmlns:p14="http://schemas.microsoft.com/office/powerpoint/2010/main" val="29413567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122E8-F353-EDCE-30D5-7362965420DD}"/>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CFAA83F5-7A2C-AB53-0062-3AF532F578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17919271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0F18-2F49-9CE3-D409-9D315C04AF6D}"/>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AEEF542-2AFA-0C44-22F7-9324BA1351C9}"/>
              </a:ext>
            </a:extLst>
          </p:cNvPr>
          <p:cNvSpPr txBox="1"/>
          <p:nvPr/>
        </p:nvSpPr>
        <p:spPr>
          <a:xfrm>
            <a:off x="410297" y="1084392"/>
            <a:ext cx="12072730"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あの時、誘ってくれてありがとうな。</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もう若いもんに譲って、引退かと思っていたけど、</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居場所があることを思い出したよ。</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もう少し頑張るぞ。</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8CA6D6C9-899E-E70C-4421-47C7F5415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spTree>
    <p:extLst>
      <p:ext uri="{BB962C8B-B14F-4D97-AF65-F5344CB8AC3E}">
        <p14:creationId xmlns:p14="http://schemas.microsoft.com/office/powerpoint/2010/main" val="4413770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B7D3F-07A7-58CE-EF4F-4D2D576F81AF}"/>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6D514D67-CAF0-365F-2C0C-2580A35F11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267445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856D0-F864-0E24-5081-CEEEE17D4C5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2461EF8-FF23-B386-4C24-5D433DCDED86}"/>
              </a:ext>
            </a:extLst>
          </p:cNvPr>
          <p:cNvSpPr txBox="1"/>
          <p:nvPr/>
        </p:nvSpPr>
        <p:spPr>
          <a:xfrm>
            <a:off x="305522" y="644743"/>
            <a:ext cx="1207273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気が付けば・・・</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cs typeface="+mn-cs"/>
              </a:rPr>
              <a:t>話飲会（ワイン会）</a:t>
            </a:r>
            <a:endParaRPr lang="en-US" altLang="ja-JP" sz="4000" b="1" dirty="0">
              <a:solidFill>
                <a:srgbClr val="002060"/>
              </a:solidFill>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cs typeface="+mn-cs"/>
              </a:rPr>
              <a:t>写心会（写真会）　　　　　</a:t>
            </a:r>
            <a:endParaRPr lang="en-US" altLang="ja-JP" sz="4000" b="1" dirty="0">
              <a:solidFill>
                <a:srgbClr val="002060"/>
              </a:solidFill>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r>
              <a:rPr lang="ja-JP" altLang="en-US" sz="4000" b="1" dirty="0">
                <a:solidFill>
                  <a:srgbClr val="002060"/>
                </a:solidFill>
                <a:latin typeface="ＭＳ Ｐゴシック" panose="020B0600070205080204" pitchFamily="50" charset="-128"/>
                <a:ea typeface="ＭＳ Ｐゴシック" panose="020B0600070205080204" pitchFamily="50" charset="-128"/>
                <a:cs typeface="+mn-cs"/>
              </a:rPr>
              <a:t>まで、先輩たちが復活させた！！</a:t>
            </a: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F0FA51C4-684C-8A48-D0C3-F59599E885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spTree>
    <p:extLst>
      <p:ext uri="{BB962C8B-B14F-4D97-AF65-F5344CB8AC3E}">
        <p14:creationId xmlns:p14="http://schemas.microsoft.com/office/powerpoint/2010/main" val="32702979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F6374-10A6-C01B-7309-7A4D413DBD8D}"/>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99D8EEE4-65EA-1BA3-8FFA-F9193A440F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7314702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2939D-77CB-4524-C6AD-452F5DDE4074}"/>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D73E3DF-889A-80E4-DB34-CB672FF30C71}"/>
              </a:ext>
            </a:extLst>
          </p:cNvPr>
          <p:cNvSpPr txBox="1"/>
          <p:nvPr/>
        </p:nvSpPr>
        <p:spPr>
          <a:xfrm>
            <a:off x="334097" y="706757"/>
            <a:ext cx="12072730" cy="58785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大長老が、ぼそっと一言・・</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なんか、いいクラブになってきたな・・</a:t>
            </a:r>
            <a:endParaRPr kumimoji="1" lang="en-US" altLang="ja-JP" sz="44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400" b="1" dirty="0">
              <a:solidFill>
                <a:srgbClr val="002060"/>
              </a:solidFill>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44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400" b="1" dirty="0">
              <a:solidFill>
                <a:srgbClr val="002060"/>
              </a:solidFill>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r>
              <a:rPr kumimoji="1" lang="ja-JP" altLang="en-US" sz="36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はい。岩澤号泣笑</a:t>
            </a:r>
            <a:endParaRPr kumimoji="1" lang="en-US" altLang="ja-JP" sz="3600" b="1"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FAFA81D2-65C7-65AC-9CC2-1D28B3D2E5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spTree>
    <p:extLst>
      <p:ext uri="{BB962C8B-B14F-4D97-AF65-F5344CB8AC3E}">
        <p14:creationId xmlns:p14="http://schemas.microsoft.com/office/powerpoint/2010/main" val="41482299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55FC2-BDA4-CC0C-B692-CE21AB84D8E6}"/>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2DF3F6F-4F41-4546-45D4-0F80D8DABF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0"/>
            <a:ext cx="11902440" cy="6858000"/>
          </a:xfrm>
          <a:prstGeom prst="rect">
            <a:avLst/>
          </a:prstGeom>
        </p:spPr>
      </p:pic>
    </p:spTree>
    <p:extLst>
      <p:ext uri="{BB962C8B-B14F-4D97-AF65-F5344CB8AC3E}">
        <p14:creationId xmlns:p14="http://schemas.microsoft.com/office/powerpoint/2010/main" val="19999891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CC88D-D19A-4B7F-8272-027358251BD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684B339-8021-72DF-1ECD-65E4AC50BB29}"/>
              </a:ext>
            </a:extLst>
          </p:cNvPr>
          <p:cNvSpPr txBox="1"/>
          <p:nvPr/>
        </p:nvSpPr>
        <p:spPr>
          <a:xfrm>
            <a:off x="0" y="1345800"/>
            <a:ext cx="1207273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～会員維持と退会防止～</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800" b="1" dirty="0">
                <a:solidFill>
                  <a:srgbClr val="002060"/>
                </a:solidFill>
                <a:latin typeface="ＭＳ Ｐゴシック" panose="020B0600070205080204" pitchFamily="50" charset="-128"/>
                <a:ea typeface="ＭＳ Ｐゴシック" panose="020B0600070205080204" pitchFamily="50" charset="-128"/>
              </a:rPr>
              <a:t>　　　　</a:t>
            </a:r>
            <a:r>
              <a:rPr lang="ja-JP" altLang="en-US" sz="3200" b="1" dirty="0">
                <a:solidFill>
                  <a:srgbClr val="00B050"/>
                </a:solidFill>
                <a:latin typeface="ＭＳ Ｐゴシック" panose="020B0600070205080204" pitchFamily="50" charset="-128"/>
                <a:ea typeface="ＭＳ Ｐゴシック" panose="020B0600070205080204" pitchFamily="50" charset="-128"/>
              </a:rPr>
              <a:t>退会理由を理解できていなければ、防止もできない</a:t>
            </a:r>
            <a:endParaRPr lang="en-US" altLang="ja-JP" sz="3200" b="1" dirty="0">
              <a:solidFill>
                <a:srgbClr val="00B05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7CEECDF1-6F81-3A59-9698-95B0E5F07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1771C4F0-0C5C-67C9-CDC3-23BD0C466E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5900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E4303-65AC-D2A0-F086-4421041DCF69}"/>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283C79FD-F458-557A-6290-8E0A55DBA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830" y="345138"/>
            <a:ext cx="9387840" cy="6009284"/>
          </a:xfrm>
          <a:prstGeom prst="rect">
            <a:avLst/>
          </a:prstGeom>
        </p:spPr>
      </p:pic>
      <p:pic>
        <p:nvPicPr>
          <p:cNvPr id="2" name="図 1">
            <a:extLst>
              <a:ext uri="{FF2B5EF4-FFF2-40B4-BE49-F238E27FC236}">
                <a16:creationId xmlns:a16="http://schemas.microsoft.com/office/drawing/2014/main" id="{937A80F6-4F9C-2C91-291E-BFFF482860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547" y="5923076"/>
            <a:ext cx="1965627" cy="862692"/>
          </a:xfrm>
          <a:prstGeom prst="rect">
            <a:avLst/>
          </a:prstGeom>
        </p:spPr>
      </p:pic>
    </p:spTree>
    <p:extLst>
      <p:ext uri="{BB962C8B-B14F-4D97-AF65-F5344CB8AC3E}">
        <p14:creationId xmlns:p14="http://schemas.microsoft.com/office/powerpoint/2010/main" val="14675782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5403637" y="895180"/>
            <a:ext cx="1055371" cy="1273606"/>
            <a:chOff x="0" y="0"/>
            <a:chExt cx="1451520" cy="2381040"/>
          </a:xfrm>
        </p:grpSpPr>
        <p:sp>
          <p:nvSpPr>
            <p:cNvPr id="11" name="Freeform 11"/>
            <p:cNvSpPr/>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17458F"/>
            </a:solid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12" name="Group 12"/>
          <p:cNvGrpSpPr/>
          <p:nvPr/>
        </p:nvGrpSpPr>
        <p:grpSpPr>
          <a:xfrm>
            <a:off x="5497222" y="1330371"/>
            <a:ext cx="217210" cy="403610"/>
            <a:chOff x="0" y="0"/>
            <a:chExt cx="406080" cy="754560"/>
          </a:xfrm>
        </p:grpSpPr>
        <p:sp>
          <p:nvSpPr>
            <p:cNvPr id="13" name="Freeform 13"/>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solidFill>
              <a:srgbClr val="17458F"/>
            </a:solid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14" name="Group 14"/>
          <p:cNvGrpSpPr/>
          <p:nvPr/>
        </p:nvGrpSpPr>
        <p:grpSpPr>
          <a:xfrm>
            <a:off x="5701337" y="1013414"/>
            <a:ext cx="6252007" cy="1025201"/>
            <a:chOff x="0" y="0"/>
            <a:chExt cx="7374240" cy="1916640"/>
          </a:xfrm>
        </p:grpSpPr>
        <p:sp>
          <p:nvSpPr>
            <p:cNvPr id="15" name="Freeform 15"/>
            <p:cNvSpPr/>
            <p:nvPr/>
          </p:nvSpPr>
          <p:spPr>
            <a:xfrm>
              <a:off x="0" y="0"/>
              <a:ext cx="7431151" cy="1963166"/>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17458F"/>
            </a:solid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16" name="Group 16"/>
          <p:cNvGrpSpPr/>
          <p:nvPr/>
        </p:nvGrpSpPr>
        <p:grpSpPr>
          <a:xfrm rot="10800000">
            <a:off x="5384963" y="2307933"/>
            <a:ext cx="1129707" cy="1273606"/>
            <a:chOff x="0" y="0"/>
            <a:chExt cx="1452240" cy="2381040"/>
          </a:xfrm>
          <a:solidFill>
            <a:srgbClr val="54565A"/>
          </a:solidFill>
        </p:grpSpPr>
        <p:sp>
          <p:nvSpPr>
            <p:cNvPr id="17" name="Freeform 17"/>
            <p:cNvSpPr/>
            <p:nvPr/>
          </p:nvSpPr>
          <p:spPr>
            <a:xfrm>
              <a:off x="-19685" y="-19812"/>
              <a:ext cx="1474216" cy="2444877"/>
            </a:xfrm>
            <a:custGeom>
              <a:avLst/>
              <a:gdLst/>
              <a:ahLst/>
              <a:cxnLst/>
              <a:rect l="l" t="t" r="r" b="b"/>
              <a:pathLst>
                <a:path w="1474216" h="2444877">
                  <a:moveTo>
                    <a:pt x="78994" y="1078484"/>
                  </a:moveTo>
                  <a:lnTo>
                    <a:pt x="1078611" y="78994"/>
                  </a:lnTo>
                  <a:cubicBezTo>
                    <a:pt x="1158240" y="0"/>
                    <a:pt x="1287145" y="0"/>
                    <a:pt x="1366774" y="78994"/>
                  </a:cubicBezTo>
                  <a:lnTo>
                    <a:pt x="1474216" y="186436"/>
                  </a:lnTo>
                  <a:lnTo>
                    <a:pt x="582549" y="1078484"/>
                  </a:lnTo>
                  <a:cubicBezTo>
                    <a:pt x="502920" y="1157986"/>
                    <a:pt x="502920" y="1287018"/>
                    <a:pt x="582549" y="1366520"/>
                  </a:cubicBezTo>
                  <a:lnTo>
                    <a:pt x="1474216" y="2257933"/>
                  </a:lnTo>
                  <a:lnTo>
                    <a:pt x="1366774" y="2365375"/>
                  </a:lnTo>
                  <a:cubicBezTo>
                    <a:pt x="1287145" y="2444877"/>
                    <a:pt x="1158240" y="2444877"/>
                    <a:pt x="1078611" y="2365375"/>
                  </a:cubicBezTo>
                  <a:lnTo>
                    <a:pt x="78994" y="1366012"/>
                  </a:lnTo>
                  <a:cubicBezTo>
                    <a:pt x="0" y="1286510"/>
                    <a:pt x="0" y="1158113"/>
                    <a:pt x="78994" y="1078484"/>
                  </a:cubicBezTo>
                  <a:close/>
                </a:path>
              </a:pathLst>
            </a:custGeom>
            <a:gr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18" name="Group 18"/>
          <p:cNvGrpSpPr/>
          <p:nvPr/>
        </p:nvGrpSpPr>
        <p:grpSpPr>
          <a:xfrm rot="10800000">
            <a:off x="5419156" y="2768156"/>
            <a:ext cx="269351" cy="403610"/>
            <a:chOff x="0" y="0"/>
            <a:chExt cx="406080" cy="754560"/>
          </a:xfrm>
          <a:solidFill>
            <a:srgbClr val="54565A"/>
          </a:solidFill>
        </p:grpSpPr>
        <p:sp>
          <p:nvSpPr>
            <p:cNvPr id="19" name="Freeform 19"/>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gr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20" name="Group 20"/>
          <p:cNvGrpSpPr/>
          <p:nvPr/>
        </p:nvGrpSpPr>
        <p:grpSpPr>
          <a:xfrm rot="10800000">
            <a:off x="5708201" y="2444579"/>
            <a:ext cx="6331399" cy="1025201"/>
            <a:chOff x="0" y="0"/>
            <a:chExt cx="7377120" cy="1916640"/>
          </a:xfrm>
          <a:solidFill>
            <a:srgbClr val="54565A"/>
          </a:solidFill>
        </p:grpSpPr>
        <p:sp>
          <p:nvSpPr>
            <p:cNvPr id="21" name="Freeform 21"/>
            <p:cNvSpPr/>
            <p:nvPr/>
          </p:nvSpPr>
          <p:spPr>
            <a:xfrm>
              <a:off x="0" y="0"/>
              <a:ext cx="7434580" cy="1963166"/>
            </a:xfrm>
            <a:custGeom>
              <a:avLst/>
              <a:gdLst/>
              <a:ahLst/>
              <a:cxnLst/>
              <a:rect l="l" t="t" r="r" b="b"/>
              <a:pathLst>
                <a:path w="7434580" h="1963166">
                  <a:moveTo>
                    <a:pt x="967105" y="1963166"/>
                  </a:moveTo>
                  <a:lnTo>
                    <a:pt x="7434580" y="1963166"/>
                  </a:lnTo>
                  <a:lnTo>
                    <a:pt x="6596380" y="1125601"/>
                  </a:lnTo>
                  <a:cubicBezTo>
                    <a:pt x="6556883" y="1086104"/>
                    <a:pt x="6536563" y="1033780"/>
                    <a:pt x="6536563" y="981583"/>
                  </a:cubicBezTo>
                  <a:cubicBezTo>
                    <a:pt x="6536563" y="929386"/>
                    <a:pt x="6556375" y="877570"/>
                    <a:pt x="6596380" y="837565"/>
                  </a:cubicBezTo>
                  <a:lnTo>
                    <a:pt x="7434072" y="0"/>
                  </a:lnTo>
                  <a:lnTo>
                    <a:pt x="967105" y="0"/>
                  </a:lnTo>
                  <a:lnTo>
                    <a:pt x="0" y="980948"/>
                  </a:lnTo>
                  <a:lnTo>
                    <a:pt x="967105" y="1963039"/>
                  </a:lnTo>
                  <a:close/>
                </a:path>
              </a:pathLst>
            </a:custGeom>
            <a:gr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23" name="Group 23"/>
          <p:cNvGrpSpPr/>
          <p:nvPr/>
        </p:nvGrpSpPr>
        <p:grpSpPr>
          <a:xfrm>
            <a:off x="5302356" y="3640148"/>
            <a:ext cx="1125149" cy="1273606"/>
            <a:chOff x="0" y="0"/>
            <a:chExt cx="1451520" cy="2381040"/>
          </a:xfrm>
        </p:grpSpPr>
        <p:sp>
          <p:nvSpPr>
            <p:cNvPr id="24" name="Freeform 24"/>
            <p:cNvSpPr/>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17458F"/>
            </a:solid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25" name="Group 25"/>
          <p:cNvGrpSpPr/>
          <p:nvPr/>
        </p:nvGrpSpPr>
        <p:grpSpPr>
          <a:xfrm>
            <a:off x="5395942" y="4075338"/>
            <a:ext cx="217210" cy="403610"/>
            <a:chOff x="0" y="0"/>
            <a:chExt cx="406080" cy="754560"/>
          </a:xfrm>
        </p:grpSpPr>
        <p:sp>
          <p:nvSpPr>
            <p:cNvPr id="26" name="Freeform 26"/>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solidFill>
              <a:srgbClr val="17458F"/>
            </a:solid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27" name="Group 27"/>
          <p:cNvGrpSpPr/>
          <p:nvPr/>
        </p:nvGrpSpPr>
        <p:grpSpPr>
          <a:xfrm>
            <a:off x="5600057" y="3758381"/>
            <a:ext cx="6310311" cy="1025201"/>
            <a:chOff x="0" y="0"/>
            <a:chExt cx="7374240" cy="1916640"/>
          </a:xfrm>
        </p:grpSpPr>
        <p:sp>
          <p:nvSpPr>
            <p:cNvPr id="28" name="Freeform 28"/>
            <p:cNvSpPr/>
            <p:nvPr/>
          </p:nvSpPr>
          <p:spPr>
            <a:xfrm>
              <a:off x="0" y="0"/>
              <a:ext cx="7431151" cy="1963166"/>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17458F"/>
            </a:solid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sp>
        <p:nvSpPr>
          <p:cNvPr id="38" name="TextBox 38"/>
          <p:cNvSpPr txBox="1"/>
          <p:nvPr/>
        </p:nvSpPr>
        <p:spPr>
          <a:xfrm>
            <a:off x="1150210" y="2951872"/>
            <a:ext cx="3073373" cy="2031325"/>
          </a:xfrm>
          <a:prstGeom prst="rect">
            <a:avLst/>
          </a:prstGeom>
        </p:spPr>
        <p:txBody>
          <a:bodyPr wrap="square" lIns="0" tIns="0" rIns="0" bIns="0" rtlCol="0" anchor="t">
            <a:spAutoFit/>
          </a:bodyPr>
          <a:lstStyle/>
          <a:p>
            <a:pPr>
              <a:spcBef>
                <a:spcPct val="0"/>
              </a:spcBef>
            </a:pPr>
            <a:r>
              <a:rPr lang="ja" altLang="en-US" sz="4400" b="1" dirty="0">
                <a:solidFill>
                  <a:srgbClr val="FFFFFF"/>
                </a:solidFill>
                <a:latin typeface="BIZ UDPゴシック" panose="020B0400000000000000" pitchFamily="50" charset="-128"/>
                <a:ea typeface="BIZ UDPゴシック" panose="020B0400000000000000" pitchFamily="50" charset="-128"/>
                <a:cs typeface="BIZ UDPGothic" panose="020B0604020202020204" pitchFamily="34" charset="0"/>
                <a:sym typeface="MS PMincho"/>
              </a:rPr>
              <a:t>全会員の積極的参加を促す</a:t>
            </a:r>
          </a:p>
        </p:txBody>
      </p:sp>
      <p:sp>
        <p:nvSpPr>
          <p:cNvPr id="39" name="TextBox 39"/>
          <p:cNvSpPr txBox="1"/>
          <p:nvPr/>
        </p:nvSpPr>
        <p:spPr>
          <a:xfrm>
            <a:off x="6279794" y="2785470"/>
            <a:ext cx="3430277" cy="369332"/>
          </a:xfrm>
          <a:prstGeom prst="rect">
            <a:avLst/>
          </a:prstGeom>
        </p:spPr>
        <p:txBody>
          <a:bodyPr wrap="square" lIns="0" tIns="0" rIns="0" bIns="0" rtlCol="0" anchor="t">
            <a:spAutoFit/>
          </a:bodyPr>
          <a:lstStyle/>
          <a:p>
            <a:pPr>
              <a:spcBef>
                <a:spcPct val="0"/>
              </a:spcBef>
            </a:pPr>
            <a:r>
              <a:rPr lang="ja" altLang="en-US" sz="2400" b="1" spc="95" dirty="0">
                <a:solidFill>
                  <a:srgbClr val="FFFFFF"/>
                </a:solidFill>
                <a:latin typeface="BIZ UDPゴシック" panose="020B0400000000000000" pitchFamily="50" charset="-128"/>
                <a:ea typeface="BIZ UDPゴシック" panose="020B0400000000000000" pitchFamily="50" charset="-128"/>
                <a:sym typeface="MS PMincho"/>
              </a:rPr>
              <a:t>期待と違っていた</a:t>
            </a:r>
          </a:p>
        </p:txBody>
      </p:sp>
      <p:sp>
        <p:nvSpPr>
          <p:cNvPr id="42" name="TextBox 42"/>
          <p:cNvSpPr txBox="1"/>
          <p:nvPr/>
        </p:nvSpPr>
        <p:spPr>
          <a:xfrm>
            <a:off x="6279793" y="4076767"/>
            <a:ext cx="4337660" cy="369332"/>
          </a:xfrm>
          <a:prstGeom prst="rect">
            <a:avLst/>
          </a:prstGeom>
        </p:spPr>
        <p:txBody>
          <a:bodyPr wrap="square" lIns="0" tIns="0" rIns="0" bIns="0" rtlCol="0" anchor="t">
            <a:spAutoFit/>
          </a:bodyPr>
          <a:lstStyle/>
          <a:p>
            <a:pPr>
              <a:spcBef>
                <a:spcPct val="0"/>
              </a:spcBef>
            </a:pPr>
            <a:r>
              <a:rPr lang="ja" altLang="en-US" sz="2400" b="1" spc="95" dirty="0">
                <a:solidFill>
                  <a:srgbClr val="FFFFFF"/>
                </a:solidFill>
                <a:latin typeface="BIZ UDPゴシック" panose="020B0400000000000000" pitchFamily="50" charset="-128"/>
                <a:ea typeface="BIZ UDPゴシック" panose="020B0400000000000000" pitchFamily="50" charset="-128"/>
                <a:sym typeface="MS PMincho"/>
              </a:rPr>
              <a:t>時間と金銭的な義務</a:t>
            </a:r>
          </a:p>
        </p:txBody>
      </p:sp>
      <p:sp>
        <p:nvSpPr>
          <p:cNvPr id="48" name="Subtitle 52">
            <a:extLst>
              <a:ext uri="{FF2B5EF4-FFF2-40B4-BE49-F238E27FC236}">
                <a16:creationId xmlns:a16="http://schemas.microsoft.com/office/drawing/2014/main" id="{4A0D2FFC-1795-F1A9-6025-F43D6425CF15}"/>
              </a:ext>
            </a:extLst>
          </p:cNvPr>
          <p:cNvSpPr txBox="1">
            <a:spLocks/>
          </p:cNvSpPr>
          <p:nvPr/>
        </p:nvSpPr>
        <p:spPr>
          <a:xfrm>
            <a:off x="975041" y="5013101"/>
            <a:ext cx="3952961" cy="952391"/>
          </a:xfrm>
          <a:prstGeom prst="rect">
            <a:avLst/>
          </a:prstGeom>
        </p:spPr>
        <p:txBody>
          <a:bodyPr vert="horz" lIns="60960" tIns="30480" rIns="60960" bIns="3048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bg1"/>
                </a:solidFill>
                <a:latin typeface="MS PMincho"/>
                <a:ea typeface="MS PMincho"/>
                <a:cs typeface="MS PMincho"/>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S PMincho"/>
                <a:ea typeface="MS PMincho"/>
                <a:cs typeface="MS PMincho"/>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S PMincho"/>
                <a:ea typeface="MS PMincho"/>
                <a:cs typeface="MS PMincho"/>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S PMincho"/>
                <a:ea typeface="MS PMincho"/>
                <a:cs typeface="MS PMincho"/>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S PMincho"/>
                <a:ea typeface="MS PMincho"/>
                <a:cs typeface="MS PMincho"/>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S PMincho"/>
                <a:ea typeface="MS PMincho"/>
                <a:cs typeface="MS PMincho"/>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S PMincho"/>
                <a:ea typeface="MS PMincho"/>
                <a:cs typeface="MS PMincho"/>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S PMincho"/>
                <a:ea typeface="MS PMincho"/>
                <a:cs typeface="MS PMincho"/>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S PMincho"/>
                <a:ea typeface="MS PMincho"/>
                <a:cs typeface="MS PMincho"/>
              </a:defRPr>
            </a:lvl9pPr>
          </a:lstStyle>
          <a:p>
            <a:pPr defTabSz="609630">
              <a:lnSpc>
                <a:spcPct val="100000"/>
              </a:lnSpc>
              <a:spcBef>
                <a:spcPts val="667"/>
              </a:spcBef>
              <a:defRPr/>
            </a:pPr>
            <a:endParaRPr kumimoji="0" lang="ja" altLang="en-US" sz="2400" dirty="0">
              <a:solidFill>
                <a:srgbClr val="58585A"/>
              </a:solidFill>
              <a:latin typeface="BIZ UDPゴシック" panose="020B0400000000000000" pitchFamily="50" charset="-128"/>
              <a:ea typeface="BIZ UDPゴシック" panose="020B0400000000000000" pitchFamily="50" charset="-128"/>
            </a:endParaRPr>
          </a:p>
        </p:txBody>
      </p:sp>
      <p:sp>
        <p:nvSpPr>
          <p:cNvPr id="49" name="TextBox 45">
            <a:extLst>
              <a:ext uri="{FF2B5EF4-FFF2-40B4-BE49-F238E27FC236}">
                <a16:creationId xmlns:a16="http://schemas.microsoft.com/office/drawing/2014/main" id="{3EAA71AB-5A98-69DC-A46A-7AD26D94A19C}"/>
              </a:ext>
            </a:extLst>
          </p:cNvPr>
          <p:cNvSpPr txBox="1"/>
          <p:nvPr/>
        </p:nvSpPr>
        <p:spPr>
          <a:xfrm>
            <a:off x="6279793" y="1345990"/>
            <a:ext cx="5439767" cy="369332"/>
          </a:xfrm>
          <a:prstGeom prst="rect">
            <a:avLst/>
          </a:prstGeom>
        </p:spPr>
        <p:txBody>
          <a:bodyPr wrap="square" lIns="0" tIns="0" rIns="0" bIns="0" rtlCol="0" anchor="t">
            <a:spAutoFit/>
          </a:bodyPr>
          <a:lstStyle/>
          <a:p>
            <a:pPr>
              <a:spcBef>
                <a:spcPct val="0"/>
              </a:spcBef>
            </a:pPr>
            <a:r>
              <a:rPr lang="ja" altLang="en-US" sz="2400" b="1" spc="95" dirty="0">
                <a:solidFill>
                  <a:srgbClr val="FFFFFF"/>
                </a:solidFill>
                <a:latin typeface="BIZ UDPゴシック" panose="020B0400000000000000" pitchFamily="50" charset="-128"/>
                <a:ea typeface="BIZ UDPゴシック" panose="020B0400000000000000" pitchFamily="50" charset="-128"/>
                <a:sym typeface="MS PMincho"/>
              </a:rPr>
              <a:t>クラブの環境と文化が自分に合わない</a:t>
            </a:r>
          </a:p>
        </p:txBody>
      </p:sp>
      <p:grpSp>
        <p:nvGrpSpPr>
          <p:cNvPr id="35" name="Group 16">
            <a:extLst>
              <a:ext uri="{FF2B5EF4-FFF2-40B4-BE49-F238E27FC236}">
                <a16:creationId xmlns:a16="http://schemas.microsoft.com/office/drawing/2014/main" id="{9CD815D9-DB99-A48C-BDE5-7780B7497B90}"/>
              </a:ext>
            </a:extLst>
          </p:cNvPr>
          <p:cNvGrpSpPr/>
          <p:nvPr/>
        </p:nvGrpSpPr>
        <p:grpSpPr>
          <a:xfrm rot="10800000">
            <a:off x="5305824" y="5203534"/>
            <a:ext cx="1129707" cy="1273606"/>
            <a:chOff x="0" y="0"/>
            <a:chExt cx="1452240" cy="2381040"/>
          </a:xfrm>
          <a:solidFill>
            <a:srgbClr val="54565A"/>
          </a:solidFill>
        </p:grpSpPr>
        <p:sp>
          <p:nvSpPr>
            <p:cNvPr id="36" name="Freeform 17">
              <a:extLst>
                <a:ext uri="{FF2B5EF4-FFF2-40B4-BE49-F238E27FC236}">
                  <a16:creationId xmlns:a16="http://schemas.microsoft.com/office/drawing/2014/main" id="{B5C7AD5C-1E4F-CFDA-EE52-E22228B85139}"/>
                </a:ext>
              </a:extLst>
            </p:cNvPr>
            <p:cNvSpPr/>
            <p:nvPr/>
          </p:nvSpPr>
          <p:spPr>
            <a:xfrm>
              <a:off x="-19685" y="-19812"/>
              <a:ext cx="1474216" cy="2444877"/>
            </a:xfrm>
            <a:custGeom>
              <a:avLst/>
              <a:gdLst/>
              <a:ahLst/>
              <a:cxnLst/>
              <a:rect l="l" t="t" r="r" b="b"/>
              <a:pathLst>
                <a:path w="1474216" h="2444877">
                  <a:moveTo>
                    <a:pt x="78994" y="1078484"/>
                  </a:moveTo>
                  <a:lnTo>
                    <a:pt x="1078611" y="78994"/>
                  </a:lnTo>
                  <a:cubicBezTo>
                    <a:pt x="1158240" y="0"/>
                    <a:pt x="1287145" y="0"/>
                    <a:pt x="1366774" y="78994"/>
                  </a:cubicBezTo>
                  <a:lnTo>
                    <a:pt x="1474216" y="186436"/>
                  </a:lnTo>
                  <a:lnTo>
                    <a:pt x="582549" y="1078484"/>
                  </a:lnTo>
                  <a:cubicBezTo>
                    <a:pt x="502920" y="1157986"/>
                    <a:pt x="502920" y="1287018"/>
                    <a:pt x="582549" y="1366520"/>
                  </a:cubicBezTo>
                  <a:lnTo>
                    <a:pt x="1474216" y="2257933"/>
                  </a:lnTo>
                  <a:lnTo>
                    <a:pt x="1366774" y="2365375"/>
                  </a:lnTo>
                  <a:cubicBezTo>
                    <a:pt x="1287145" y="2444877"/>
                    <a:pt x="1158240" y="2444877"/>
                    <a:pt x="1078611" y="2365375"/>
                  </a:cubicBezTo>
                  <a:lnTo>
                    <a:pt x="78994" y="1366012"/>
                  </a:lnTo>
                  <a:cubicBezTo>
                    <a:pt x="0" y="1286510"/>
                    <a:pt x="0" y="1158113"/>
                    <a:pt x="78994" y="1078484"/>
                  </a:cubicBezTo>
                  <a:close/>
                </a:path>
              </a:pathLst>
            </a:custGeom>
            <a:gr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44" name="Group 18">
            <a:extLst>
              <a:ext uri="{FF2B5EF4-FFF2-40B4-BE49-F238E27FC236}">
                <a16:creationId xmlns:a16="http://schemas.microsoft.com/office/drawing/2014/main" id="{D374DF1B-B30A-B1A2-A874-4D7CC6B9F3CC}"/>
              </a:ext>
            </a:extLst>
          </p:cNvPr>
          <p:cNvGrpSpPr/>
          <p:nvPr/>
        </p:nvGrpSpPr>
        <p:grpSpPr>
          <a:xfrm rot="10800000">
            <a:off x="5364795" y="5597536"/>
            <a:ext cx="269351" cy="403610"/>
            <a:chOff x="0" y="0"/>
            <a:chExt cx="406080" cy="754560"/>
          </a:xfrm>
          <a:solidFill>
            <a:srgbClr val="54565A"/>
          </a:solidFill>
        </p:grpSpPr>
        <p:sp>
          <p:nvSpPr>
            <p:cNvPr id="47" name="Freeform 19">
              <a:extLst>
                <a:ext uri="{FF2B5EF4-FFF2-40B4-BE49-F238E27FC236}">
                  <a16:creationId xmlns:a16="http://schemas.microsoft.com/office/drawing/2014/main" id="{611B53B4-F2D1-5D3D-8FB6-701179525A11}"/>
                </a:ext>
              </a:extLst>
            </p:cNvPr>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gr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grpSp>
        <p:nvGrpSpPr>
          <p:cNvPr id="50" name="Group 20">
            <a:extLst>
              <a:ext uri="{FF2B5EF4-FFF2-40B4-BE49-F238E27FC236}">
                <a16:creationId xmlns:a16="http://schemas.microsoft.com/office/drawing/2014/main" id="{FEF13EE4-EE2F-34EF-5A56-7FEFF631C116}"/>
              </a:ext>
            </a:extLst>
          </p:cNvPr>
          <p:cNvGrpSpPr/>
          <p:nvPr/>
        </p:nvGrpSpPr>
        <p:grpSpPr>
          <a:xfrm rot="10800000">
            <a:off x="5680589" y="5306885"/>
            <a:ext cx="6359011" cy="1050087"/>
            <a:chOff x="756975" y="-1218329"/>
            <a:chExt cx="7434580" cy="1963166"/>
          </a:xfrm>
          <a:solidFill>
            <a:srgbClr val="54565A"/>
          </a:solidFill>
        </p:grpSpPr>
        <p:sp>
          <p:nvSpPr>
            <p:cNvPr id="51" name="Freeform 21">
              <a:extLst>
                <a:ext uri="{FF2B5EF4-FFF2-40B4-BE49-F238E27FC236}">
                  <a16:creationId xmlns:a16="http://schemas.microsoft.com/office/drawing/2014/main" id="{9DE67B86-A1EA-E6B4-23CA-F3B38E1D0733}"/>
                </a:ext>
              </a:extLst>
            </p:cNvPr>
            <p:cNvSpPr/>
            <p:nvPr/>
          </p:nvSpPr>
          <p:spPr>
            <a:xfrm>
              <a:off x="756975" y="-1218329"/>
              <a:ext cx="7434580" cy="1963166"/>
            </a:xfrm>
            <a:custGeom>
              <a:avLst/>
              <a:gdLst/>
              <a:ahLst/>
              <a:cxnLst/>
              <a:rect l="l" t="t" r="r" b="b"/>
              <a:pathLst>
                <a:path w="7434580" h="1963166">
                  <a:moveTo>
                    <a:pt x="967105" y="1963166"/>
                  </a:moveTo>
                  <a:lnTo>
                    <a:pt x="7434580" y="1963166"/>
                  </a:lnTo>
                  <a:lnTo>
                    <a:pt x="6596380" y="1125601"/>
                  </a:lnTo>
                  <a:cubicBezTo>
                    <a:pt x="6556883" y="1086104"/>
                    <a:pt x="6536563" y="1033780"/>
                    <a:pt x="6536563" y="981583"/>
                  </a:cubicBezTo>
                  <a:cubicBezTo>
                    <a:pt x="6536563" y="929386"/>
                    <a:pt x="6556375" y="877570"/>
                    <a:pt x="6596380" y="837565"/>
                  </a:cubicBezTo>
                  <a:lnTo>
                    <a:pt x="7434072" y="0"/>
                  </a:lnTo>
                  <a:lnTo>
                    <a:pt x="967105" y="0"/>
                  </a:lnTo>
                  <a:lnTo>
                    <a:pt x="0" y="980948"/>
                  </a:lnTo>
                  <a:lnTo>
                    <a:pt x="967105" y="1963039"/>
                  </a:lnTo>
                  <a:close/>
                </a:path>
              </a:pathLst>
            </a:custGeom>
            <a:gr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grpSp>
      <p:sp>
        <p:nvSpPr>
          <p:cNvPr id="45" name="TextBox 39">
            <a:extLst>
              <a:ext uri="{FF2B5EF4-FFF2-40B4-BE49-F238E27FC236}">
                <a16:creationId xmlns:a16="http://schemas.microsoft.com/office/drawing/2014/main" id="{37E4DB4D-6FAF-5E24-6AE7-8D22663ABEBE}"/>
              </a:ext>
            </a:extLst>
          </p:cNvPr>
          <p:cNvSpPr txBox="1"/>
          <p:nvPr/>
        </p:nvSpPr>
        <p:spPr>
          <a:xfrm>
            <a:off x="6348104" y="5621402"/>
            <a:ext cx="4343065" cy="369332"/>
          </a:xfrm>
          <a:prstGeom prst="rect">
            <a:avLst/>
          </a:prstGeom>
        </p:spPr>
        <p:txBody>
          <a:bodyPr wrap="square" lIns="0" tIns="0" rIns="0" bIns="0" rtlCol="0" anchor="t">
            <a:spAutoFit/>
          </a:bodyPr>
          <a:lstStyle/>
          <a:p>
            <a:pPr>
              <a:spcBef>
                <a:spcPct val="0"/>
              </a:spcBef>
            </a:pPr>
            <a:r>
              <a:rPr lang="ja" altLang="en-US" sz="2400" b="1" spc="95" dirty="0">
                <a:solidFill>
                  <a:srgbClr val="FFFFFF"/>
                </a:solidFill>
                <a:latin typeface="BIZ UDPゴシック" panose="020B0400000000000000" pitchFamily="50" charset="-128"/>
                <a:ea typeface="BIZ UDPゴシック" panose="020B0400000000000000" pitchFamily="50" charset="-128"/>
                <a:sym typeface="MS PMincho"/>
              </a:rPr>
              <a:t>個人的な事情</a:t>
            </a:r>
          </a:p>
        </p:txBody>
      </p:sp>
      <p:sp>
        <p:nvSpPr>
          <p:cNvPr id="22" name="TextBox 38">
            <a:extLst>
              <a:ext uri="{FF2B5EF4-FFF2-40B4-BE49-F238E27FC236}">
                <a16:creationId xmlns:a16="http://schemas.microsoft.com/office/drawing/2014/main" id="{6E1CD85E-89A1-AC52-7493-B9B13842742D}"/>
              </a:ext>
            </a:extLst>
          </p:cNvPr>
          <p:cNvSpPr txBox="1"/>
          <p:nvPr/>
        </p:nvSpPr>
        <p:spPr>
          <a:xfrm>
            <a:off x="1151968" y="3458565"/>
            <a:ext cx="3073373" cy="1354217"/>
          </a:xfrm>
          <a:prstGeom prst="rect">
            <a:avLst/>
          </a:prstGeom>
        </p:spPr>
        <p:txBody>
          <a:bodyPr wrap="square" lIns="0" tIns="0" rIns="0" bIns="0" rtlCol="0" anchor="t">
            <a:spAutoFit/>
          </a:bodyPr>
          <a:lstStyle/>
          <a:p>
            <a:pPr>
              <a:spcBef>
                <a:spcPct val="0"/>
              </a:spcBef>
            </a:pPr>
            <a:r>
              <a:rPr lang="ja" altLang="en-US" sz="4400" b="1" dirty="0">
                <a:solidFill>
                  <a:srgbClr val="FFFFFF"/>
                </a:solidFill>
                <a:latin typeface="BIZ UDPゴシック" panose="020B0400000000000000" pitchFamily="50" charset="-128"/>
                <a:ea typeface="BIZ UDPゴシック" panose="020B0400000000000000" pitchFamily="50" charset="-128"/>
                <a:cs typeface="BIZ UDPGothic" panose="020B0604020202020204" pitchFamily="34" charset="0"/>
                <a:sym typeface="MS PMincho"/>
              </a:rPr>
              <a:t>なぜ退会するのか</a:t>
            </a:r>
          </a:p>
        </p:txBody>
      </p:sp>
      <p:grpSp>
        <p:nvGrpSpPr>
          <p:cNvPr id="29" name="Group 3">
            <a:extLst>
              <a:ext uri="{FF2B5EF4-FFF2-40B4-BE49-F238E27FC236}">
                <a16:creationId xmlns:a16="http://schemas.microsoft.com/office/drawing/2014/main" id="{2E9420AB-8C43-AD42-32A7-CD0958E5612F}"/>
              </a:ext>
            </a:extLst>
          </p:cNvPr>
          <p:cNvGrpSpPr/>
          <p:nvPr/>
        </p:nvGrpSpPr>
        <p:grpSpPr>
          <a:xfrm>
            <a:off x="-320158" y="26063"/>
            <a:ext cx="5505807" cy="7415080"/>
            <a:chOff x="0" y="0"/>
            <a:chExt cx="4482924" cy="1045650"/>
          </a:xfrm>
          <a:solidFill>
            <a:srgbClr val="17458F"/>
          </a:solidFill>
        </p:grpSpPr>
        <p:sp>
          <p:nvSpPr>
            <p:cNvPr id="30" name="Freeform 4">
              <a:extLst>
                <a:ext uri="{FF2B5EF4-FFF2-40B4-BE49-F238E27FC236}">
                  <a16:creationId xmlns:a16="http://schemas.microsoft.com/office/drawing/2014/main" id="{D6609B94-D174-64F9-EF7F-63371F0CE192}"/>
                </a:ext>
              </a:extLst>
            </p:cNvPr>
            <p:cNvSpPr/>
            <p:nvPr/>
          </p:nvSpPr>
          <p:spPr>
            <a:xfrm>
              <a:off x="0" y="0"/>
              <a:ext cx="4482924" cy="1045650"/>
            </a:xfrm>
            <a:custGeom>
              <a:avLst/>
              <a:gdLst/>
              <a:ahLst/>
              <a:cxnLst/>
              <a:rect l="l" t="t" r="r" b="b"/>
              <a:pathLst>
                <a:path w="4482924" h="1045650">
                  <a:moveTo>
                    <a:pt x="0" y="0"/>
                  </a:moveTo>
                  <a:lnTo>
                    <a:pt x="4482924" y="0"/>
                  </a:lnTo>
                  <a:lnTo>
                    <a:pt x="4482924" y="1045650"/>
                  </a:lnTo>
                  <a:lnTo>
                    <a:pt x="0" y="1045650"/>
                  </a:lnTo>
                  <a:close/>
                </a:path>
              </a:pathLst>
            </a:custGeom>
            <a:gr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sp>
          <p:nvSpPr>
            <p:cNvPr id="33" name="TextBox 5">
              <a:extLst>
                <a:ext uri="{FF2B5EF4-FFF2-40B4-BE49-F238E27FC236}">
                  <a16:creationId xmlns:a16="http://schemas.microsoft.com/office/drawing/2014/main" id="{CB57C113-AC54-7C51-CF19-32E9E8CC598C}"/>
                </a:ext>
              </a:extLst>
            </p:cNvPr>
            <p:cNvSpPr txBox="1"/>
            <p:nvPr/>
          </p:nvSpPr>
          <p:spPr>
            <a:xfrm>
              <a:off x="0" y="-19050"/>
              <a:ext cx="4482924" cy="1064700"/>
            </a:xfrm>
            <a:prstGeom prst="rect">
              <a:avLst/>
            </a:prstGeom>
            <a:grpFill/>
          </p:spPr>
          <p:txBody>
            <a:bodyPr lIns="33867" tIns="33867" rIns="33867" bIns="33867" rtlCol="0" anchor="ctr"/>
            <a:lstStyle/>
            <a:p>
              <a:pPr>
                <a:lnSpc>
                  <a:spcPts val="1906"/>
                </a:lnSpc>
              </a:pPr>
              <a:endParaRPr sz="1200" dirty="0">
                <a:latin typeface="BIZ UDPゴシック" panose="020B0400000000000000" pitchFamily="50" charset="-128"/>
                <a:ea typeface="BIZ UDPゴシック" panose="020B0400000000000000" pitchFamily="50" charset="-128"/>
              </a:endParaRPr>
            </a:p>
            <a:p>
              <a:pPr>
                <a:lnSpc>
                  <a:spcPts val="1906"/>
                </a:lnSpc>
              </a:pPr>
              <a:endParaRPr sz="1200" dirty="0">
                <a:latin typeface="BIZ UDPゴシック" panose="020B0400000000000000" pitchFamily="50" charset="-128"/>
                <a:ea typeface="BIZ UDPゴシック" panose="020B0400000000000000" pitchFamily="50" charset="-128"/>
              </a:endParaRPr>
            </a:p>
          </p:txBody>
        </p:sp>
      </p:grpSp>
      <p:sp>
        <p:nvSpPr>
          <p:cNvPr id="34" name="TextBox 13">
            <a:extLst>
              <a:ext uri="{FF2B5EF4-FFF2-40B4-BE49-F238E27FC236}">
                <a16:creationId xmlns:a16="http://schemas.microsoft.com/office/drawing/2014/main" id="{17AE9546-8767-6FF2-62F3-A64438664C7B}"/>
              </a:ext>
            </a:extLst>
          </p:cNvPr>
          <p:cNvSpPr txBox="1"/>
          <p:nvPr/>
        </p:nvSpPr>
        <p:spPr>
          <a:xfrm>
            <a:off x="703989" y="348372"/>
            <a:ext cx="4848498" cy="1231106"/>
          </a:xfrm>
          <a:prstGeom prst="rect">
            <a:avLst/>
          </a:prstGeom>
        </p:spPr>
        <p:txBody>
          <a:bodyPr wrap="square" lIns="0" tIns="0" rIns="0" bIns="0" rtlCol="0" anchor="t">
            <a:spAutoFit/>
          </a:bodyPr>
          <a:lstStyle/>
          <a:p>
            <a:pPr>
              <a:spcBef>
                <a:spcPct val="0"/>
              </a:spcBef>
            </a:pPr>
            <a:r>
              <a:rPr lang="ja" altLang="en-US" sz="4000" b="1" dirty="0">
                <a:solidFill>
                  <a:schemeClr val="bg1"/>
                </a:solidFill>
                <a:latin typeface="BIZ UDPゴシック" panose="020B0400000000000000" pitchFamily="50" charset="-128"/>
                <a:ea typeface="BIZ UDPゴシック" panose="020B0400000000000000" pitchFamily="50" charset="-128"/>
                <a:cs typeface="BIZ UDPGothic" panose="020B0604020202020204" pitchFamily="34" charset="0"/>
                <a:sym typeface="MS PMincho"/>
              </a:rPr>
              <a:t>既存会員の</a:t>
            </a:r>
            <a:endParaRPr lang="en-US" altLang="ja" sz="4000" b="1" dirty="0">
              <a:solidFill>
                <a:schemeClr val="bg1"/>
              </a:solidFill>
              <a:latin typeface="BIZ UDPゴシック" panose="020B0400000000000000" pitchFamily="50" charset="-128"/>
              <a:ea typeface="BIZ UDPゴシック" panose="020B0400000000000000" pitchFamily="50" charset="-128"/>
              <a:cs typeface="BIZ UDPGothic" panose="020B0604020202020204" pitchFamily="34" charset="0"/>
              <a:sym typeface="MS PMincho"/>
            </a:endParaRPr>
          </a:p>
          <a:p>
            <a:pPr>
              <a:spcBef>
                <a:spcPct val="0"/>
              </a:spcBef>
            </a:pPr>
            <a:r>
              <a:rPr lang="ja" altLang="en-US" sz="4000" b="1" dirty="0">
                <a:solidFill>
                  <a:schemeClr val="bg1"/>
                </a:solidFill>
                <a:latin typeface="BIZ UDPゴシック" panose="020B0400000000000000" pitchFamily="50" charset="-128"/>
                <a:ea typeface="BIZ UDPゴシック" panose="020B0400000000000000" pitchFamily="50" charset="-128"/>
                <a:cs typeface="BIZ UDPGothic" panose="020B0604020202020204" pitchFamily="34" charset="0"/>
                <a:sym typeface="MS PMincho"/>
              </a:rPr>
              <a:t>積極的参加を促す</a:t>
            </a:r>
          </a:p>
        </p:txBody>
      </p:sp>
      <p:sp>
        <p:nvSpPr>
          <p:cNvPr id="53" name="TextBox 52">
            <a:extLst>
              <a:ext uri="{FF2B5EF4-FFF2-40B4-BE49-F238E27FC236}">
                <a16:creationId xmlns:a16="http://schemas.microsoft.com/office/drawing/2014/main" id="{6B2B3E75-FCD6-9CB1-A52F-AFA5BC95403C}"/>
              </a:ext>
            </a:extLst>
          </p:cNvPr>
          <p:cNvSpPr txBox="1"/>
          <p:nvPr/>
        </p:nvSpPr>
        <p:spPr>
          <a:xfrm>
            <a:off x="7366000" y="6532570"/>
            <a:ext cx="4826000" cy="276999"/>
          </a:xfrm>
          <a:prstGeom prst="rect">
            <a:avLst/>
          </a:prstGeom>
          <a:solidFill>
            <a:srgbClr val="D41367"/>
          </a:solidFill>
        </p:spPr>
        <p:txBody>
          <a:bodyPr wrap="square" rtlCol="0">
            <a:spAutoFit/>
          </a:bodyPr>
          <a:lstStyle/>
          <a:p>
            <a:endParaRPr lang="ja" altLang="en-US" sz="1200" dirty="0">
              <a:latin typeface="BIZ UDPゴシック" panose="020B0400000000000000" pitchFamily="50" charset="-128"/>
              <a:ea typeface="BIZ UDPゴシック" panose="020B0400000000000000" pitchFamily="50" charset="-128"/>
            </a:endParaRPr>
          </a:p>
        </p:txBody>
      </p:sp>
      <p:sp>
        <p:nvSpPr>
          <p:cNvPr id="2" name="TextBox 1">
            <a:extLst>
              <a:ext uri="{FF2B5EF4-FFF2-40B4-BE49-F238E27FC236}">
                <a16:creationId xmlns:a16="http://schemas.microsoft.com/office/drawing/2014/main" id="{25456A17-45F0-63A0-E769-19CB9040325E}"/>
              </a:ext>
            </a:extLst>
          </p:cNvPr>
          <p:cNvSpPr txBox="1"/>
          <p:nvPr/>
        </p:nvSpPr>
        <p:spPr>
          <a:xfrm>
            <a:off x="5939573" y="118173"/>
            <a:ext cx="5113438" cy="646331"/>
          </a:xfrm>
          <a:prstGeom prst="rect">
            <a:avLst/>
          </a:prstGeom>
          <a:noFill/>
        </p:spPr>
        <p:txBody>
          <a:bodyPr wrap="square" rtlCol="0">
            <a:spAutoFit/>
          </a:bodyPr>
          <a:lstStyle/>
          <a:p>
            <a:pPr algn="l" rtl="0"/>
            <a:r>
              <a:rPr lang="ja" altLang="en-US" sz="36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なぜ退会するのか</a:t>
            </a:r>
            <a:r>
              <a:rPr lang="ja" altLang="en-US" sz="2400" b="1" dirty="0">
                <a:solidFill>
                  <a:srgbClr val="FF0000"/>
                </a:solidFill>
                <a:latin typeface="BIZ UDPゴシック" panose="020B0400000000000000" pitchFamily="50" charset="-128"/>
                <a:ea typeface="BIZ UDPゴシック" panose="020B0400000000000000" pitchFamily="50" charset="-128"/>
                <a:cs typeface="BIZ UDPGothic" panose="020B0604020202020204" pitchFamily="34" charset="0"/>
              </a:rPr>
              <a:t>  </a:t>
            </a:r>
          </a:p>
        </p:txBody>
      </p:sp>
      <p:sp>
        <p:nvSpPr>
          <p:cNvPr id="3" name="Freeform 16">
            <a:extLst>
              <a:ext uri="{FF2B5EF4-FFF2-40B4-BE49-F238E27FC236}">
                <a16:creationId xmlns:a16="http://schemas.microsoft.com/office/drawing/2014/main" id="{8BAEEE66-39A6-5545-2AE4-9FAD4B8C1C41}"/>
              </a:ext>
            </a:extLst>
          </p:cNvPr>
          <p:cNvSpPr/>
          <p:nvPr/>
        </p:nvSpPr>
        <p:spPr>
          <a:xfrm>
            <a:off x="-1182248" y="3367896"/>
            <a:ext cx="2537714" cy="1388821"/>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 altLang="en-US" sz="1200" dirty="0">
              <a:latin typeface="BIZ UDPゴシック" panose="020B0400000000000000" pitchFamily="50" charset="-128"/>
              <a:ea typeface="BIZ UDPゴシック" panose="020B0400000000000000" pitchFamily="50" charset="-128"/>
            </a:endParaRPr>
          </a:p>
        </p:txBody>
      </p:sp>
      <p:pic>
        <p:nvPicPr>
          <p:cNvPr id="4" name="Picture 3" descr="黒い背景に白い文字&#10;&#10;自動生成による説明">
            <a:extLst>
              <a:ext uri="{FF2B5EF4-FFF2-40B4-BE49-F238E27FC236}">
                <a16:creationId xmlns:a16="http://schemas.microsoft.com/office/drawing/2014/main" id="{F157C309-5BBF-5CF5-00F7-819829D34C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510" y="5456657"/>
            <a:ext cx="1858635" cy="698821"/>
          </a:xfrm>
          <a:prstGeom prst="rect">
            <a:avLst/>
          </a:prstGeom>
        </p:spPr>
      </p:pic>
    </p:spTree>
    <p:custDataLst>
      <p:tags r:id="rId1"/>
    </p:custDataLst>
    <p:extLst>
      <p:ext uri="{BB962C8B-B14F-4D97-AF65-F5344CB8AC3E}">
        <p14:creationId xmlns:p14="http://schemas.microsoft.com/office/powerpoint/2010/main" val="2860273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ダイヤモンド富士">
            <a:extLst>
              <a:ext uri="{FF2B5EF4-FFF2-40B4-BE49-F238E27FC236}">
                <a16:creationId xmlns:a16="http://schemas.microsoft.com/office/drawing/2014/main" id="{73FA799C-35D4-29E8-EDEB-B15875B76F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112" y="3759580"/>
            <a:ext cx="2767597" cy="27675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烏帽子岩と">
            <a:extLst>
              <a:ext uri="{FF2B5EF4-FFF2-40B4-BE49-F238E27FC236}">
                <a16:creationId xmlns:a16="http://schemas.microsoft.com/office/drawing/2014/main" id="{9DD1A668-74E2-022F-44FB-857A3B53C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6923" y="3759580"/>
            <a:ext cx="4206414" cy="2804709"/>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EDE05B7B-A1A2-4239-9A38-1346E3BF79F8}"/>
              </a:ext>
            </a:extLst>
          </p:cNvPr>
          <p:cNvSpPr>
            <a:spLocks noGrp="1"/>
          </p:cNvSpPr>
          <p:nvPr>
            <p:ph type="title"/>
          </p:nvPr>
        </p:nvSpPr>
        <p:spPr>
          <a:xfrm>
            <a:off x="4354663" y="381213"/>
            <a:ext cx="7753757" cy="888816"/>
          </a:xfrm>
        </p:spPr>
        <p:txBody>
          <a:bodyPr>
            <a:normAutofit/>
          </a:bodyPr>
          <a:lstStyle/>
          <a:p>
            <a:r>
              <a:rPr lang="ja-JP" altLang="en-US" sz="3600" b="1" dirty="0">
                <a:solidFill>
                  <a:srgbClr val="0070C0"/>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茅ヶ崎</a:t>
            </a:r>
            <a:r>
              <a:rPr kumimoji="1" lang="ja-JP" altLang="en-US" sz="3600" b="1" dirty="0">
                <a:solidFill>
                  <a:srgbClr val="0070C0"/>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ロータリークラブ　</a:t>
            </a:r>
            <a:r>
              <a:rPr kumimoji="1" lang="ja-JP" altLang="en-US" sz="2400" b="1" dirty="0">
                <a:solidFill>
                  <a:srgbClr val="0070C0"/>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（第</a:t>
            </a:r>
            <a:r>
              <a:rPr kumimoji="1" lang="en-US" altLang="ja-JP" sz="2400" b="1" dirty="0">
                <a:solidFill>
                  <a:srgbClr val="0070C0"/>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2780</a:t>
            </a:r>
            <a:r>
              <a:rPr kumimoji="1" lang="ja-JP" altLang="en-US" sz="2400" b="1" dirty="0">
                <a:solidFill>
                  <a:srgbClr val="0070C0"/>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rPr>
              <a:t>地区）</a:t>
            </a:r>
          </a:p>
        </p:txBody>
      </p:sp>
      <p:sp>
        <p:nvSpPr>
          <p:cNvPr id="3" name="コンテンツ プレースホルダー 2">
            <a:extLst>
              <a:ext uri="{FF2B5EF4-FFF2-40B4-BE49-F238E27FC236}">
                <a16:creationId xmlns:a16="http://schemas.microsoft.com/office/drawing/2014/main" id="{A26A8E4F-575F-431D-99FE-68DDF608DF94}"/>
              </a:ext>
            </a:extLst>
          </p:cNvPr>
          <p:cNvSpPr>
            <a:spLocks noGrp="1"/>
          </p:cNvSpPr>
          <p:nvPr>
            <p:ph idx="1"/>
          </p:nvPr>
        </p:nvSpPr>
        <p:spPr>
          <a:xfrm>
            <a:off x="630876" y="2465387"/>
            <a:ext cx="10930247" cy="1946275"/>
          </a:xfrm>
        </p:spPr>
        <p:txBody>
          <a:bodyPr>
            <a:normAutofit fontScale="25000" lnSpcReduction="20000"/>
          </a:bodyPr>
          <a:lstStyle/>
          <a:p>
            <a:pPr marL="0" indent="0">
              <a:buNone/>
            </a:pPr>
            <a:r>
              <a:rPr lang="en-US" altLang="ja-JP" sz="11200" b="1" dirty="0">
                <a:solidFill>
                  <a:srgbClr val="002060"/>
                </a:solidFill>
                <a:latin typeface="ＭＳ Ｐゴシック" panose="020B0600070205080204" pitchFamily="50" charset="-128"/>
                <a:ea typeface="ＭＳ Ｐゴシック" panose="020B0600070205080204" pitchFamily="50" charset="-128"/>
              </a:rPr>
              <a:t>※</a:t>
            </a:r>
            <a:r>
              <a:rPr lang="ja-JP" altLang="en-US" sz="11200" b="1" dirty="0">
                <a:solidFill>
                  <a:srgbClr val="002060"/>
                </a:solidFill>
                <a:latin typeface="ＭＳ Ｐゴシック" panose="020B0600070205080204" pitchFamily="50" charset="-128"/>
                <a:ea typeface="ＭＳ Ｐゴシック" panose="020B0600070205080204" pitchFamily="50" charset="-128"/>
              </a:rPr>
              <a:t> 創立　</a:t>
            </a:r>
            <a:r>
              <a:rPr lang="en-US" altLang="ja-JP" sz="11200" b="1" dirty="0">
                <a:solidFill>
                  <a:srgbClr val="002060"/>
                </a:solidFill>
                <a:latin typeface="ＭＳ Ｐゴシック" panose="020B0600070205080204" pitchFamily="50" charset="-128"/>
                <a:ea typeface="ＭＳ Ｐゴシック" panose="020B0600070205080204" pitchFamily="50" charset="-128"/>
              </a:rPr>
              <a:t>1960</a:t>
            </a:r>
            <a:r>
              <a:rPr lang="ja-JP" altLang="en-US" sz="11200" b="1" dirty="0">
                <a:solidFill>
                  <a:srgbClr val="002060"/>
                </a:solidFill>
                <a:latin typeface="ＭＳ Ｐゴシック" panose="020B0600070205080204" pitchFamily="50" charset="-128"/>
                <a:ea typeface="ＭＳ Ｐゴシック" panose="020B0600070205080204" pitchFamily="50" charset="-128"/>
              </a:rPr>
              <a:t>年</a:t>
            </a:r>
            <a:r>
              <a:rPr lang="en-US" altLang="ja-JP" sz="11200" b="1" dirty="0">
                <a:solidFill>
                  <a:srgbClr val="002060"/>
                </a:solidFill>
                <a:latin typeface="ＭＳ Ｐゴシック" panose="020B0600070205080204" pitchFamily="50" charset="-128"/>
                <a:ea typeface="ＭＳ Ｐゴシック" panose="020B0600070205080204" pitchFamily="50" charset="-128"/>
              </a:rPr>
              <a:t>8</a:t>
            </a:r>
            <a:r>
              <a:rPr lang="ja-JP" altLang="en-US" sz="11200" b="1" dirty="0">
                <a:solidFill>
                  <a:srgbClr val="002060"/>
                </a:solidFill>
                <a:latin typeface="ＭＳ Ｐゴシック" panose="020B0600070205080204" pitchFamily="50" charset="-128"/>
                <a:ea typeface="ＭＳ Ｐゴシック" panose="020B0600070205080204" pitchFamily="50" charset="-128"/>
              </a:rPr>
              <a:t>月</a:t>
            </a:r>
            <a:r>
              <a:rPr lang="en-US" altLang="ja-JP" sz="11200" b="1" dirty="0">
                <a:solidFill>
                  <a:srgbClr val="002060"/>
                </a:solidFill>
                <a:latin typeface="ＭＳ Ｐゴシック" panose="020B0600070205080204" pitchFamily="50" charset="-128"/>
                <a:ea typeface="ＭＳ Ｐゴシック" panose="020B0600070205080204" pitchFamily="50" charset="-128"/>
              </a:rPr>
              <a:t>10</a:t>
            </a:r>
            <a:r>
              <a:rPr lang="ja-JP" altLang="en-US" sz="11200" b="1" dirty="0">
                <a:solidFill>
                  <a:srgbClr val="002060"/>
                </a:solidFill>
                <a:latin typeface="ＭＳ Ｐゴシック" panose="020B0600070205080204" pitchFamily="50" charset="-128"/>
                <a:ea typeface="ＭＳ Ｐゴシック" panose="020B0600070205080204" pitchFamily="50" charset="-128"/>
              </a:rPr>
              <a:t>日　藤沢ロータリークラブをスポンサーとして発会</a:t>
            </a:r>
            <a:endParaRPr lang="en-US" altLang="ja-JP" sz="112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ja-JP" altLang="en-US" sz="11200" b="1" dirty="0">
                <a:solidFill>
                  <a:srgbClr val="002060"/>
                </a:solidFill>
                <a:latin typeface="ＭＳ Ｐゴシック" panose="020B0600070205080204" pitchFamily="50" charset="-128"/>
                <a:ea typeface="ＭＳ Ｐゴシック" panose="020B0600070205080204" pitchFamily="50" charset="-128"/>
              </a:rPr>
              <a:t>　　　　  　</a:t>
            </a:r>
            <a:r>
              <a:rPr lang="en-US" altLang="ja-JP" sz="11200" b="1" dirty="0">
                <a:solidFill>
                  <a:srgbClr val="002060"/>
                </a:solidFill>
                <a:latin typeface="ＭＳ Ｐゴシック" panose="020B0600070205080204" pitchFamily="50" charset="-128"/>
                <a:ea typeface="ＭＳ Ｐゴシック" panose="020B0600070205080204" pitchFamily="50" charset="-128"/>
              </a:rPr>
              <a:t>1960</a:t>
            </a:r>
            <a:r>
              <a:rPr lang="ja-JP" altLang="en-US" sz="11200" b="1" dirty="0">
                <a:solidFill>
                  <a:srgbClr val="002060"/>
                </a:solidFill>
                <a:latin typeface="ＭＳ Ｐゴシック" panose="020B0600070205080204" pitchFamily="50" charset="-128"/>
                <a:ea typeface="ＭＳ Ｐゴシック" panose="020B0600070205080204" pitchFamily="50" charset="-128"/>
              </a:rPr>
              <a:t>年</a:t>
            </a:r>
            <a:r>
              <a:rPr lang="en-US" altLang="ja-JP" sz="11200" b="1" dirty="0">
                <a:solidFill>
                  <a:srgbClr val="002060"/>
                </a:solidFill>
                <a:latin typeface="ＭＳ Ｐゴシック" panose="020B0600070205080204" pitchFamily="50" charset="-128"/>
                <a:ea typeface="ＭＳ Ｐゴシック" panose="020B0600070205080204" pitchFamily="50" charset="-128"/>
              </a:rPr>
              <a:t>9</a:t>
            </a:r>
            <a:r>
              <a:rPr lang="ja-JP" altLang="en-US" sz="11200" b="1" dirty="0">
                <a:solidFill>
                  <a:srgbClr val="002060"/>
                </a:solidFill>
                <a:latin typeface="ＭＳ Ｐゴシック" panose="020B0600070205080204" pitchFamily="50" charset="-128"/>
                <a:ea typeface="ＭＳ Ｐゴシック" panose="020B0600070205080204" pitchFamily="50" charset="-128"/>
              </a:rPr>
              <a:t>月</a:t>
            </a:r>
            <a:r>
              <a:rPr lang="en-US" altLang="ja-JP" sz="11200" b="1" dirty="0">
                <a:solidFill>
                  <a:srgbClr val="002060"/>
                </a:solidFill>
                <a:latin typeface="ＭＳ Ｐゴシック" panose="020B0600070205080204" pitchFamily="50" charset="-128"/>
                <a:ea typeface="ＭＳ Ｐゴシック" panose="020B0600070205080204" pitchFamily="50" charset="-128"/>
              </a:rPr>
              <a:t>16</a:t>
            </a:r>
            <a:r>
              <a:rPr lang="ja-JP" altLang="en-US" sz="11200" b="1" dirty="0">
                <a:solidFill>
                  <a:srgbClr val="002060"/>
                </a:solidFill>
                <a:latin typeface="ＭＳ Ｐゴシック" panose="020B0600070205080204" pitchFamily="50" charset="-128"/>
                <a:ea typeface="ＭＳ Ｐゴシック" panose="020B0600070205080204" pitchFamily="50" charset="-128"/>
              </a:rPr>
              <a:t>日　国際ロータリー認証　日本創立順位第</a:t>
            </a:r>
            <a:r>
              <a:rPr lang="en-US" altLang="ja-JP" sz="11200" b="1" dirty="0">
                <a:solidFill>
                  <a:srgbClr val="002060"/>
                </a:solidFill>
                <a:latin typeface="ＭＳ Ｐゴシック" panose="020B0600070205080204" pitchFamily="50" charset="-128"/>
                <a:ea typeface="ＭＳ Ｐゴシック" panose="020B0600070205080204" pitchFamily="50" charset="-128"/>
              </a:rPr>
              <a:t>390</a:t>
            </a:r>
            <a:r>
              <a:rPr lang="ja-JP" altLang="en-US" sz="11200" b="1" dirty="0">
                <a:solidFill>
                  <a:srgbClr val="002060"/>
                </a:solidFill>
                <a:latin typeface="ＭＳ Ｐゴシック" panose="020B0600070205080204" pitchFamily="50" charset="-128"/>
                <a:ea typeface="ＭＳ Ｐゴシック" panose="020B0600070205080204" pitchFamily="50" charset="-128"/>
              </a:rPr>
              <a:t>番</a:t>
            </a:r>
            <a:endParaRPr lang="en-US" altLang="ja-JP" sz="112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en-US" altLang="ja-JP" sz="11200" b="1" dirty="0">
                <a:solidFill>
                  <a:srgbClr val="002060"/>
                </a:solidFill>
                <a:latin typeface="ＭＳ Ｐゴシック" panose="020B0600070205080204" pitchFamily="50" charset="-128"/>
                <a:ea typeface="ＭＳ Ｐゴシック" panose="020B0600070205080204" pitchFamily="50" charset="-128"/>
              </a:rPr>
              <a:t>※</a:t>
            </a:r>
            <a:r>
              <a:rPr lang="ja-JP" altLang="en-US" sz="11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11200" b="1" dirty="0">
                <a:solidFill>
                  <a:srgbClr val="002060"/>
                </a:solidFill>
                <a:latin typeface="ＭＳ Ｐゴシック" panose="020B0600070205080204" pitchFamily="50" charset="-128"/>
                <a:ea typeface="ＭＳ Ｐゴシック" panose="020B0600070205080204" pitchFamily="50" charset="-128"/>
              </a:rPr>
              <a:t>正会員数　</a:t>
            </a:r>
            <a:r>
              <a:rPr kumimoji="1" lang="en-US" altLang="ja-JP" sz="11200" b="1" dirty="0">
                <a:solidFill>
                  <a:srgbClr val="002060"/>
                </a:solidFill>
                <a:latin typeface="ＭＳ Ｐゴシック" panose="020B0600070205080204" pitchFamily="50" charset="-128"/>
                <a:ea typeface="ＭＳ Ｐゴシック" panose="020B0600070205080204" pitchFamily="50" charset="-128"/>
              </a:rPr>
              <a:t>46</a:t>
            </a:r>
            <a:r>
              <a:rPr kumimoji="1" lang="ja-JP" altLang="en-US" sz="11200" b="1" dirty="0">
                <a:solidFill>
                  <a:srgbClr val="002060"/>
                </a:solidFill>
                <a:latin typeface="ＭＳ Ｐゴシック" panose="020B0600070205080204" pitchFamily="50" charset="-128"/>
                <a:ea typeface="ＭＳ Ｐゴシック" panose="020B0600070205080204" pitchFamily="50" charset="-128"/>
              </a:rPr>
              <a:t>名　（男性 </a:t>
            </a:r>
            <a:r>
              <a:rPr kumimoji="1" lang="en-US" altLang="ja-JP" sz="11200" b="1" dirty="0">
                <a:solidFill>
                  <a:srgbClr val="002060"/>
                </a:solidFill>
                <a:latin typeface="ＭＳ Ｐゴシック" panose="020B0600070205080204" pitchFamily="50" charset="-128"/>
                <a:ea typeface="ＭＳ Ｐゴシック" panose="020B0600070205080204" pitchFamily="50" charset="-128"/>
              </a:rPr>
              <a:t>4</a:t>
            </a:r>
            <a:r>
              <a:rPr lang="en-US" altLang="ja-JP" sz="11200" b="1" dirty="0">
                <a:solidFill>
                  <a:srgbClr val="002060"/>
                </a:solidFill>
                <a:latin typeface="ＭＳ Ｐゴシック" panose="020B0600070205080204" pitchFamily="50" charset="-128"/>
                <a:ea typeface="ＭＳ Ｐゴシック" panose="020B0600070205080204" pitchFamily="50" charset="-128"/>
              </a:rPr>
              <a:t>2</a:t>
            </a:r>
            <a:r>
              <a:rPr kumimoji="1" lang="ja-JP" altLang="en-US" sz="11200" b="1" dirty="0">
                <a:solidFill>
                  <a:srgbClr val="002060"/>
                </a:solidFill>
                <a:latin typeface="ＭＳ Ｐゴシック" panose="020B0600070205080204" pitchFamily="50" charset="-128"/>
                <a:ea typeface="ＭＳ Ｐゴシック" panose="020B0600070205080204" pitchFamily="50" charset="-128"/>
              </a:rPr>
              <a:t>名　女性 </a:t>
            </a:r>
            <a:r>
              <a:rPr lang="en-US" altLang="ja-JP" sz="11200" b="1" dirty="0">
                <a:solidFill>
                  <a:srgbClr val="002060"/>
                </a:solidFill>
                <a:latin typeface="ＭＳ Ｐゴシック" panose="020B0600070205080204" pitchFamily="50" charset="-128"/>
                <a:ea typeface="ＭＳ Ｐゴシック" panose="020B0600070205080204" pitchFamily="50" charset="-128"/>
              </a:rPr>
              <a:t>4</a:t>
            </a:r>
            <a:r>
              <a:rPr kumimoji="1" lang="ja-JP" altLang="en-US" sz="11200" b="1" dirty="0">
                <a:solidFill>
                  <a:srgbClr val="002060"/>
                </a:solidFill>
                <a:latin typeface="ＭＳ Ｐゴシック" panose="020B0600070205080204" pitchFamily="50" charset="-128"/>
                <a:ea typeface="ＭＳ Ｐゴシック" panose="020B0600070205080204" pitchFamily="50" charset="-128"/>
              </a:rPr>
              <a:t>名）　　</a:t>
            </a:r>
            <a:endParaRPr kumimoji="1" lang="en-US" altLang="ja-JP" sz="112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en-US" altLang="ja-JP" sz="11200" b="1" dirty="0">
                <a:solidFill>
                  <a:srgbClr val="002060"/>
                </a:solidFill>
                <a:latin typeface="ＭＳ Ｐゴシック" panose="020B0600070205080204" pitchFamily="50" charset="-128"/>
                <a:ea typeface="ＭＳ Ｐゴシック" panose="020B0600070205080204" pitchFamily="50" charset="-128"/>
              </a:rPr>
              <a:t>※</a:t>
            </a:r>
            <a:r>
              <a:rPr lang="ja-JP" altLang="en-US" sz="11200" b="1" dirty="0">
                <a:solidFill>
                  <a:srgbClr val="002060"/>
                </a:solidFill>
                <a:latin typeface="ＭＳ Ｐゴシック" panose="020B0600070205080204" pitchFamily="50" charset="-128"/>
                <a:ea typeface="ＭＳ Ｐゴシック" panose="020B0600070205080204" pitchFamily="50" charset="-128"/>
              </a:rPr>
              <a:t> 昨年度　創立</a:t>
            </a:r>
            <a:r>
              <a:rPr lang="en-US" altLang="ja-JP" sz="11200" b="1" dirty="0">
                <a:solidFill>
                  <a:srgbClr val="002060"/>
                </a:solidFill>
                <a:latin typeface="ＭＳ Ｐゴシック" panose="020B0600070205080204" pitchFamily="50" charset="-128"/>
                <a:ea typeface="ＭＳ Ｐゴシック" panose="020B0600070205080204" pitchFamily="50" charset="-128"/>
              </a:rPr>
              <a:t>65</a:t>
            </a:r>
            <a:r>
              <a:rPr lang="ja-JP" altLang="en-US" sz="11200" b="1" dirty="0">
                <a:solidFill>
                  <a:srgbClr val="002060"/>
                </a:solidFill>
                <a:latin typeface="ＭＳ Ｐゴシック" panose="020B0600070205080204" pitchFamily="50" charset="-128"/>
                <a:ea typeface="ＭＳ Ｐゴシック" panose="020B0600070205080204" pitchFamily="50" charset="-128"/>
              </a:rPr>
              <a:t>周年</a:t>
            </a:r>
            <a:endParaRPr lang="en-US" altLang="ja-JP" sz="112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ja-JP" altLang="en-US" sz="11200" b="1" dirty="0">
                <a:solidFill>
                  <a:srgbClr val="002060"/>
                </a:solidFill>
                <a:latin typeface="ＭＳ Ｐゴシック" panose="020B0600070205080204" pitchFamily="50" charset="-128"/>
                <a:ea typeface="ＭＳ Ｐゴシック" panose="020B0600070205080204" pitchFamily="50" charset="-128"/>
              </a:rPr>
              <a:t>　</a:t>
            </a:r>
            <a:endParaRPr lang="en-US" altLang="ja-JP" sz="112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endParaRPr lang="en-US" altLang="ja-JP" sz="6400" dirty="0"/>
          </a:p>
          <a:p>
            <a:pPr marL="0" indent="0">
              <a:buNone/>
            </a:pPr>
            <a:endParaRPr lang="en-US" altLang="ja-JP" sz="5100" dirty="0"/>
          </a:p>
          <a:p>
            <a:pPr marL="0" indent="0">
              <a:buNone/>
            </a:pPr>
            <a:endParaRPr lang="en-US" altLang="ja-JP" sz="5100" dirty="0"/>
          </a:p>
          <a:p>
            <a:pPr marL="0" indent="0">
              <a:buNone/>
            </a:pPr>
            <a:endParaRPr lang="en-US" altLang="ja-JP" dirty="0"/>
          </a:p>
          <a:p>
            <a:pPr marL="0" indent="0">
              <a:buNone/>
            </a:pPr>
            <a:endParaRPr kumimoji="1" lang="en-US" altLang="ja-JP" dirty="0"/>
          </a:p>
          <a:p>
            <a:pPr marL="0" indent="0">
              <a:buNone/>
            </a:pPr>
            <a:r>
              <a:rPr lang="ja-JP" altLang="en-US" dirty="0"/>
              <a:t>　　</a:t>
            </a:r>
            <a:endParaRPr kumimoji="1" lang="ja-JP" altLang="en-US" dirty="0"/>
          </a:p>
        </p:txBody>
      </p:sp>
      <p:pic>
        <p:nvPicPr>
          <p:cNvPr id="4098" name="Picture 2" descr="茅ヶ崎ロータリークラブ">
            <a:extLst>
              <a:ext uri="{FF2B5EF4-FFF2-40B4-BE49-F238E27FC236}">
                <a16:creationId xmlns:a16="http://schemas.microsoft.com/office/drawing/2014/main" id="{3F0F7FA0-C303-C4A7-FDC6-35A1CEEE7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876" y="151689"/>
            <a:ext cx="3564263" cy="1946275"/>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964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37B88-21AD-8BA2-6117-12905F4BDC94}"/>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D145E75-B4F4-EDFE-345C-BFB04169A526}"/>
              </a:ext>
            </a:extLst>
          </p:cNvPr>
          <p:cNvSpPr txBox="1"/>
          <p:nvPr/>
        </p:nvSpPr>
        <p:spPr>
          <a:xfrm>
            <a:off x="119270" y="396926"/>
            <a:ext cx="12072730" cy="58785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なぜ退会が起こるのか</a:t>
            </a: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rPr>
              <a:t>「所属意義の希薄化」「居場所感の欠如」</a:t>
            </a:r>
            <a:endParaRPr kumimoji="1" lang="en-US" altLang="ja-JP" sz="40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新会員が「自分が貢献できている」と感じられない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ベテラン会員が「</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もう自分の出番は終わった</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」と感じる</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32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B050"/>
                </a:solidFill>
                <a:effectLst/>
                <a:uLnTx/>
                <a:uFillTx/>
                <a:latin typeface="ＭＳ Ｐゴシック" panose="020B0600070205080204" pitchFamily="50" charset="-128"/>
                <a:ea typeface="ＭＳ Ｐゴシック" panose="020B0600070205080204" pitchFamily="50" charset="-128"/>
              </a:rPr>
              <a:t>「時間・経済・世代間ギャップ」</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特に若手や女性会員が</a:t>
            </a:r>
            <a:r>
              <a:rPr kumimoji="1" lang="ja-JP" altLang="en-US" sz="32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直面するハードルを可視化</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（例）「出席率」中心の時代から、「関与度」中心の時代へと</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価値軸が変化している</a:t>
            </a:r>
          </a:p>
        </p:txBody>
      </p:sp>
      <p:pic>
        <p:nvPicPr>
          <p:cNvPr id="3" name="図 2">
            <a:extLst>
              <a:ext uri="{FF2B5EF4-FFF2-40B4-BE49-F238E27FC236}">
                <a16:creationId xmlns:a16="http://schemas.microsoft.com/office/drawing/2014/main" id="{B3403A82-5975-4BE7-C3FE-DCAE1F1B41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7672" y="5846876"/>
            <a:ext cx="1965627" cy="862692"/>
          </a:xfrm>
          <a:prstGeom prst="rect">
            <a:avLst/>
          </a:prstGeom>
        </p:spPr>
      </p:pic>
    </p:spTree>
    <p:extLst>
      <p:ext uri="{BB962C8B-B14F-4D97-AF65-F5344CB8AC3E}">
        <p14:creationId xmlns:p14="http://schemas.microsoft.com/office/powerpoint/2010/main" val="35181062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3DB1A-8930-7F6E-ABE5-D4A040DAABD8}"/>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52B454F-3B0E-4BB1-5B89-8A0C6496930B}"/>
              </a:ext>
            </a:extLst>
          </p:cNvPr>
          <p:cNvSpPr txBox="1"/>
          <p:nvPr/>
        </p:nvSpPr>
        <p:spPr>
          <a:xfrm>
            <a:off x="231027" y="155532"/>
            <a:ext cx="12072730" cy="79714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400" b="1" dirty="0">
                <a:solidFill>
                  <a:srgbClr val="002060"/>
                </a:solidFill>
                <a:latin typeface="ＭＳ Ｐゴシック" panose="020B0600070205080204" pitchFamily="50" charset="-128"/>
                <a:ea typeface="ＭＳ Ｐゴシック" panose="020B0600070205080204" pitchFamily="50" charset="-128"/>
              </a:rPr>
              <a:t>「退会防止」「会員の維持」とは</a:t>
            </a:r>
            <a:endParaRPr lang="en-US" altLang="ja-JP" sz="44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400" b="1" dirty="0">
                <a:solidFill>
                  <a:srgbClr val="002060"/>
                </a:solidFill>
                <a:latin typeface="ＭＳ Ｐゴシック" panose="020B0600070205080204" pitchFamily="50" charset="-128"/>
                <a:ea typeface="ＭＳ Ｐゴシック" panose="020B0600070205080204" pitchFamily="50" charset="-128"/>
              </a:rPr>
              <a:t>　　　　　　　　　　　　　“</a:t>
            </a:r>
            <a:r>
              <a:rPr lang="ja-JP" altLang="en-US" sz="4400" b="1" dirty="0">
                <a:solidFill>
                  <a:srgbClr val="FF0000"/>
                </a:solidFill>
                <a:latin typeface="ＭＳ Ｐゴシック" panose="020B0600070205080204" pitchFamily="50" charset="-128"/>
                <a:ea typeface="ＭＳ Ｐゴシック" panose="020B0600070205080204" pitchFamily="50" charset="-128"/>
              </a:rPr>
              <a:t>クラブの健康診断</a:t>
            </a:r>
            <a:r>
              <a:rPr lang="ja-JP" altLang="en-US" sz="4400" b="1" dirty="0">
                <a:solidFill>
                  <a:srgbClr val="002060"/>
                </a:solidFill>
                <a:latin typeface="ＭＳ Ｐゴシック" panose="020B0600070205080204" pitchFamily="50" charset="-128"/>
                <a:ea typeface="ＭＳ Ｐゴシック" panose="020B0600070205080204" pitchFamily="50" charset="-128"/>
              </a:rPr>
              <a:t>”</a:t>
            </a:r>
            <a:endParaRPr lang="en-US" altLang="ja-JP" sz="44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a:t>
            </a:r>
            <a:r>
              <a:rPr lang="ja-JP" altLang="en-US" sz="4000" b="1" dirty="0">
                <a:solidFill>
                  <a:srgbClr val="00B050"/>
                </a:solidFill>
                <a:latin typeface="ＭＳ Ｐゴシック" panose="020B0600070205080204" pitchFamily="50" charset="-128"/>
                <a:ea typeface="ＭＳ Ｐゴシック" panose="020B0600070205080204" pitchFamily="50" charset="-128"/>
              </a:rPr>
              <a:t>会員がなぜ続けているのか</a:t>
            </a:r>
            <a:r>
              <a:rPr lang="ja-JP" altLang="en-US" sz="4000" b="1" dirty="0">
                <a:solidFill>
                  <a:srgbClr val="002060"/>
                </a:solidFill>
                <a:latin typeface="ＭＳ Ｐゴシック" panose="020B0600070205080204" pitchFamily="50" charset="-128"/>
                <a:ea typeface="ＭＳ Ｐゴシック" panose="020B0600070205080204" pitchFamily="50" charset="-128"/>
              </a:rPr>
              <a:t>”</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a:t>
            </a:r>
            <a:r>
              <a:rPr lang="ja-JP" altLang="en-US" sz="4000" b="1" dirty="0">
                <a:solidFill>
                  <a:srgbClr val="00B050"/>
                </a:solidFill>
                <a:latin typeface="ＭＳ Ｐゴシック" panose="020B0600070205080204" pitchFamily="50" charset="-128"/>
                <a:ea typeface="ＭＳ Ｐゴシック" panose="020B0600070205080204" pitchFamily="50" charset="-128"/>
              </a:rPr>
              <a:t>どうしたら残りたくなるのか</a:t>
            </a:r>
            <a:r>
              <a:rPr lang="ja-JP" altLang="en-US" sz="4000" b="1" dirty="0">
                <a:solidFill>
                  <a:srgbClr val="002060"/>
                </a:solidFill>
                <a:latin typeface="ＭＳ Ｐゴシック" panose="020B0600070205080204" pitchFamily="50" charset="-128"/>
                <a:ea typeface="ＭＳ Ｐゴシック" panose="020B0600070205080204" pitchFamily="50" charset="-128"/>
              </a:rPr>
              <a:t>”を見つめ、</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時代と共に進化する事</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9E35062C-B268-DCE1-006A-93847A4720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702" y="5995308"/>
            <a:ext cx="1965627" cy="862692"/>
          </a:xfrm>
          <a:prstGeom prst="rect">
            <a:avLst/>
          </a:prstGeom>
        </p:spPr>
      </p:pic>
    </p:spTree>
    <p:extLst>
      <p:ext uri="{BB962C8B-B14F-4D97-AF65-F5344CB8AC3E}">
        <p14:creationId xmlns:p14="http://schemas.microsoft.com/office/powerpoint/2010/main" val="19212991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78DF8-98B1-637C-694F-EB8974ABC2C6}"/>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F3656A0-618A-C0D5-BD8F-FF26F0B51DA1}"/>
              </a:ext>
            </a:extLst>
          </p:cNvPr>
          <p:cNvSpPr txBox="1"/>
          <p:nvPr/>
        </p:nvSpPr>
        <p:spPr>
          <a:xfrm>
            <a:off x="335802" y="2334751"/>
            <a:ext cx="12072730" cy="39087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退会の多くは、</a:t>
            </a:r>
            <a:r>
              <a:rPr kumimoji="1" lang="ja-JP" altLang="en-US" sz="4000" b="1" i="0" u="none" strike="noStrike" kern="1200" cap="none" spc="0" normalizeH="0" baseline="0" noProof="0" dirty="0">
                <a:ln>
                  <a:noFill/>
                </a:ln>
                <a:solidFill>
                  <a:srgbClr val="002060"/>
                </a:solidFill>
                <a:effectLst/>
                <a:highlight>
                  <a:srgbClr val="FFFF00"/>
                </a:highlight>
                <a:uLnTx/>
                <a:uFillTx/>
                <a:latin typeface="ＭＳ Ｐゴシック" panose="020B0600070205080204" pitchFamily="50" charset="-128"/>
                <a:ea typeface="ＭＳ Ｐゴシック" panose="020B0600070205080204" pitchFamily="50" charset="-128"/>
              </a:rPr>
              <a:t>突然ではなく</a:t>
            </a: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4000" b="1" i="0" u="none" strike="noStrike" kern="1200" cap="none" spc="0" normalizeH="0" baseline="0" noProof="0" dirty="0">
                <a:ln>
                  <a:noFill/>
                </a:ln>
                <a:solidFill>
                  <a:srgbClr val="002060"/>
                </a:solidFill>
                <a:effectLst/>
                <a:highlight>
                  <a:srgbClr val="FFFF00"/>
                </a:highlight>
                <a:uLnTx/>
                <a:uFillTx/>
                <a:latin typeface="ＭＳ Ｐゴシック" panose="020B0600070205080204" pitchFamily="50" charset="-128"/>
                <a:ea typeface="ＭＳ Ｐゴシック" panose="020B0600070205080204" pitchFamily="50" charset="-128"/>
              </a:rPr>
              <a:t>静かな孤立</a:t>
            </a: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から始まります。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8D8E347B-DC55-08FE-904F-F71A12C8F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7925" y="5988481"/>
            <a:ext cx="1794899" cy="787761"/>
          </a:xfrm>
          <a:prstGeom prst="rect">
            <a:avLst/>
          </a:prstGeom>
        </p:spPr>
      </p:pic>
    </p:spTree>
    <p:extLst>
      <p:ext uri="{BB962C8B-B14F-4D97-AF65-F5344CB8AC3E}">
        <p14:creationId xmlns:p14="http://schemas.microsoft.com/office/powerpoint/2010/main" val="26380767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7783C-8184-A827-2808-E1FE7B98495B}"/>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FDB1275-5311-39FE-7F51-388A86517F53}"/>
              </a:ext>
            </a:extLst>
          </p:cNvPr>
          <p:cNvSpPr txBox="1"/>
          <p:nvPr/>
        </p:nvSpPr>
        <p:spPr>
          <a:xfrm>
            <a:off x="812052" y="1073201"/>
            <a:ext cx="1207273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例会に来なくなった。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行事の連絡に反応がなくなった。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話しかけても表情が硬い。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highlight>
                  <a:srgbClr val="FFFF00"/>
                </a:highlight>
                <a:uLnTx/>
                <a:uFillTx/>
                <a:latin typeface="ＭＳ Ｐゴシック" panose="020B0600070205080204" pitchFamily="50" charset="-128"/>
                <a:ea typeface="ＭＳ Ｐゴシック" panose="020B0600070205080204" pitchFamily="50" charset="-128"/>
              </a:rPr>
              <a:t>そうした小さな変化を、</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highlight>
                  <a:srgbClr val="FFFF00"/>
                </a:highlight>
                <a:uLnTx/>
                <a:uFillTx/>
                <a:latin typeface="ＭＳ Ｐゴシック" panose="020B0600070205080204" pitchFamily="50" charset="-128"/>
                <a:ea typeface="ＭＳ Ｐゴシック" panose="020B0600070205080204" pitchFamily="50" charset="-128"/>
              </a:rPr>
              <a:t>「最近忙しいのかな」で終わらせてしまう</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でも本当は</a:t>
            </a:r>
            <a:r>
              <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その時点で、もう“心の距離”は生まれている。</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3200"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AFFDDAC9-0500-0BB9-F293-797E2FB82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7925" y="5988481"/>
            <a:ext cx="1794899" cy="787761"/>
          </a:xfrm>
          <a:prstGeom prst="rect">
            <a:avLst/>
          </a:prstGeom>
        </p:spPr>
      </p:pic>
    </p:spTree>
    <p:extLst>
      <p:ext uri="{BB962C8B-B14F-4D97-AF65-F5344CB8AC3E}">
        <p14:creationId xmlns:p14="http://schemas.microsoft.com/office/powerpoint/2010/main" val="29347346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5C4D-7C96-E2A2-D227-1B408A10D74D}"/>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CDE0BF53-B323-A106-0F91-6694499C00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659739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D3F32-71F8-7090-A994-990115528282}"/>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90FDD9-7F0A-B66E-E7C4-5D21C4129868}"/>
              </a:ext>
            </a:extLst>
          </p:cNvPr>
          <p:cNvSpPr txBox="1"/>
          <p:nvPr/>
        </p:nvSpPr>
        <p:spPr>
          <a:xfrm>
            <a:off x="1878885" y="2913192"/>
            <a:ext cx="1207273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女性会員を増やすには？</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EF2D6928-AC4E-1627-30EA-F872213D7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789CDEB2-C6F1-9E1C-0DFC-2789255DE5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4463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44D55-FCC9-3AA8-DEA9-FADBC17C89C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47D53D8-D763-8B95-3BE7-9F78BB53F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1187508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6481F-F3A7-3B57-A683-528F24DC8581}"/>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A5A5044-059C-0673-F64C-F9A0FEC1B2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6333237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6348E-2F56-DA25-E164-95DFA66BB6CD}"/>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66C797C8-E86F-8DF9-62CA-40AF1FA53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6671497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2AF5B-C232-0E17-B191-B258CD07904D}"/>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457F1968-C91F-3B89-5D5B-782EB5EC01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395492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2EC8DF1-4D82-4AF4-9614-866CF56DEDF9}"/>
              </a:ext>
            </a:extLst>
          </p:cNvPr>
          <p:cNvSpPr>
            <a:spLocks noGrp="1"/>
          </p:cNvSpPr>
          <p:nvPr>
            <p:ph idx="1"/>
          </p:nvPr>
        </p:nvSpPr>
        <p:spPr>
          <a:xfrm>
            <a:off x="402345" y="217296"/>
            <a:ext cx="10515600" cy="6869917"/>
          </a:xfrm>
        </p:spPr>
        <p:txBody>
          <a:bodyPr>
            <a:normAutofit fontScale="70000" lnSpcReduction="20000"/>
          </a:bodyPr>
          <a:lstStyle/>
          <a:p>
            <a:pPr marL="0" indent="0">
              <a:buNone/>
            </a:pPr>
            <a:r>
              <a:rPr lang="en-US" altLang="ja-JP" sz="3300" b="1" dirty="0">
                <a:solidFill>
                  <a:srgbClr val="002060"/>
                </a:solidFill>
                <a:latin typeface="ＭＳ Ｐゴシック" panose="020B0600070205080204" pitchFamily="50" charset="-128"/>
                <a:ea typeface="ＭＳ Ｐゴシック" panose="020B0600070205080204" pitchFamily="50" charset="-128"/>
              </a:rPr>
              <a:t>【</a:t>
            </a:r>
            <a:r>
              <a:rPr lang="ja-JP" altLang="en-US" sz="3300" b="1" dirty="0">
                <a:solidFill>
                  <a:srgbClr val="002060"/>
                </a:solidFill>
                <a:latin typeface="ＭＳ Ｐゴシック" panose="020B0600070205080204" pitchFamily="50" charset="-128"/>
                <a:ea typeface="ＭＳ Ｐゴシック" panose="020B0600070205080204" pitchFamily="50" charset="-128"/>
              </a:rPr>
              <a:t>ロータリー歴</a:t>
            </a:r>
            <a:r>
              <a:rPr lang="en-US" altLang="ja-JP" sz="3300" b="1" dirty="0">
                <a:solidFill>
                  <a:srgbClr val="002060"/>
                </a:solidFill>
                <a:latin typeface="ＭＳ Ｐゴシック" panose="020B0600070205080204" pitchFamily="50" charset="-128"/>
                <a:ea typeface="ＭＳ Ｐゴシック" panose="020B0600070205080204" pitchFamily="50" charset="-128"/>
              </a:rPr>
              <a:t>】</a:t>
            </a:r>
          </a:p>
          <a:p>
            <a:pPr marL="0" indent="0">
              <a:buNone/>
            </a:pPr>
            <a:endParaRPr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en-US" altLang="ja-JP" b="1" dirty="0">
                <a:solidFill>
                  <a:srgbClr val="002060"/>
                </a:solidFill>
                <a:latin typeface="ＭＳ Ｐゴシック" panose="020B0600070205080204" pitchFamily="50" charset="-128"/>
                <a:ea typeface="ＭＳ Ｐゴシック" panose="020B0600070205080204" pitchFamily="50" charset="-128"/>
              </a:rPr>
              <a:t>2012</a:t>
            </a:r>
            <a:r>
              <a:rPr lang="ja-JP" altLang="en-US" b="1" dirty="0">
                <a:solidFill>
                  <a:srgbClr val="002060"/>
                </a:solidFill>
                <a:latin typeface="ＭＳ Ｐゴシック" panose="020B0600070205080204" pitchFamily="50" charset="-128"/>
                <a:ea typeface="ＭＳ Ｐゴシック" panose="020B0600070205080204" pitchFamily="50" charset="-128"/>
              </a:rPr>
              <a:t>年</a:t>
            </a:r>
            <a:r>
              <a:rPr lang="en-US" altLang="ja-JP" b="1" dirty="0">
                <a:solidFill>
                  <a:srgbClr val="002060"/>
                </a:solidFill>
                <a:latin typeface="ＭＳ Ｐゴシック" panose="020B0600070205080204" pitchFamily="50" charset="-128"/>
                <a:ea typeface="ＭＳ Ｐゴシック" panose="020B0600070205080204" pitchFamily="50" charset="-128"/>
              </a:rPr>
              <a:t>10</a:t>
            </a:r>
            <a:r>
              <a:rPr lang="ja-JP" altLang="en-US" b="1" dirty="0">
                <a:solidFill>
                  <a:srgbClr val="002060"/>
                </a:solidFill>
                <a:latin typeface="ＭＳ Ｐゴシック" panose="020B0600070205080204" pitchFamily="50" charset="-128"/>
                <a:ea typeface="ＭＳ Ｐゴシック" panose="020B0600070205080204" pitchFamily="50" charset="-128"/>
              </a:rPr>
              <a:t>月</a:t>
            </a:r>
            <a:r>
              <a:rPr lang="en-US" altLang="ja-JP" b="1" dirty="0">
                <a:solidFill>
                  <a:srgbClr val="002060"/>
                </a:solidFill>
                <a:latin typeface="ＭＳ Ｐゴシック" panose="020B0600070205080204" pitchFamily="50" charset="-128"/>
                <a:ea typeface="ＭＳ Ｐゴシック" panose="020B0600070205080204" pitchFamily="50" charset="-128"/>
              </a:rPr>
              <a:t>23</a:t>
            </a:r>
            <a:r>
              <a:rPr lang="ja-JP" altLang="en-US" b="1" dirty="0">
                <a:solidFill>
                  <a:srgbClr val="002060"/>
                </a:solidFill>
                <a:latin typeface="ＭＳ Ｐゴシック" panose="020B0600070205080204" pitchFamily="50" charset="-128"/>
                <a:ea typeface="ＭＳ Ｐゴシック" panose="020B0600070205080204" pitchFamily="50" charset="-128"/>
              </a:rPr>
              <a:t>日父が亡くなる　（私が</a:t>
            </a:r>
            <a:r>
              <a:rPr lang="en-US" altLang="ja-JP" b="1" dirty="0">
                <a:solidFill>
                  <a:srgbClr val="002060"/>
                </a:solidFill>
                <a:latin typeface="ＭＳ Ｐゴシック" panose="020B0600070205080204" pitchFamily="50" charset="-128"/>
                <a:ea typeface="ＭＳ Ｐゴシック" panose="020B0600070205080204" pitchFamily="50" charset="-128"/>
              </a:rPr>
              <a:t>36</a:t>
            </a:r>
            <a:r>
              <a:rPr lang="ja-JP" altLang="en-US" b="1" dirty="0">
                <a:solidFill>
                  <a:srgbClr val="002060"/>
                </a:solidFill>
                <a:latin typeface="ＭＳ Ｐゴシック" panose="020B0600070205080204" pitchFamily="50" charset="-128"/>
                <a:ea typeface="ＭＳ Ｐゴシック" panose="020B0600070205080204" pitchFamily="50" charset="-128"/>
              </a:rPr>
              <a:t>歳の時）</a:t>
            </a:r>
            <a:endParaRPr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en-US" altLang="ja-JP" b="1" dirty="0">
                <a:solidFill>
                  <a:srgbClr val="002060"/>
                </a:solidFill>
                <a:latin typeface="ＭＳ Ｐゴシック" panose="020B0600070205080204" pitchFamily="50" charset="-128"/>
                <a:ea typeface="ＭＳ Ｐゴシック" panose="020B0600070205080204" pitchFamily="50" charset="-128"/>
              </a:rPr>
              <a:t>2012</a:t>
            </a:r>
            <a:r>
              <a:rPr lang="ja-JP" altLang="en-US" b="1" dirty="0">
                <a:solidFill>
                  <a:srgbClr val="002060"/>
                </a:solidFill>
                <a:latin typeface="ＭＳ Ｐゴシック" panose="020B0600070205080204" pitchFamily="50" charset="-128"/>
                <a:ea typeface="ＭＳ Ｐゴシック" panose="020B0600070205080204" pitchFamily="50" charset="-128"/>
              </a:rPr>
              <a:t>年</a:t>
            </a:r>
            <a:r>
              <a:rPr lang="en-US" altLang="ja-JP" b="1" dirty="0">
                <a:solidFill>
                  <a:srgbClr val="002060"/>
                </a:solidFill>
                <a:latin typeface="ＭＳ Ｐゴシック" panose="020B0600070205080204" pitchFamily="50" charset="-128"/>
                <a:ea typeface="ＭＳ Ｐゴシック" panose="020B0600070205080204" pitchFamily="50" charset="-128"/>
              </a:rPr>
              <a:t>12</a:t>
            </a:r>
            <a:r>
              <a:rPr lang="ja-JP" altLang="en-US" b="1" dirty="0">
                <a:solidFill>
                  <a:srgbClr val="002060"/>
                </a:solidFill>
                <a:latin typeface="ＭＳ Ｐゴシック" panose="020B0600070205080204" pitchFamily="50" charset="-128"/>
                <a:ea typeface="ＭＳ Ｐゴシック" panose="020B0600070205080204" pitchFamily="50" charset="-128"/>
              </a:rPr>
              <a:t>月</a:t>
            </a:r>
            <a:r>
              <a:rPr lang="en-US" altLang="ja-JP" b="1" dirty="0">
                <a:solidFill>
                  <a:srgbClr val="002060"/>
                </a:solidFill>
                <a:latin typeface="ＭＳ Ｐゴシック" panose="020B0600070205080204" pitchFamily="50" charset="-128"/>
                <a:ea typeface="ＭＳ Ｐゴシック" panose="020B0600070205080204" pitchFamily="50" charset="-128"/>
              </a:rPr>
              <a:t>18</a:t>
            </a:r>
            <a:r>
              <a:rPr lang="ja-JP" altLang="en-US" b="1" dirty="0">
                <a:solidFill>
                  <a:srgbClr val="002060"/>
                </a:solidFill>
                <a:latin typeface="ＭＳ Ｐゴシック" panose="020B0600070205080204" pitchFamily="50" charset="-128"/>
                <a:ea typeface="ＭＳ Ｐゴシック" panose="020B0600070205080204" pitchFamily="50" charset="-128"/>
              </a:rPr>
              <a:t>日祖父が亡くなる</a:t>
            </a:r>
            <a:endParaRPr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endParaRPr lang="en-US" altLang="ja-JP" b="1" dirty="0">
              <a:solidFill>
                <a:srgbClr val="002060"/>
              </a:solidFill>
              <a:latin typeface="ＭＳ Ｐゴシック" panose="020B0600070205080204" pitchFamily="50" charset="-128"/>
              <a:ea typeface="ＭＳ Ｐゴシック" panose="020B0600070205080204" pitchFamily="50" charset="-128"/>
            </a:endParaRPr>
          </a:p>
          <a:p>
            <a:pPr marL="0" indent="0" algn="just">
              <a:buNone/>
            </a:pPr>
            <a:r>
              <a:rPr lang="en-US"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2013</a:t>
            </a:r>
            <a:r>
              <a:rPr lang="ja-JP"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年</a:t>
            </a:r>
            <a:r>
              <a:rPr lang="en-US"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2</a:t>
            </a:r>
            <a:r>
              <a:rPr lang="ja-JP"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月</a:t>
            </a:r>
            <a:r>
              <a:rPr lang="en-US"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14</a:t>
            </a:r>
            <a:r>
              <a:rPr lang="ja-JP"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日　　入会</a:t>
            </a:r>
            <a:endParaRPr lang="ja-JP" altLang="ja-JP" sz="2900" b="1" kern="100" dirty="0">
              <a:solidFill>
                <a:srgbClr val="FF000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indent="0" algn="just">
              <a:buNone/>
            </a:pPr>
            <a:r>
              <a:rPr lang="en-US" altLang="ja-JP" sz="2900" b="1" kern="0" dirty="0">
                <a:solidFill>
                  <a:srgbClr val="00206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2014-15</a:t>
            </a:r>
            <a:r>
              <a:rPr lang="ja-JP" altLang="ja-JP" sz="2900" b="1" kern="0" dirty="0">
                <a:solidFill>
                  <a:srgbClr val="00206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年度　親睦委員長</a:t>
            </a:r>
            <a:endParaRPr lang="en-US" altLang="ja-JP" sz="2900" b="1" kern="0" dirty="0">
              <a:solidFill>
                <a:srgbClr val="002060"/>
              </a:solidFill>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pPr marL="0" indent="0" algn="just">
              <a:buNone/>
            </a:pPr>
            <a:r>
              <a:rPr lang="en-US" altLang="ja-JP" sz="2900" b="1" kern="0" dirty="0">
                <a:solidFill>
                  <a:srgbClr val="002060"/>
                </a:solidFill>
                <a:latin typeface="ＭＳ Ｐゴシック" panose="020B0600070205080204" pitchFamily="50" charset="-128"/>
                <a:ea typeface="ＭＳ Ｐゴシック" panose="020B0600070205080204" pitchFamily="50" charset="-128"/>
                <a:cs typeface="Times New Roman" panose="02020603050405020304" pitchFamily="18" charset="0"/>
              </a:rPr>
              <a:t>2015-16</a:t>
            </a:r>
            <a:r>
              <a:rPr lang="ja-JP" altLang="en-US" sz="2900" b="1" kern="0" dirty="0">
                <a:solidFill>
                  <a:srgbClr val="002060"/>
                </a:solidFill>
                <a:latin typeface="ＭＳ Ｐゴシック" panose="020B0600070205080204" pitchFamily="50" charset="-128"/>
                <a:ea typeface="ＭＳ Ｐゴシック" panose="020B0600070205080204" pitchFamily="50" charset="-128"/>
                <a:cs typeface="Times New Roman" panose="02020603050405020304" pitchFamily="18" charset="0"/>
              </a:rPr>
              <a:t>年度　クラブ管理委員長</a:t>
            </a:r>
            <a:endParaRPr lang="en-US" altLang="ja-JP" sz="2900" b="1" kern="0" dirty="0">
              <a:solidFill>
                <a:srgbClr val="002060"/>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indent="0" algn="just">
              <a:buNone/>
            </a:pPr>
            <a:r>
              <a:rPr lang="en-US" altLang="ja-JP" sz="2900" b="1" kern="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2016-17</a:t>
            </a:r>
            <a:r>
              <a:rPr lang="ja-JP" altLang="en-US" sz="2900" b="1" kern="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年度　奉仕プロジェクト委員長</a:t>
            </a:r>
            <a:endParaRPr lang="en-US" altLang="ja-JP" sz="2900" b="1" kern="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indent="0" algn="just">
              <a:buNone/>
            </a:pPr>
            <a:r>
              <a:rPr lang="en-US" altLang="ja-JP" sz="2900" b="1" kern="0" dirty="0">
                <a:solidFill>
                  <a:srgbClr val="002060"/>
                </a:solidFill>
                <a:latin typeface="ＭＳ Ｐゴシック" panose="020B0600070205080204" pitchFamily="50" charset="-128"/>
                <a:ea typeface="ＭＳ Ｐゴシック" panose="020B0600070205080204" pitchFamily="50" charset="-128"/>
                <a:cs typeface="Times New Roman" panose="02020603050405020304" pitchFamily="18" charset="0"/>
              </a:rPr>
              <a:t>2017-18</a:t>
            </a:r>
            <a:r>
              <a:rPr lang="ja-JP" altLang="en-US" sz="2900" b="1" kern="0" dirty="0">
                <a:solidFill>
                  <a:srgbClr val="002060"/>
                </a:solidFill>
                <a:latin typeface="ＭＳ Ｐゴシック" panose="020B0600070205080204" pitchFamily="50" charset="-128"/>
                <a:ea typeface="ＭＳ Ｐゴシック" panose="020B0600070205080204" pitchFamily="50" charset="-128"/>
                <a:cs typeface="Times New Roman" panose="02020603050405020304" pitchFamily="18" charset="0"/>
              </a:rPr>
              <a:t>年度　会長エレクト・奉仕プロジェクト委員長</a:t>
            </a:r>
            <a:endParaRPr lang="ja-JP" altLang="ja-JP" sz="2900" b="1" kern="10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indent="0" algn="just">
              <a:buNone/>
            </a:pPr>
            <a:r>
              <a:rPr lang="en-US"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2018-19</a:t>
            </a:r>
            <a:r>
              <a:rPr lang="ja-JP"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年度 </a:t>
            </a:r>
            <a:r>
              <a:rPr lang="ja-JP" altLang="en-US"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茅ヶ崎ロータリークラブ　</a:t>
            </a:r>
            <a:r>
              <a:rPr lang="ja-JP"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第</a:t>
            </a:r>
            <a:r>
              <a:rPr lang="en-US"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59</a:t>
            </a:r>
            <a:r>
              <a:rPr lang="ja-JP"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代 会長</a:t>
            </a:r>
            <a:endParaRPr lang="en-US" altLang="ja-JP" sz="2900" b="1" kern="0" dirty="0">
              <a:solidFill>
                <a:srgbClr val="FF0000"/>
              </a:solidFill>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pPr marL="0" indent="0" algn="just">
              <a:buNone/>
            </a:pPr>
            <a:r>
              <a:rPr lang="ja-JP" altLang="en-US" sz="2900" b="1" kern="0" dirty="0">
                <a:solidFill>
                  <a:srgbClr val="002060"/>
                </a:solidFill>
                <a:effectLst/>
                <a:latin typeface="ＭＳ Ｐゴシック" panose="020B0600070205080204" pitchFamily="50" charset="-128"/>
                <a:ea typeface="ＭＳ Ｐゴシック" panose="020B0600070205080204" pitchFamily="50" charset="-128"/>
                <a:cs typeface="MS PGothic" panose="020B0600070205080204" pitchFamily="50" charset="-128"/>
              </a:rPr>
              <a:t>＊＊＊＊＊＊＊＊＊＊＊＊＊＊＊＊＊＊＊＊＊＊＊＊＊＊＊</a:t>
            </a:r>
            <a:endParaRPr lang="en-US" altLang="ja-JP" sz="2900" b="1" kern="0" dirty="0">
              <a:solidFill>
                <a:srgbClr val="002060"/>
              </a:solidFill>
              <a:effectLst/>
              <a:latin typeface="ＭＳ Ｐゴシック" panose="020B0600070205080204" pitchFamily="50" charset="-128"/>
              <a:ea typeface="ＭＳ Ｐゴシック" panose="020B0600070205080204" pitchFamily="50" charset="-128"/>
              <a:cs typeface="MS PGothic" panose="020B0600070205080204" pitchFamily="50" charset="-128"/>
            </a:endParaRPr>
          </a:p>
          <a:p>
            <a:pPr marL="0" indent="0" algn="just">
              <a:buNone/>
            </a:pPr>
            <a:r>
              <a:rPr lang="en-US" altLang="ja-JP" sz="3400" b="1" kern="10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2019-20</a:t>
            </a:r>
            <a:r>
              <a:rPr lang="ja-JP" altLang="en-US" sz="3400" b="1" kern="10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年度　地区会員増強・会員維持委員会　副委員長</a:t>
            </a:r>
            <a:endParaRPr lang="en-US" altLang="ja-JP" sz="3400" b="1" kern="10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indent="0" algn="just">
              <a:buNone/>
            </a:pPr>
            <a:r>
              <a:rPr lang="en-US" altLang="ja-JP" sz="3400" b="1" kern="10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2020-21</a:t>
            </a:r>
            <a:r>
              <a:rPr lang="ja-JP" altLang="en-US" sz="3400" b="1" kern="10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年度　地区会員増強・会員維持委員会　副委員長</a:t>
            </a:r>
            <a:endParaRPr lang="ja-JP" altLang="ja-JP" sz="3400" b="1" kern="100" dirty="0">
              <a:solidFill>
                <a:srgbClr val="00206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indent="0">
              <a:buNone/>
            </a:pPr>
            <a:r>
              <a:rPr kumimoji="1" lang="en-US" altLang="ja-JP" sz="3400" b="1" dirty="0">
                <a:solidFill>
                  <a:srgbClr val="00B050"/>
                </a:solidFill>
                <a:latin typeface="ＭＳ Ｐゴシック" panose="020B0600070205080204" pitchFamily="50" charset="-128"/>
                <a:ea typeface="ＭＳ Ｐゴシック" panose="020B0600070205080204" pitchFamily="50" charset="-128"/>
              </a:rPr>
              <a:t>2021</a:t>
            </a:r>
            <a:r>
              <a:rPr lang="en-US" altLang="ja-JP" sz="3400" b="1" dirty="0">
                <a:solidFill>
                  <a:srgbClr val="00B050"/>
                </a:solidFill>
                <a:latin typeface="ＭＳ Ｐゴシック" panose="020B0600070205080204" pitchFamily="50" charset="-128"/>
                <a:ea typeface="ＭＳ Ｐゴシック" panose="020B0600070205080204" pitchFamily="50" charset="-128"/>
              </a:rPr>
              <a:t>-22</a:t>
            </a:r>
            <a:r>
              <a:rPr lang="ja-JP" altLang="en-US" sz="3400" b="1" dirty="0">
                <a:solidFill>
                  <a:srgbClr val="00B050"/>
                </a:solidFill>
                <a:latin typeface="ＭＳ Ｐゴシック" panose="020B0600070205080204" pitchFamily="50" charset="-128"/>
                <a:ea typeface="ＭＳ Ｐゴシック" panose="020B0600070205080204" pitchFamily="50" charset="-128"/>
              </a:rPr>
              <a:t>年度   地区会員増強維持拡大委員会　委員長</a:t>
            </a:r>
            <a:endParaRPr lang="en-US" altLang="ja-JP" sz="34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ja-JP" altLang="en-US" sz="3400" b="1" dirty="0">
                <a:solidFill>
                  <a:srgbClr val="002060"/>
                </a:solidFill>
                <a:latin typeface="ＭＳ Ｐゴシック" panose="020B0600070205080204" pitchFamily="50" charset="-128"/>
                <a:ea typeface="ＭＳ Ｐゴシック" panose="020B0600070205080204" pitchFamily="50" charset="-128"/>
              </a:rPr>
              <a:t>　　　　　　　　　　地区戦略計画委員会　委員</a:t>
            </a:r>
            <a:endParaRPr lang="en-US" altLang="ja-JP" sz="34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lang="en-US" altLang="ja-JP" sz="3400" b="1" dirty="0">
                <a:solidFill>
                  <a:srgbClr val="00B050"/>
                </a:solidFill>
                <a:latin typeface="ＭＳ Ｐゴシック" panose="020B0600070205080204" pitchFamily="50" charset="-128"/>
                <a:ea typeface="ＭＳ Ｐゴシック" panose="020B0600070205080204" pitchFamily="50" charset="-128"/>
              </a:rPr>
              <a:t>2022-23</a:t>
            </a:r>
            <a:r>
              <a:rPr kumimoji="1" lang="ja-JP" altLang="en-US" sz="3400" b="1" dirty="0">
                <a:solidFill>
                  <a:srgbClr val="00B050"/>
                </a:solidFill>
                <a:latin typeface="ＭＳ Ｐゴシック" panose="020B0600070205080204" pitchFamily="50" charset="-128"/>
                <a:ea typeface="ＭＳ Ｐゴシック" panose="020B0600070205080204" pitchFamily="50" charset="-128"/>
              </a:rPr>
              <a:t>年度</a:t>
            </a:r>
            <a:r>
              <a:rPr kumimoji="1" lang="en-US" altLang="ja-JP" sz="3400" b="1" dirty="0">
                <a:solidFill>
                  <a:srgbClr val="00B050"/>
                </a:solidFill>
                <a:latin typeface="ＭＳ Ｐゴシック" panose="020B0600070205080204" pitchFamily="50" charset="-128"/>
                <a:ea typeface="ＭＳ Ｐゴシック" panose="020B0600070205080204" pitchFamily="50" charset="-128"/>
              </a:rPr>
              <a:t>  </a:t>
            </a:r>
            <a:r>
              <a:rPr kumimoji="1" lang="ja-JP" altLang="en-US" sz="3400" b="1" dirty="0">
                <a:solidFill>
                  <a:srgbClr val="00B050"/>
                </a:solidFill>
                <a:latin typeface="ＭＳ Ｐゴシック" panose="020B0600070205080204" pitchFamily="50" charset="-128"/>
                <a:ea typeface="ＭＳ Ｐゴシック" panose="020B0600070205080204" pitchFamily="50" charset="-128"/>
              </a:rPr>
              <a:t>地区会員増強委員会　委員長・</a:t>
            </a:r>
            <a:r>
              <a:rPr kumimoji="1" lang="ja-JP" altLang="en-US" sz="3400" b="1" dirty="0">
                <a:solidFill>
                  <a:srgbClr val="002060"/>
                </a:solidFill>
                <a:latin typeface="ＭＳ Ｐゴシック" panose="020B0600070205080204" pitchFamily="50" charset="-128"/>
                <a:ea typeface="ＭＳ Ｐゴシック" panose="020B0600070205080204" pitchFamily="50" charset="-128"/>
              </a:rPr>
              <a:t>地区戦略計画委員会　委員</a:t>
            </a:r>
            <a:endParaRPr kumimoji="1" lang="en-US" altLang="ja-JP" sz="3400" b="1" dirty="0">
              <a:solidFill>
                <a:srgbClr val="002060"/>
              </a:solidFill>
              <a:latin typeface="ＭＳ Ｐゴシック" panose="020B0600070205080204" pitchFamily="50" charset="-128"/>
              <a:ea typeface="ＭＳ Ｐゴシック" panose="020B0600070205080204" pitchFamily="50" charset="-128"/>
            </a:endParaRPr>
          </a:p>
          <a:p>
            <a:pPr marL="0" indent="0">
              <a:buNone/>
            </a:pPr>
            <a:r>
              <a:rPr kumimoji="1" lang="en-US" altLang="ja-JP" sz="3400" b="1" dirty="0">
                <a:solidFill>
                  <a:srgbClr val="FF0000"/>
                </a:solidFill>
                <a:latin typeface="ＭＳ Ｐゴシック" panose="020B0600070205080204" pitchFamily="50" charset="-128"/>
                <a:ea typeface="ＭＳ Ｐゴシック" panose="020B0600070205080204" pitchFamily="50" charset="-128"/>
              </a:rPr>
              <a:t>2024-2027</a:t>
            </a:r>
            <a:r>
              <a:rPr kumimoji="1" lang="ja-JP" altLang="en-US" sz="3400" b="1" dirty="0">
                <a:solidFill>
                  <a:srgbClr val="FF0000"/>
                </a:solidFill>
                <a:latin typeface="ＭＳ Ｐゴシック" panose="020B0600070205080204" pitchFamily="50" charset="-128"/>
                <a:ea typeface="ＭＳ Ｐゴシック" panose="020B0600070205080204" pitchFamily="50" charset="-128"/>
              </a:rPr>
              <a:t>年度　国際ロータリー　会員増強委員会　委員</a:t>
            </a:r>
            <a:endParaRPr kumimoji="1" lang="en-US" altLang="ja-JP" sz="3400" b="1" dirty="0">
              <a:solidFill>
                <a:srgbClr val="FF0000"/>
              </a:solidFill>
              <a:latin typeface="ＭＳ Ｐゴシック" panose="020B0600070205080204" pitchFamily="50" charset="-128"/>
              <a:ea typeface="ＭＳ Ｐゴシック" panose="020B0600070205080204" pitchFamily="50" charset="-128"/>
            </a:endParaRPr>
          </a:p>
          <a:p>
            <a:pPr marL="0" indent="0">
              <a:buNone/>
            </a:pPr>
            <a:r>
              <a:rPr kumimoji="1" lang="ja-JP" altLang="en-US" sz="2900" b="1" dirty="0">
                <a:solidFill>
                  <a:srgbClr val="FF0000"/>
                </a:solidFill>
                <a:latin typeface="HG丸ｺﾞｼｯｸM-PRO" panose="020F0600000000000000" pitchFamily="50" charset="-128"/>
                <a:ea typeface="HG丸ｺﾞｼｯｸM-PRO" panose="020F0600000000000000" pitchFamily="50" charset="-128"/>
              </a:rPr>
              <a:t>　</a:t>
            </a:r>
          </a:p>
        </p:txBody>
      </p:sp>
      <p:pic>
        <p:nvPicPr>
          <p:cNvPr id="2" name="Picture 2">
            <a:extLst>
              <a:ext uri="{FF2B5EF4-FFF2-40B4-BE49-F238E27FC236}">
                <a16:creationId xmlns:a16="http://schemas.microsoft.com/office/drawing/2014/main" id="{FF0ABFC2-02C4-22B2-5903-6D16FB7D5D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4960" y="217296"/>
            <a:ext cx="3278846" cy="19056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95AF9B3-BE5B-6DA0-9BCA-270A49F288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3042" y="1811333"/>
            <a:ext cx="2622035" cy="22084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a:extLst>
              <a:ext uri="{FF2B5EF4-FFF2-40B4-BE49-F238E27FC236}">
                <a16:creationId xmlns:a16="http://schemas.microsoft.com/office/drawing/2014/main" id="{71405B93-D6EC-A613-887B-08BF1DABF0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999225" y="2029176"/>
            <a:ext cx="2177059" cy="15576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a:extLst>
              <a:ext uri="{FF2B5EF4-FFF2-40B4-BE49-F238E27FC236}">
                <a16:creationId xmlns:a16="http://schemas.microsoft.com/office/drawing/2014/main" id="{DAD2E484-910D-F201-E66E-F89CED7A8F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9416" y="3571483"/>
            <a:ext cx="2177059" cy="1827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0340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5A6E4-36FE-97A2-E8A5-B3C05B669567}"/>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7C83710A-8064-48E4-DDA4-9F94E0F880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41475040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084BB-D63A-288A-94AB-68B35D4F438B}"/>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036238CF-0ACB-A6F5-4373-1C30A423C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8642192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2ED5A-1AE0-B3CC-21A1-0B116B28A1D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4F29B77B-E70B-77F3-97D1-BE7109D81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40882828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DE36B-BA88-C539-A747-D4C284AB654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A137646-5136-C3B5-BF5C-7D1F72643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882" y="108982"/>
            <a:ext cx="11798236" cy="6640036"/>
          </a:xfrm>
          <a:prstGeom prst="rect">
            <a:avLst/>
          </a:prstGeom>
        </p:spPr>
      </p:pic>
    </p:spTree>
    <p:extLst>
      <p:ext uri="{BB962C8B-B14F-4D97-AF65-F5344CB8AC3E}">
        <p14:creationId xmlns:p14="http://schemas.microsoft.com/office/powerpoint/2010/main" val="13874755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D075D-78CC-BD4D-CC1E-06423010BF5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42844CA-79C7-395D-A8D0-AC76DEEEA8F2}"/>
              </a:ext>
            </a:extLst>
          </p:cNvPr>
          <p:cNvSpPr txBox="1"/>
          <p:nvPr/>
        </p:nvSpPr>
        <p:spPr>
          <a:xfrm>
            <a:off x="2202735" y="2741742"/>
            <a:ext cx="12072730"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さいごに</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　　　　　</a:t>
            </a: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6DD0AE73-8988-0174-63DE-AB3B12807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CAFD42A1-3F39-5BC7-2352-87288447AE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8478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1A284-F9C7-AC3B-E7CE-378E6A2EC4A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AC5BC84-9009-5641-A740-42333C01E8FE}"/>
              </a:ext>
            </a:extLst>
          </p:cNvPr>
          <p:cNvSpPr txBox="1"/>
          <p:nvPr/>
        </p:nvSpPr>
        <p:spPr>
          <a:xfrm>
            <a:off x="1614257" y="1782395"/>
            <a:ext cx="12072730" cy="32932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結局、人なんですよね。</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400" b="1" dirty="0">
                <a:solidFill>
                  <a:srgbClr val="FF0000"/>
                </a:solidFill>
                <a:latin typeface="ＭＳ Ｐゴシック" panose="020B0600070205080204" pitchFamily="50" charset="-128"/>
                <a:ea typeface="ＭＳ Ｐゴシック" panose="020B0600070205080204" pitchFamily="50" charset="-128"/>
              </a:rPr>
              <a:t>だから結局、</a:t>
            </a:r>
            <a:endParaRPr lang="en-US" altLang="ja-JP" sz="4400" b="1" dirty="0">
              <a:solidFill>
                <a:srgbClr val="FF000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400" b="1" dirty="0">
                <a:solidFill>
                  <a:srgbClr val="FF0000"/>
                </a:solidFill>
                <a:latin typeface="ＭＳ Ｐゴシック" panose="020B0600070205080204" pitchFamily="50" charset="-128"/>
                <a:ea typeface="ＭＳ Ｐゴシック" panose="020B0600070205080204" pitchFamily="50" charset="-128"/>
              </a:rPr>
              <a:t>　　</a:t>
            </a:r>
            <a:r>
              <a:rPr lang="en-US" altLang="ja-JP" sz="4400" b="1" dirty="0">
                <a:solidFill>
                  <a:srgbClr val="FF0000"/>
                </a:solidFill>
                <a:latin typeface="ＭＳ Ｐゴシック" panose="020B0600070205080204" pitchFamily="50" charset="-128"/>
                <a:ea typeface="ＭＳ Ｐゴシック" panose="020B0600070205080204" pitchFamily="50" charset="-128"/>
              </a:rPr>
              <a:t>『</a:t>
            </a:r>
            <a:r>
              <a:rPr lang="ja-JP" altLang="en-US" sz="4400" b="1" dirty="0">
                <a:solidFill>
                  <a:srgbClr val="FF0000"/>
                </a:solidFill>
                <a:latin typeface="ＭＳ Ｐゴシック" panose="020B0600070205080204" pitchFamily="50" charset="-128"/>
                <a:ea typeface="ＭＳ Ｐゴシック" panose="020B0600070205080204" pitchFamily="50" charset="-128"/>
              </a:rPr>
              <a:t>やるか、やらないか</a:t>
            </a:r>
            <a:r>
              <a:rPr lang="en-US" altLang="ja-JP" sz="4400" b="1" dirty="0">
                <a:solidFill>
                  <a:srgbClr val="FF0000"/>
                </a:solidFill>
                <a:latin typeface="ＭＳ Ｐゴシック" panose="020B0600070205080204" pitchFamily="50" charset="-128"/>
                <a:ea typeface="ＭＳ Ｐゴシック" panose="020B0600070205080204" pitchFamily="50" charset="-128"/>
              </a:rPr>
              <a:t>』</a:t>
            </a:r>
            <a:r>
              <a:rPr lang="ja-JP" altLang="en-US" sz="4400" b="1" dirty="0">
                <a:solidFill>
                  <a:srgbClr val="FF0000"/>
                </a:solidFill>
                <a:latin typeface="ＭＳ Ｐゴシック" panose="020B0600070205080204" pitchFamily="50" charset="-128"/>
                <a:ea typeface="ＭＳ Ｐゴシック" panose="020B0600070205080204" pitchFamily="50" charset="-128"/>
              </a:rPr>
              <a:t>なんです。</a:t>
            </a:r>
            <a:endParaRPr lang="en-US" altLang="ja-JP" sz="4400" b="1" dirty="0">
              <a:solidFill>
                <a:srgbClr val="FF0000"/>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3113029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93113-9125-0104-9585-9E672319775B}"/>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5CF2C549-2A65-2C8B-7877-D8ED10428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8901" y="0"/>
            <a:ext cx="5951739" cy="6611931"/>
          </a:xfrm>
          <a:prstGeom prst="rect">
            <a:avLst/>
          </a:prstGeom>
        </p:spPr>
      </p:pic>
      <p:pic>
        <p:nvPicPr>
          <p:cNvPr id="5" name="Picture 2" descr="2026-2027年度ロゴ">
            <a:extLst>
              <a:ext uri="{FF2B5EF4-FFF2-40B4-BE49-F238E27FC236}">
                <a16:creationId xmlns:a16="http://schemas.microsoft.com/office/drawing/2014/main" id="{E270E179-5BA2-166B-D685-AB30C028D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3079" y="246284"/>
            <a:ext cx="1631982" cy="1631982"/>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a:extLst>
              <a:ext uri="{FF2B5EF4-FFF2-40B4-BE49-F238E27FC236}">
                <a16:creationId xmlns:a16="http://schemas.microsoft.com/office/drawing/2014/main" id="{EA9A688F-DC1A-3F83-4329-6AA934DD34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2" y="5749239"/>
            <a:ext cx="1965627" cy="862692"/>
          </a:xfrm>
          <a:prstGeom prst="rect">
            <a:avLst/>
          </a:prstGeom>
        </p:spPr>
      </p:pic>
    </p:spTree>
    <p:extLst>
      <p:ext uri="{BB962C8B-B14F-4D97-AF65-F5344CB8AC3E}">
        <p14:creationId xmlns:p14="http://schemas.microsoft.com/office/powerpoint/2010/main" val="243747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E6F27-C574-2419-2380-B1EBC7F91E86}"/>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CF77AF0F-727D-7608-0045-689BEE184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747"/>
            <a:ext cx="5719870" cy="6734505"/>
          </a:xfrm>
          <a:prstGeom prst="rect">
            <a:avLst/>
          </a:prstGeom>
        </p:spPr>
      </p:pic>
      <p:pic>
        <p:nvPicPr>
          <p:cNvPr id="7" name="図 6">
            <a:extLst>
              <a:ext uri="{FF2B5EF4-FFF2-40B4-BE49-F238E27FC236}">
                <a16:creationId xmlns:a16="http://schemas.microsoft.com/office/drawing/2014/main" id="{EB4B6D2F-47D4-56DF-3AB4-CE8EDABE73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7235" y="2336346"/>
            <a:ext cx="1844140" cy="2185306"/>
          </a:xfrm>
          <a:prstGeom prst="rect">
            <a:avLst/>
          </a:prstGeom>
        </p:spPr>
      </p:pic>
      <p:sp>
        <p:nvSpPr>
          <p:cNvPr id="9" name="テキスト ボックス 8">
            <a:extLst>
              <a:ext uri="{FF2B5EF4-FFF2-40B4-BE49-F238E27FC236}">
                <a16:creationId xmlns:a16="http://schemas.microsoft.com/office/drawing/2014/main" id="{86552A5B-4D74-CCA3-7414-9E1AA697AE26}"/>
              </a:ext>
            </a:extLst>
          </p:cNvPr>
          <p:cNvSpPr txBox="1"/>
          <p:nvPr/>
        </p:nvSpPr>
        <p:spPr>
          <a:xfrm>
            <a:off x="6402407" y="364264"/>
            <a:ext cx="6290541" cy="36625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24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国際ロータリー日本公式ブログ</a:t>
            </a:r>
            <a:endParaRPr kumimoji="1" lang="en-US" altLang="ja-JP" sz="24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solidFill>
                  <a:srgbClr val="002060"/>
                </a:solidFill>
                <a:latin typeface="ＭＳ Ｐゴシック" panose="020B0600070205080204" pitchFamily="50" charset="-128"/>
                <a:ea typeface="ＭＳ Ｐゴシック" panose="020B0600070205080204" pitchFamily="50" charset="-128"/>
              </a:rPr>
              <a:t>　</a:t>
            </a:r>
            <a:r>
              <a:rPr lang="ja-JP" altLang="en-US" sz="4000" b="1" dirty="0">
                <a:solidFill>
                  <a:srgbClr val="002060"/>
                </a:solidFill>
                <a:latin typeface="ＭＳ Ｐゴシック" panose="020B0600070205080204" pitchFamily="50" charset="-128"/>
                <a:ea typeface="ＭＳ Ｐゴシック" panose="020B0600070205080204" pitchFamily="50" charset="-128"/>
              </a:rPr>
              <a:t>ロータリーボイス</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b="1" dirty="0">
                <a:solidFill>
                  <a:srgbClr val="002060"/>
                </a:solidFill>
                <a:latin typeface="ＭＳ Ｐゴシック" panose="020B0600070205080204" pitchFamily="50" charset="-128"/>
                <a:ea typeface="ＭＳ Ｐゴシック" panose="020B0600070205080204" pitchFamily="50" charset="-128"/>
              </a:rPr>
              <a:t>　世界で行動する人々の体験談とストーリー</a:t>
            </a:r>
            <a:endParaRPr lang="en-US" altLang="ja-JP" sz="24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24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10" name="図 9">
            <a:extLst>
              <a:ext uri="{FF2B5EF4-FFF2-40B4-BE49-F238E27FC236}">
                <a16:creationId xmlns:a16="http://schemas.microsoft.com/office/drawing/2014/main" id="{C6A54F23-4559-4942-4CE2-E6F5B94031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8156" y="4803276"/>
            <a:ext cx="4679045" cy="1524563"/>
          </a:xfrm>
          <a:prstGeom prst="rect">
            <a:avLst/>
          </a:prstGeom>
        </p:spPr>
      </p:pic>
    </p:spTree>
    <p:extLst>
      <p:ext uri="{BB962C8B-B14F-4D97-AF65-F5344CB8AC3E}">
        <p14:creationId xmlns:p14="http://schemas.microsoft.com/office/powerpoint/2010/main" val="36018113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6067E1-2D32-4D01-8A39-0C77010146E5}"/>
              </a:ext>
            </a:extLst>
          </p:cNvPr>
          <p:cNvSpPr>
            <a:spLocks noGrp="1"/>
          </p:cNvSpPr>
          <p:nvPr>
            <p:ph type="title"/>
          </p:nvPr>
        </p:nvSpPr>
        <p:spPr>
          <a:xfrm>
            <a:off x="552762" y="4172277"/>
            <a:ext cx="11506200" cy="821931"/>
          </a:xfrm>
        </p:spPr>
        <p:txBody>
          <a:bodyPr>
            <a:normAutofit fontScale="90000"/>
          </a:bodyPr>
          <a:lstStyle/>
          <a:p>
            <a:r>
              <a:rPr lang="ja-JP" altLang="en-US" sz="2000" dirty="0">
                <a:latin typeface="メイリオ" panose="020B0604030504040204" pitchFamily="50" charset="-128"/>
                <a:ea typeface="メイリオ" panose="020B0604030504040204" pitchFamily="50" charset="-128"/>
              </a:rPr>
              <a:t>ご静聴、ありがとうございました！</a:t>
            </a:r>
            <a:br>
              <a:rPr lang="en-US" altLang="ja-JP" sz="2000" dirty="0">
                <a:latin typeface="メイリオ" panose="020B0604030504040204" pitchFamily="50" charset="-128"/>
                <a:ea typeface="メイリオ" panose="020B0604030504040204" pitchFamily="50" charset="-128"/>
              </a:rPr>
            </a:br>
            <a:br>
              <a:rPr lang="en-US" altLang="ja-JP" sz="2000" dirty="0">
                <a:latin typeface="メイリオ" panose="020B0604030504040204" pitchFamily="50" charset="-128"/>
                <a:ea typeface="メイリオ" panose="020B0604030504040204" pitchFamily="50" charset="-128"/>
              </a:rPr>
            </a:br>
            <a:br>
              <a:rPr lang="en-US" altLang="ja-JP" sz="2000" dirty="0">
                <a:latin typeface="メイリオ" panose="020B0604030504040204" pitchFamily="50" charset="-128"/>
                <a:ea typeface="メイリオ" panose="020B0604030504040204" pitchFamily="50" charset="-128"/>
              </a:rPr>
            </a:br>
            <a:br>
              <a:rPr lang="en-US" altLang="ja-JP" sz="2000" dirty="0">
                <a:latin typeface="メイリオ" panose="020B0604030504040204" pitchFamily="50" charset="-128"/>
                <a:ea typeface="メイリオ" panose="020B0604030504040204" pitchFamily="50" charset="-128"/>
              </a:rPr>
            </a:br>
            <a:endParaRPr lang="ja-JP" altLang="en-US" sz="2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23028720"/>
      </p:ext>
    </p:extLst>
  </p:cSld>
  <p:clrMapOvr>
    <a:masterClrMapping/>
  </p:clrMapOvr>
  <mc:AlternateContent xmlns:mc="http://schemas.openxmlformats.org/markup-compatibility/2006" xmlns:p14="http://schemas.microsoft.com/office/powerpoint/2010/main">
    <mc:Choice Requires="p14">
      <p:transition spd="slow" p14:dur="2000" advTm="466"/>
    </mc:Choice>
    <mc:Fallback xmlns="">
      <p:transition spd="slow" advTm="46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46A08-2314-7B0E-60C8-74373880F929}"/>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6FF1A11-8B54-FCE0-4E85-55A6B11F4421}"/>
              </a:ext>
            </a:extLst>
          </p:cNvPr>
          <p:cNvSpPr txBox="1"/>
          <p:nvPr/>
        </p:nvSpPr>
        <p:spPr>
          <a:xfrm>
            <a:off x="1791222" y="3082186"/>
            <a:ext cx="12072730"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結局、なにが大切なのか</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pic>
        <p:nvPicPr>
          <p:cNvPr id="3" name="図 2">
            <a:extLst>
              <a:ext uri="{FF2B5EF4-FFF2-40B4-BE49-F238E27FC236}">
                <a16:creationId xmlns:a16="http://schemas.microsoft.com/office/drawing/2014/main" id="{6C55DCF0-574A-10FE-C261-13B335049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297" y="5722597"/>
            <a:ext cx="1965627" cy="862692"/>
          </a:xfrm>
          <a:prstGeom prst="rect">
            <a:avLst/>
          </a:prstGeom>
        </p:spPr>
      </p:pic>
      <p:pic>
        <p:nvPicPr>
          <p:cNvPr id="5" name="Picture 2" descr="2026-2027年度ロゴ">
            <a:extLst>
              <a:ext uri="{FF2B5EF4-FFF2-40B4-BE49-F238E27FC236}">
                <a16:creationId xmlns:a16="http://schemas.microsoft.com/office/drawing/2014/main" id="{2DD4A172-C377-3925-2EE3-64B012D3DF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8418" y="297719"/>
            <a:ext cx="1631982" cy="163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576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276C0-8E9D-322A-D40B-6A1E6BCC76F6}"/>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72F6BB2-AF8F-CDDC-0114-FE567853BEE1}"/>
              </a:ext>
            </a:extLst>
          </p:cNvPr>
          <p:cNvSpPr txBox="1"/>
          <p:nvPr/>
        </p:nvSpPr>
        <p:spPr>
          <a:xfrm>
            <a:off x="204728" y="118009"/>
            <a:ext cx="12072730"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会員増強・会員維持は、結論</a:t>
            </a: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4" name="テキスト ボックス 3">
            <a:extLst>
              <a:ext uri="{FF2B5EF4-FFF2-40B4-BE49-F238E27FC236}">
                <a16:creationId xmlns:a16="http://schemas.microsoft.com/office/drawing/2014/main" id="{8C7EA24F-CDEB-9ED4-BDDD-8A436D1D63D2}"/>
              </a:ext>
            </a:extLst>
          </p:cNvPr>
          <p:cNvSpPr txBox="1"/>
          <p:nvPr/>
        </p:nvSpPr>
        <p:spPr>
          <a:xfrm>
            <a:off x="201596" y="1120699"/>
            <a:ext cx="12072730" cy="36625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latin typeface="ＭＳ Ｐゴシック" panose="020B0600070205080204" pitchFamily="50" charset="-128"/>
                <a:ea typeface="ＭＳ Ｐゴシック" panose="020B0600070205080204" pitchFamily="50" charset="-128"/>
              </a:rPr>
              <a:t>①結局は、</a:t>
            </a:r>
            <a:r>
              <a:rPr lang="ja-JP" altLang="en-US" sz="4800" b="1" dirty="0">
                <a:solidFill>
                  <a:srgbClr val="FF0000"/>
                </a:solidFill>
                <a:latin typeface="ＭＳ Ｐゴシック" panose="020B0600070205080204" pitchFamily="50" charset="-128"/>
                <a:ea typeface="ＭＳ Ｐゴシック" panose="020B0600070205080204" pitchFamily="50" charset="-128"/>
              </a:rPr>
              <a:t>「やるか」「やらないか」しかない</a:t>
            </a:r>
            <a:endParaRPr lang="en-US" altLang="ja-JP" sz="4800" b="1" dirty="0">
              <a:solidFill>
                <a:srgbClr val="FF000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4000" b="1" dirty="0">
              <a:solidFill>
                <a:srgbClr val="002060"/>
              </a:solidFill>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テキスト ボックス 4">
            <a:extLst>
              <a:ext uri="{FF2B5EF4-FFF2-40B4-BE49-F238E27FC236}">
                <a16:creationId xmlns:a16="http://schemas.microsoft.com/office/drawing/2014/main" id="{CDDF4193-C943-089E-08CB-5521F8782C81}"/>
              </a:ext>
            </a:extLst>
          </p:cNvPr>
          <p:cNvSpPr txBox="1"/>
          <p:nvPr/>
        </p:nvSpPr>
        <p:spPr>
          <a:xfrm>
            <a:off x="210993" y="3349354"/>
            <a:ext cx="10265079" cy="18774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③規模に関係無く、会員の満足度が高ければ、</a:t>
            </a:r>
            <a:endParaRPr kumimoji="1" lang="en-US" altLang="ja-JP"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辞めない。そして、また新しい人を連れてくる。</a:t>
            </a: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6" name="テキスト ボックス 5">
            <a:extLst>
              <a:ext uri="{FF2B5EF4-FFF2-40B4-BE49-F238E27FC236}">
                <a16:creationId xmlns:a16="http://schemas.microsoft.com/office/drawing/2014/main" id="{983AFF81-78CD-E8D3-7F60-25D5E7FBBA20}"/>
              </a:ext>
            </a:extLst>
          </p:cNvPr>
          <p:cNvSpPr txBox="1"/>
          <p:nvPr/>
        </p:nvSpPr>
        <p:spPr>
          <a:xfrm>
            <a:off x="210993" y="2176493"/>
            <a:ext cx="10590756" cy="33547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002060"/>
                </a:solidFill>
                <a:highlight>
                  <a:srgbClr val="FFFF00"/>
                </a:highlight>
                <a:latin typeface="ＭＳ Ｐゴシック" panose="020B0600070205080204" pitchFamily="50" charset="-128"/>
                <a:ea typeface="ＭＳ Ｐゴシック" panose="020B0600070205080204" pitchFamily="50" charset="-128"/>
              </a:rPr>
              <a:t>②増強と同じくらい</a:t>
            </a:r>
            <a:r>
              <a:rPr lang="ja-JP" altLang="en-US" sz="4000" b="1" dirty="0">
                <a:solidFill>
                  <a:srgbClr val="FF0000"/>
                </a:solidFill>
                <a:highlight>
                  <a:srgbClr val="FFFF00"/>
                </a:highlight>
                <a:latin typeface="ＭＳ Ｐゴシック" panose="020B0600070205080204" pitchFamily="50" charset="-128"/>
                <a:ea typeface="ＭＳ Ｐゴシック" panose="020B0600070205080204" pitchFamily="50" charset="-128"/>
              </a:rPr>
              <a:t>「維持」</a:t>
            </a:r>
            <a:r>
              <a:rPr lang="ja-JP" altLang="en-US" sz="4000" b="1" dirty="0">
                <a:solidFill>
                  <a:srgbClr val="002060"/>
                </a:solidFill>
                <a:highlight>
                  <a:srgbClr val="FFFF00"/>
                </a:highlight>
                <a:latin typeface="ＭＳ Ｐゴシック" panose="020B0600070205080204" pitchFamily="50" charset="-128"/>
                <a:ea typeface="ＭＳ Ｐゴシック" panose="020B0600070205080204" pitchFamily="50" charset="-128"/>
              </a:rPr>
              <a:t>が大切</a:t>
            </a:r>
            <a:r>
              <a:rPr kumimoji="1" lang="ja-JP" altLang="en-US" sz="4000" b="1" i="0" u="none" strike="noStrike" kern="1200" cap="none" spc="0" normalizeH="0" baseline="0" noProof="0" dirty="0">
                <a:ln>
                  <a:noFill/>
                </a:ln>
                <a:solidFill>
                  <a:srgbClr val="002060"/>
                </a:solidFill>
                <a:effectLst/>
                <a:highlight>
                  <a:srgbClr val="FFFF00"/>
                </a:highlight>
                <a:uLnTx/>
                <a:uFillTx/>
                <a:latin typeface="ＭＳ Ｐゴシック" panose="020B0600070205080204" pitchFamily="50" charset="-128"/>
                <a:ea typeface="ＭＳ Ｐゴシック" panose="020B0600070205080204" pitchFamily="50" charset="-128"/>
              </a:rPr>
              <a:t>　</a:t>
            </a:r>
            <a:endParaRPr kumimoji="1" lang="en-US" altLang="ja-JP" sz="4000" b="1" i="0" u="none" strike="noStrike" kern="1200" cap="none" spc="0" normalizeH="0" baseline="0" noProof="0" dirty="0">
              <a:ln>
                <a:noFill/>
              </a:ln>
              <a:solidFill>
                <a:srgbClr val="002060"/>
              </a:solidFill>
              <a:effectLst/>
              <a:highlight>
                <a:srgbClr val="FFFF00"/>
              </a:highligh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highlight>
                <a:srgbClr val="FFFF00"/>
              </a:highligh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highlight>
                <a:srgbClr val="FFFF00"/>
              </a:highlight>
              <a:uLnTx/>
              <a:uFillTx/>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3600" dirty="0">
              <a:solidFill>
                <a:srgbClr val="002060"/>
              </a:solidFill>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7" name="テキスト ボックス 6">
            <a:extLst>
              <a:ext uri="{FF2B5EF4-FFF2-40B4-BE49-F238E27FC236}">
                <a16:creationId xmlns:a16="http://schemas.microsoft.com/office/drawing/2014/main" id="{A974C031-87A2-A674-DD92-49E10C50C712}"/>
              </a:ext>
            </a:extLst>
          </p:cNvPr>
          <p:cNvSpPr txBox="1"/>
          <p:nvPr/>
        </p:nvSpPr>
        <p:spPr>
          <a:xfrm>
            <a:off x="201596" y="4812362"/>
            <a:ext cx="10590756"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④</a:t>
            </a:r>
            <a:r>
              <a:rPr kumimoji="1" lang="ja-JP" altLang="en-US" sz="40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rPr>
              <a:t>情熱！！想いの強さ！！</a:t>
            </a:r>
            <a:endParaRPr kumimoji="1" lang="en-US" altLang="ja-JP" sz="4000" b="1" i="0" u="none" strike="noStrike" kern="12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➜仲間を増やしたい。</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3200" b="1" dirty="0">
                <a:solidFill>
                  <a:srgbClr val="002060"/>
                </a:solidFill>
                <a:latin typeface="ＭＳ Ｐゴシック" panose="020B0600070205080204" pitchFamily="50" charset="-128"/>
                <a:ea typeface="ＭＳ Ｐゴシック" panose="020B0600070205080204" pitchFamily="50" charset="-128"/>
              </a:rPr>
              <a:t>　　　　　</a:t>
            </a:r>
            <a:r>
              <a:rPr kumimoji="1" lang="ja-JP" altLang="en-US"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rPr>
              <a:t>ずっとこのクラブがあり続けてほしい。　</a:t>
            </a:r>
            <a:endParaRPr kumimoji="1" lang="en-US" altLang="ja-JP" sz="3200" b="1" i="0" u="none" strike="noStrike" kern="1200" cap="none" spc="0" normalizeH="0" baseline="0" noProof="0" dirty="0">
              <a:ln>
                <a:noFill/>
              </a:ln>
              <a:solidFill>
                <a:srgbClr val="002060"/>
              </a:solidFill>
              <a:effectLst/>
              <a:uLnTx/>
              <a:uFillTx/>
              <a:latin typeface="ＭＳ Ｐゴシック" panose="020B0600070205080204" pitchFamily="50" charset="-128"/>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rPr>
              <a:t>　　　　　　　　　　　　　</a:t>
            </a:r>
            <a:endParaRPr kumimoji="1" lang="en-US" altLang="ja-JP" sz="36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3600" dirty="0">
              <a:solidFill>
                <a:srgbClr val="002060"/>
              </a:solidFill>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200" b="0" i="0" u="none" strike="noStrike" kern="1200" cap="none" spc="0" normalizeH="0" baseline="0" noProof="0" dirty="0">
              <a:ln>
                <a:noFill/>
              </a:ln>
              <a:solidFill>
                <a:srgbClr val="002060"/>
              </a:solidFill>
              <a:effectLst/>
              <a:uLnTx/>
              <a:uFillTx/>
              <a:latin typeface="ＭＳ ゴシック" panose="020B0609070205080204" pitchFamily="49" charset="-128"/>
              <a:ea typeface="ＭＳ ゴシック" panose="020B0609070205080204" pitchFamily="49" charset="-128"/>
              <a:cs typeface="+mn-cs"/>
            </a:endParaRPr>
          </a:p>
        </p:txBody>
      </p:sp>
      <p:sp>
        <p:nvSpPr>
          <p:cNvPr id="3" name="吹き出し: 円形 2">
            <a:extLst>
              <a:ext uri="{FF2B5EF4-FFF2-40B4-BE49-F238E27FC236}">
                <a16:creationId xmlns:a16="http://schemas.microsoft.com/office/drawing/2014/main" id="{6F591D41-4E16-E809-11A1-0559CB8CC8CB}"/>
              </a:ext>
            </a:extLst>
          </p:cNvPr>
          <p:cNvSpPr/>
          <p:nvPr/>
        </p:nvSpPr>
        <p:spPr>
          <a:xfrm>
            <a:off x="8310410" y="1889498"/>
            <a:ext cx="3670597" cy="1157163"/>
          </a:xfrm>
          <a:prstGeom prst="wedgeEllipseCallout">
            <a:avLst>
              <a:gd name="adj1" fmla="val -63064"/>
              <a:gd name="adj2" fmla="val 10504"/>
            </a:avLst>
          </a:prstGeom>
          <a:solidFill>
            <a:srgbClr val="FFCCCC"/>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b="1" dirty="0">
                <a:solidFill>
                  <a:srgbClr val="FF0000"/>
                </a:solidFill>
                <a:highlight>
                  <a:srgbClr val="FFFF00"/>
                </a:highlight>
                <a:latin typeface="ＭＳ Ｐゴシック" panose="020B0600070205080204" pitchFamily="50" charset="-128"/>
                <a:ea typeface="ＭＳ Ｐゴシック" panose="020B0600070205080204" pitchFamily="50" charset="-128"/>
              </a:rPr>
              <a:t>一人の退会防止は、一人の増強と同じ価値がある！</a:t>
            </a:r>
          </a:p>
        </p:txBody>
      </p:sp>
    </p:spTree>
    <p:extLst>
      <p:ext uri="{BB962C8B-B14F-4D97-AF65-F5344CB8AC3E}">
        <p14:creationId xmlns:p14="http://schemas.microsoft.com/office/powerpoint/2010/main" val="30659727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1548</TotalTime>
  <Words>2937</Words>
  <Application>Microsoft Office PowerPoint</Application>
  <PresentationFormat>ワイド画面</PresentationFormat>
  <Paragraphs>546</Paragraphs>
  <Slides>78</Slides>
  <Notes>41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78</vt:i4>
      </vt:variant>
    </vt:vector>
  </HeadingPairs>
  <TitlesOfParts>
    <vt:vector size="88" baseType="lpstr">
      <vt:lpstr>BIZ UDPゴシック</vt:lpstr>
      <vt:lpstr>HG丸ｺﾞｼｯｸM-PRO</vt:lpstr>
      <vt:lpstr>ＭＳ Ｐゴシック</vt:lpstr>
      <vt:lpstr>ＭＳ ゴシック</vt:lpstr>
      <vt:lpstr>メイリオ</vt:lpstr>
      <vt:lpstr>游ゴシック</vt:lpstr>
      <vt:lpstr>游ゴシック Light</vt:lpstr>
      <vt:lpstr>Arial</vt:lpstr>
      <vt:lpstr>Comic Sans MS</vt:lpstr>
      <vt:lpstr>Office テーマ</vt:lpstr>
      <vt:lpstr>人がつながり、クラブが生き返る物語</vt:lpstr>
      <vt:lpstr>PowerPoint プレゼンテーション</vt:lpstr>
      <vt:lpstr>PowerPoint プレゼンテーション</vt:lpstr>
      <vt:lpstr>PowerPoint プレゼンテーション</vt:lpstr>
      <vt:lpstr>PowerPoint プレゼンテーション</vt:lpstr>
      <vt:lpstr>茅ヶ崎ロータリークラブ　（第2780地区）</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ご静聴、ありがとうございました！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茅ヶ崎 ワコールガーデン</dc:creator>
  <cp:lastModifiedBy>泰久 熊本</cp:lastModifiedBy>
  <cp:revision>54</cp:revision>
  <dcterms:created xsi:type="dcterms:W3CDTF">2025-05-11T02:45:47Z</dcterms:created>
  <dcterms:modified xsi:type="dcterms:W3CDTF">2026-08-17T05:28:02Z</dcterms:modified>
</cp:coreProperties>
</file>