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drawings/drawing2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37"/>
  </p:notesMasterIdLst>
  <p:sldIdLst>
    <p:sldId id="260" r:id="rId4"/>
    <p:sldId id="262" r:id="rId5"/>
    <p:sldId id="264" r:id="rId6"/>
    <p:sldId id="2050095270" r:id="rId7"/>
    <p:sldId id="2050095266" r:id="rId8"/>
    <p:sldId id="2050095269" r:id="rId9"/>
    <p:sldId id="2050095267" r:id="rId10"/>
    <p:sldId id="2050095278" r:id="rId11"/>
    <p:sldId id="269" r:id="rId12"/>
    <p:sldId id="268" r:id="rId13"/>
    <p:sldId id="270" r:id="rId14"/>
    <p:sldId id="271" r:id="rId15"/>
    <p:sldId id="2050095257" r:id="rId16"/>
    <p:sldId id="2050095274" r:id="rId17"/>
    <p:sldId id="2050095262" r:id="rId18"/>
    <p:sldId id="2050095263" r:id="rId19"/>
    <p:sldId id="2050095260" r:id="rId20"/>
    <p:sldId id="2050095276" r:id="rId21"/>
    <p:sldId id="2050095277" r:id="rId22"/>
    <p:sldId id="2050095258" r:id="rId23"/>
    <p:sldId id="556" r:id="rId24"/>
    <p:sldId id="557" r:id="rId25"/>
    <p:sldId id="2050095265" r:id="rId26"/>
    <p:sldId id="555" r:id="rId27"/>
    <p:sldId id="491" r:id="rId28"/>
    <p:sldId id="274" r:id="rId29"/>
    <p:sldId id="2050095279" r:id="rId30"/>
    <p:sldId id="559" r:id="rId31"/>
    <p:sldId id="2050095271" r:id="rId32"/>
    <p:sldId id="2050095272" r:id="rId33"/>
    <p:sldId id="516" r:id="rId34"/>
    <p:sldId id="2050095273" r:id="rId35"/>
    <p:sldId id="495" r:id="rId36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5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chartUserShapes" Target="../drawings/drawing2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higekang\Desktop\Rotary\&#20250;&#21729;&#25968;&#12398;&#22679;&#28187;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Book3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ja-JP" altLang="en-US" sz="2800" b="1" dirty="0">
                <a:solidFill>
                  <a:srgbClr val="002060"/>
                </a:solidFill>
              </a:rPr>
              <a:t>国際ロータリー会員数・クラブ数</a:t>
            </a:r>
            <a:endParaRPr lang="en-US" altLang="ja-JP" sz="2800" b="1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ja-JP" altLang="en-US" sz="2800" b="1" dirty="0">
                <a:solidFill>
                  <a:srgbClr val="002060"/>
                </a:solidFill>
              </a:rPr>
              <a:t>オレンジ＝会員数　　　　　青＝クラブ数</a:t>
            </a:r>
            <a:endParaRPr lang="en-US" altLang="ja-JP" sz="2800" b="1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en-US" altLang="ja-JP" sz="2800" b="1" dirty="0">
                <a:solidFill>
                  <a:srgbClr val="002060"/>
                </a:solidFill>
              </a:rPr>
              <a:t>2004-05</a:t>
            </a:r>
            <a:r>
              <a:rPr lang="ja-JP" altLang="en-US" sz="2800" b="1" dirty="0">
                <a:solidFill>
                  <a:srgbClr val="002060"/>
                </a:solidFill>
              </a:rPr>
              <a:t>年度　会員数</a:t>
            </a:r>
            <a:r>
              <a:rPr lang="en-US" altLang="ja-JP" sz="2800" b="1" dirty="0">
                <a:solidFill>
                  <a:srgbClr val="002060"/>
                </a:solidFill>
              </a:rPr>
              <a:t>119</a:t>
            </a:r>
            <a:r>
              <a:rPr lang="ja-JP" altLang="en-US" sz="2800" b="1" dirty="0">
                <a:solidFill>
                  <a:srgbClr val="002060"/>
                </a:solidFill>
              </a:rPr>
              <a:t>万　クラブ数</a:t>
            </a:r>
            <a:r>
              <a:rPr lang="en-US" altLang="ja-JP" sz="2800" b="1" dirty="0">
                <a:solidFill>
                  <a:srgbClr val="002060"/>
                </a:solidFill>
              </a:rPr>
              <a:t>3</a:t>
            </a:r>
            <a:r>
              <a:rPr lang="ja-JP" altLang="en-US" sz="2800" b="1" dirty="0">
                <a:solidFill>
                  <a:srgbClr val="002060"/>
                </a:solidFill>
              </a:rPr>
              <a:t>万</a:t>
            </a:r>
            <a:r>
              <a:rPr lang="en-US" altLang="ja-JP" sz="2800" b="1" dirty="0">
                <a:solidFill>
                  <a:srgbClr val="002060"/>
                </a:solidFill>
              </a:rPr>
              <a:t>1</a:t>
            </a:r>
            <a:r>
              <a:rPr lang="ja-JP" altLang="en-US" sz="2800" b="1" dirty="0">
                <a:solidFill>
                  <a:srgbClr val="002060"/>
                </a:solidFill>
              </a:rPr>
              <a:t>千</a:t>
            </a:r>
            <a:endParaRPr lang="en-US" altLang="ja-JP" sz="2800" b="1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en-US" altLang="ja-JP" sz="2800" b="1" dirty="0">
                <a:solidFill>
                  <a:srgbClr val="002060"/>
                </a:solidFill>
              </a:rPr>
              <a:t>2025-26</a:t>
            </a:r>
            <a:r>
              <a:rPr lang="ja-JP" altLang="en-US" sz="2800" b="1" dirty="0">
                <a:solidFill>
                  <a:srgbClr val="002060"/>
                </a:solidFill>
              </a:rPr>
              <a:t>年度　会員数</a:t>
            </a:r>
            <a:r>
              <a:rPr lang="en-US" altLang="ja-JP" sz="2800" b="1" dirty="0">
                <a:solidFill>
                  <a:srgbClr val="002060"/>
                </a:solidFill>
              </a:rPr>
              <a:t>112</a:t>
            </a:r>
            <a:r>
              <a:rPr lang="ja-JP" altLang="en-US" sz="2800" b="1" dirty="0">
                <a:solidFill>
                  <a:srgbClr val="002060"/>
                </a:solidFill>
              </a:rPr>
              <a:t>万　クラブ数</a:t>
            </a:r>
            <a:r>
              <a:rPr lang="en-US" altLang="ja-JP" sz="2800" b="1" dirty="0">
                <a:solidFill>
                  <a:srgbClr val="002060"/>
                </a:solidFill>
              </a:rPr>
              <a:t>3</a:t>
            </a:r>
            <a:r>
              <a:rPr lang="ja-JP" altLang="en-US" sz="2800" b="1" dirty="0">
                <a:solidFill>
                  <a:srgbClr val="002060"/>
                </a:solidFill>
              </a:rPr>
              <a:t>万</a:t>
            </a:r>
            <a:r>
              <a:rPr lang="en-US" altLang="ja-JP" sz="2800" b="1" dirty="0">
                <a:solidFill>
                  <a:srgbClr val="002060"/>
                </a:solidFill>
              </a:rPr>
              <a:t>6</a:t>
            </a:r>
            <a:r>
              <a:rPr lang="ja-JP" altLang="en-US" sz="2800" b="1" dirty="0">
                <a:solidFill>
                  <a:srgbClr val="002060"/>
                </a:solidFill>
              </a:rPr>
              <a:t>千</a:t>
            </a:r>
          </a:p>
        </c:rich>
      </c:tx>
      <c:layout>
        <c:manualLayout>
          <c:xMode val="edge"/>
          <c:yMode val="edge"/>
          <c:x val="0.21195449443417644"/>
          <c:y val="2.66652479250904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 altLang="ja-JP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Worldwide!$A$3:$A$24</c:f>
              <c:strCache>
                <c:ptCount val="22"/>
                <c:pt idx="0">
                  <c:v>2004 - 2005</c:v>
                </c:pt>
                <c:pt idx="1">
                  <c:v>2005 - 2006</c:v>
                </c:pt>
                <c:pt idx="2">
                  <c:v>2006 - 2007</c:v>
                </c:pt>
                <c:pt idx="3">
                  <c:v>2007 - 2008</c:v>
                </c:pt>
                <c:pt idx="4">
                  <c:v>2008 - 2009</c:v>
                </c:pt>
                <c:pt idx="5">
                  <c:v>2009 - 2010</c:v>
                </c:pt>
                <c:pt idx="6">
                  <c:v>2010 - 2011</c:v>
                </c:pt>
                <c:pt idx="7">
                  <c:v>2011 - 2012</c:v>
                </c:pt>
                <c:pt idx="8">
                  <c:v>2012 - 2013</c:v>
                </c:pt>
                <c:pt idx="9">
                  <c:v>2013 - 2014</c:v>
                </c:pt>
                <c:pt idx="10">
                  <c:v>2014 - 2015</c:v>
                </c:pt>
                <c:pt idx="11">
                  <c:v>2015 - 2016</c:v>
                </c:pt>
                <c:pt idx="12">
                  <c:v>2016 - 2017</c:v>
                </c:pt>
                <c:pt idx="13">
                  <c:v>2017 - 2018</c:v>
                </c:pt>
                <c:pt idx="14">
                  <c:v>2018 - 2019</c:v>
                </c:pt>
                <c:pt idx="15">
                  <c:v>2019 - 2020</c:v>
                </c:pt>
                <c:pt idx="16">
                  <c:v>2020 - 2021</c:v>
                </c:pt>
                <c:pt idx="17">
                  <c:v>2021 - 2022</c:v>
                </c:pt>
                <c:pt idx="18">
                  <c:v>2022 - 2023</c:v>
                </c:pt>
                <c:pt idx="19">
                  <c:v>2023 - 2024</c:v>
                </c:pt>
                <c:pt idx="20">
                  <c:v>2024 - 2025</c:v>
                </c:pt>
                <c:pt idx="21">
                  <c:v>2025 - 2026</c:v>
                </c:pt>
              </c:strCache>
            </c:strRef>
          </c:cat>
          <c:val>
            <c:numRef>
              <c:f>Worldwide!$B$3:$B$24</c:f>
              <c:numCache>
                <c:formatCode>General</c:formatCode>
                <c:ptCount val="22"/>
                <c:pt idx="0">
                  <c:v>31958</c:v>
                </c:pt>
                <c:pt idx="1">
                  <c:v>32257</c:v>
                </c:pt>
                <c:pt idx="2">
                  <c:v>32469</c:v>
                </c:pt>
                <c:pt idx="3">
                  <c:v>32722</c:v>
                </c:pt>
                <c:pt idx="4">
                  <c:v>33115</c:v>
                </c:pt>
                <c:pt idx="5">
                  <c:v>33574</c:v>
                </c:pt>
                <c:pt idx="6">
                  <c:v>33884</c:v>
                </c:pt>
                <c:pt idx="7">
                  <c:v>34106</c:v>
                </c:pt>
                <c:pt idx="8">
                  <c:v>34565</c:v>
                </c:pt>
                <c:pt idx="9">
                  <c:v>34578</c:v>
                </c:pt>
                <c:pt idx="10">
                  <c:v>34773</c:v>
                </c:pt>
                <c:pt idx="11">
                  <c:v>35119</c:v>
                </c:pt>
                <c:pt idx="12">
                  <c:v>35423</c:v>
                </c:pt>
                <c:pt idx="13">
                  <c:v>35656</c:v>
                </c:pt>
                <c:pt idx="14">
                  <c:v>35681</c:v>
                </c:pt>
                <c:pt idx="15">
                  <c:v>35890</c:v>
                </c:pt>
                <c:pt idx="16">
                  <c:v>36159</c:v>
                </c:pt>
                <c:pt idx="17">
                  <c:v>36614</c:v>
                </c:pt>
                <c:pt idx="18">
                  <c:v>36849</c:v>
                </c:pt>
                <c:pt idx="19">
                  <c:v>36860</c:v>
                </c:pt>
                <c:pt idx="20">
                  <c:v>36508</c:v>
                </c:pt>
                <c:pt idx="21">
                  <c:v>36358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AFF-4483-A555-66086C2CF3ED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Worldwide!$A$3:$A$24</c:f>
              <c:strCache>
                <c:ptCount val="22"/>
                <c:pt idx="0">
                  <c:v>2004 - 2005</c:v>
                </c:pt>
                <c:pt idx="1">
                  <c:v>2005 - 2006</c:v>
                </c:pt>
                <c:pt idx="2">
                  <c:v>2006 - 2007</c:v>
                </c:pt>
                <c:pt idx="3">
                  <c:v>2007 - 2008</c:v>
                </c:pt>
                <c:pt idx="4">
                  <c:v>2008 - 2009</c:v>
                </c:pt>
                <c:pt idx="5">
                  <c:v>2009 - 2010</c:v>
                </c:pt>
                <c:pt idx="6">
                  <c:v>2010 - 2011</c:v>
                </c:pt>
                <c:pt idx="7">
                  <c:v>2011 - 2012</c:v>
                </c:pt>
                <c:pt idx="8">
                  <c:v>2012 - 2013</c:v>
                </c:pt>
                <c:pt idx="9">
                  <c:v>2013 - 2014</c:v>
                </c:pt>
                <c:pt idx="10">
                  <c:v>2014 - 2015</c:v>
                </c:pt>
                <c:pt idx="11">
                  <c:v>2015 - 2016</c:v>
                </c:pt>
                <c:pt idx="12">
                  <c:v>2016 - 2017</c:v>
                </c:pt>
                <c:pt idx="13">
                  <c:v>2017 - 2018</c:v>
                </c:pt>
                <c:pt idx="14">
                  <c:v>2018 - 2019</c:v>
                </c:pt>
                <c:pt idx="15">
                  <c:v>2019 - 2020</c:v>
                </c:pt>
                <c:pt idx="16">
                  <c:v>2020 - 2021</c:v>
                </c:pt>
                <c:pt idx="17">
                  <c:v>2021 - 2022</c:v>
                </c:pt>
                <c:pt idx="18">
                  <c:v>2022 - 2023</c:v>
                </c:pt>
                <c:pt idx="19">
                  <c:v>2023 - 2024</c:v>
                </c:pt>
                <c:pt idx="20">
                  <c:v>2024 - 2025</c:v>
                </c:pt>
                <c:pt idx="21">
                  <c:v>2025 - 2026</c:v>
                </c:pt>
              </c:strCache>
            </c:strRef>
          </c:cat>
          <c:val>
            <c:numRef>
              <c:f>Worldwide!$C$3:$C$24</c:f>
              <c:numCache>
                <c:formatCode>General</c:formatCode>
                <c:ptCount val="22"/>
                <c:pt idx="0">
                  <c:v>1195849</c:v>
                </c:pt>
                <c:pt idx="1">
                  <c:v>1192239</c:v>
                </c:pt>
                <c:pt idx="2">
                  <c:v>1193088</c:v>
                </c:pt>
                <c:pt idx="3">
                  <c:v>1194513</c:v>
                </c:pt>
                <c:pt idx="4">
                  <c:v>1206066</c:v>
                </c:pt>
                <c:pt idx="5">
                  <c:v>1206419</c:v>
                </c:pt>
                <c:pt idx="6">
                  <c:v>1202063</c:v>
                </c:pt>
                <c:pt idx="7">
                  <c:v>1196423</c:v>
                </c:pt>
                <c:pt idx="8">
                  <c:v>1202151</c:v>
                </c:pt>
                <c:pt idx="9">
                  <c:v>1185074</c:v>
                </c:pt>
                <c:pt idx="10">
                  <c:v>1188539</c:v>
                </c:pt>
                <c:pt idx="11">
                  <c:v>1206029</c:v>
                </c:pt>
                <c:pt idx="12">
                  <c:v>1204577</c:v>
                </c:pt>
                <c:pt idx="13">
                  <c:v>1202938</c:v>
                </c:pt>
                <c:pt idx="14">
                  <c:v>1195107</c:v>
                </c:pt>
                <c:pt idx="15">
                  <c:v>1189466</c:v>
                </c:pt>
                <c:pt idx="16">
                  <c:v>1174890</c:v>
                </c:pt>
                <c:pt idx="17">
                  <c:v>1162763</c:v>
                </c:pt>
                <c:pt idx="18">
                  <c:v>1166331</c:v>
                </c:pt>
                <c:pt idx="19">
                  <c:v>1153717</c:v>
                </c:pt>
                <c:pt idx="20">
                  <c:v>1134303</c:v>
                </c:pt>
                <c:pt idx="21">
                  <c:v>1124681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AFF-4483-A555-66086C2CF3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89632952"/>
        <c:axId val="789632232"/>
      </c:barChart>
      <c:catAx>
        <c:axId val="789632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789632232"/>
        <c:crosses val="autoZero"/>
        <c:auto val="1"/>
        <c:lblAlgn val="ctr"/>
        <c:lblOffset val="100"/>
        <c:noMultiLvlLbl val="0"/>
      </c:catAx>
      <c:valAx>
        <c:axId val="789632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789632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ja-JP" altLang="en-US" sz="24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第</a:t>
            </a:r>
            <a:r>
              <a:rPr lang="en-US" altLang="ja-JP" sz="24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2550</a:t>
            </a:r>
            <a:r>
              <a:rPr lang="ja-JP" altLang="en-US" sz="24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地区 </a:t>
            </a:r>
          </a:p>
        </c:rich>
      </c:tx>
      <c:layout>
        <c:manualLayout>
          <c:xMode val="edge"/>
          <c:yMode val="edge"/>
          <c:x val="0.30034530839895007"/>
          <c:y val="2.30447942878027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>
        <c:manualLayout>
          <c:layoutTarget val="inner"/>
          <c:xMode val="edge"/>
          <c:yMode val="edge"/>
          <c:x val="5.4455085395393378E-2"/>
          <c:y val="0.10890008748906387"/>
          <c:w val="0.92051241894900793"/>
          <c:h val="0.761392125984251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クラブ人数分布!$E$1</c:f>
              <c:strCache>
                <c:ptCount val="1"/>
                <c:pt idx="0">
                  <c:v>10名未満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クラブ人数分布!$F$1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45-4917-921E-55CDAA352ECD}"/>
            </c:ext>
          </c:extLst>
        </c:ser>
        <c:ser>
          <c:idx val="1"/>
          <c:order val="1"/>
          <c:tx>
            <c:strRef>
              <c:f>クラブ人数分布!$E$2</c:f>
              <c:strCache>
                <c:ptCount val="1"/>
                <c:pt idx="0">
                  <c:v>10以上15未満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クラブ人数分布!$F$2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045-4917-921E-55CDAA352ECD}"/>
            </c:ext>
          </c:extLst>
        </c:ser>
        <c:ser>
          <c:idx val="4"/>
          <c:order val="4"/>
          <c:tx>
            <c:strRef>
              <c:f>クラブ人数分布!$E$5</c:f>
              <c:strCache>
                <c:ptCount val="1"/>
                <c:pt idx="0">
                  <c:v>15以上25未満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val>
            <c:numRef>
              <c:f>クラブ人数分布!$F$5</c:f>
              <c:numCache>
                <c:formatCode>General</c:formatCode>
                <c:ptCount val="1"/>
                <c:pt idx="0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045-4917-921E-55CDAA352ECD}"/>
            </c:ext>
          </c:extLst>
        </c:ser>
        <c:ser>
          <c:idx val="19"/>
          <c:order val="19"/>
          <c:tx>
            <c:strRef>
              <c:f>クラブ人数分布!$E$20</c:f>
              <c:strCache>
                <c:ptCount val="1"/>
                <c:pt idx="0">
                  <c:v>25以上35未満</c:v>
                </c:pt>
              </c:strCache>
            </c:strRef>
          </c:tx>
          <c:spPr>
            <a:solidFill>
              <a:schemeClr val="accent2">
                <a:lumMod val="80000"/>
              </a:schemeClr>
            </a:solidFill>
            <a:ln>
              <a:noFill/>
            </a:ln>
            <a:effectLst/>
          </c:spPr>
          <c:invertIfNegative val="0"/>
          <c:val>
            <c:numRef>
              <c:f>クラブ人数分布!$F$20</c:f>
              <c:numCache>
                <c:formatCode>General</c:formatCode>
                <c:ptCount val="1"/>
                <c:pt idx="0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045-4917-921E-55CDAA352ECD}"/>
            </c:ext>
          </c:extLst>
        </c:ser>
        <c:ser>
          <c:idx val="25"/>
          <c:order val="25"/>
          <c:tx>
            <c:strRef>
              <c:f>クラブ人数分布!$E$26</c:f>
              <c:strCache>
                <c:ptCount val="1"/>
                <c:pt idx="0">
                  <c:v>35以上45未満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val>
            <c:numRef>
              <c:f>クラブ人数分布!$F$26</c:f>
              <c:numCache>
                <c:formatCode>General</c:formatCode>
                <c:ptCount val="1"/>
                <c:pt idx="0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045-4917-921E-55CDAA352ECD}"/>
            </c:ext>
          </c:extLst>
        </c:ser>
        <c:ser>
          <c:idx val="34"/>
          <c:order val="34"/>
          <c:tx>
            <c:strRef>
              <c:f>クラブ人数分布!$E$35</c:f>
              <c:strCache>
                <c:ptCount val="1"/>
                <c:pt idx="0">
                  <c:v>45以上50未満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  <a:ln>
              <a:noFill/>
            </a:ln>
            <a:effectLst/>
          </c:spPr>
          <c:invertIfNegative val="0"/>
          <c:val>
            <c:numRef>
              <c:f>クラブ人数分布!$F$35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045-4917-921E-55CDAA352ECD}"/>
            </c:ext>
          </c:extLst>
        </c:ser>
        <c:ser>
          <c:idx val="39"/>
          <c:order val="39"/>
          <c:tx>
            <c:strRef>
              <c:f>クラブ人数分布!$E$40</c:f>
              <c:strCache>
                <c:ptCount val="1"/>
                <c:pt idx="0">
                  <c:v>50以上</c:v>
                </c:pt>
              </c:strCache>
            </c:strRef>
          </c:tx>
          <c:spPr>
            <a:solidFill>
              <a:schemeClr val="accent4">
                <a:lumMod val="70000"/>
                <a:lumOff val="30000"/>
              </a:schemeClr>
            </a:solidFill>
            <a:ln>
              <a:noFill/>
            </a:ln>
            <a:effectLst/>
          </c:spPr>
          <c:invertIfNegative val="0"/>
          <c:val>
            <c:numRef>
              <c:f>クラブ人数分布!$F$40</c:f>
              <c:numCache>
                <c:formatCode>General</c:formatCode>
                <c:ptCount val="1"/>
                <c:pt idx="0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045-4917-921E-55CDAA352E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98451120"/>
        <c:axId val="1098453280"/>
        <c:extLst>
          <c:ext xmlns:c15="http://schemas.microsoft.com/office/drawing/2012/chart" uri="{02D57815-91ED-43cb-92C2-25804820EDAC}">
            <c15:filteredBa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クラブ人数分布!$E$3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>
                      <c:ext uri="{02D57815-91ED-43cb-92C2-25804820EDAC}">
                        <c15:formulaRef>
                          <c15:sqref>クラブ人数分布!$F$3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7-2045-4917-921E-55CDAA352ECD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クラブ人数分布!$E$4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クラブ人数分布!$F$4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2045-4917-921E-55CDAA352ECD}"/>
                  </c:ext>
                </c:extLst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クラブ人数分布!$E$6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クラブ人数分布!$F$6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2045-4917-921E-55CDAA352ECD}"/>
                  </c:ext>
                </c:extLst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クラブ人数分布!$E$7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1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クラブ人数分布!$F$7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2045-4917-921E-55CDAA352ECD}"/>
                  </c:ext>
                </c:extLst>
              </c15:ser>
            </c15:filteredBarSeries>
            <c15:filteredBa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クラブ人数分布!$E$8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2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クラブ人数分布!$F$8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2045-4917-921E-55CDAA352ECD}"/>
                  </c:ext>
                </c:extLst>
              </c15:ser>
            </c15:filteredBarSeries>
            <c15:filteredBa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クラブ人数分布!$E$9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3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クラブ人数分布!$F$9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2045-4917-921E-55CDAA352ECD}"/>
                  </c:ext>
                </c:extLst>
              </c15:ser>
            </c15:filteredBarSeries>
            <c15:filteredBa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クラブ人数分布!$E$10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4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クラブ人数分布!$F$10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2045-4917-921E-55CDAA352ECD}"/>
                  </c:ext>
                </c:extLst>
              </c15:ser>
            </c15:filteredBarSeries>
            <c15:filteredBa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クラブ人数分布!$E$11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5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クラブ人数分布!$F$11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2045-4917-921E-55CDAA352ECD}"/>
                  </c:ext>
                </c:extLst>
              </c15:ser>
            </c15:filteredBarSeries>
            <c15:filteredBar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クラブ人数分布!$E$12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6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クラブ人数分布!$F$12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2045-4917-921E-55CDAA352ECD}"/>
                  </c:ext>
                </c:extLst>
              </c15:ser>
            </c15:filteredBarSeries>
            <c15:filteredBar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クラブ人数分布!$E$13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1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クラブ人数分布!$F$13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2045-4917-921E-55CDAA352ECD}"/>
                  </c:ext>
                </c:extLst>
              </c15:ser>
            </c15:filteredBarSeries>
            <c15:filteredBar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クラブ人数分布!$E$14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2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クラブ人数分布!$F$14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2045-4917-921E-55CDAA352ECD}"/>
                  </c:ext>
                </c:extLst>
              </c15:ser>
            </c15:filteredBarSeries>
            <c15:filteredBar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クラブ人数分布!$E$15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3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クラブ人数分布!$F$15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2045-4917-921E-55CDAA352ECD}"/>
                  </c:ext>
                </c:extLst>
              </c15:ser>
            </c15:filteredBarSeries>
            <c15:filteredBar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クラブ人数分布!$E$16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4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クラブ人数分布!$F$16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2045-4917-921E-55CDAA352ECD}"/>
                  </c:ext>
                </c:extLst>
              </c15:ser>
            </c15:filteredBarSeries>
            <c15:filteredBar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クラブ人数分布!$E$17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5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クラブ人数分布!$F$17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4-2045-4917-921E-55CDAA352ECD}"/>
                  </c:ext>
                </c:extLst>
              </c15:ser>
            </c15:filteredBarSeries>
            <c15:filteredBarSeries>
              <c15:ser>
                <c:idx val="17"/>
                <c:order val="1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クラブ人数分布!$E$18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6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クラブ人数分布!$F$18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5-2045-4917-921E-55CDAA352ECD}"/>
                  </c:ext>
                </c:extLst>
              </c15:ser>
            </c15:filteredBarSeries>
            <c15:filteredBarSeries>
              <c15:ser>
                <c:idx val="18"/>
                <c:order val="1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クラブ人数分布!$E$19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1">
                      <a:lumMod val="8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クラブ人数分布!$F$19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6-2045-4917-921E-55CDAA352ECD}"/>
                  </c:ext>
                </c:extLst>
              </c15:ser>
            </c15:filteredBarSeries>
            <c15:filteredBarSeries>
              <c15:ser>
                <c:idx val="20"/>
                <c:order val="2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クラブ人数分布!$E$21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3">
                      <a:lumMod val="8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クラブ人数分布!$F$21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7-2045-4917-921E-55CDAA352ECD}"/>
                  </c:ext>
                </c:extLst>
              </c15:ser>
            </c15:filteredBarSeries>
            <c15:filteredBarSeries>
              <c15:ser>
                <c:idx val="21"/>
                <c:order val="2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クラブ人数分布!$E$22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4">
                      <a:lumMod val="8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クラブ人数分布!$F$22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8-2045-4917-921E-55CDAA352ECD}"/>
                  </c:ext>
                </c:extLst>
              </c15:ser>
            </c15:filteredBarSeries>
            <c15:filteredBarSeries>
              <c15:ser>
                <c:idx val="22"/>
                <c:order val="2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クラブ人数分布!$E$23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5">
                      <a:lumMod val="8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クラブ人数分布!$F$23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9-2045-4917-921E-55CDAA352ECD}"/>
                  </c:ext>
                </c:extLst>
              </c15:ser>
            </c15:filteredBarSeries>
            <c15:filteredBarSeries>
              <c15:ser>
                <c:idx val="23"/>
                <c:order val="2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クラブ人数分布!$E$24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6">
                      <a:lumMod val="8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クラブ人数分布!$F$24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A-2045-4917-921E-55CDAA352ECD}"/>
                  </c:ext>
                </c:extLst>
              </c15:ser>
            </c15:filteredBarSeries>
            <c15:filteredBarSeries>
              <c15:ser>
                <c:idx val="24"/>
                <c:order val="2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クラブ人数分布!$E$25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クラブ人数分布!$F$25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B-2045-4917-921E-55CDAA352ECD}"/>
                  </c:ext>
                </c:extLst>
              </c15:ser>
            </c15:filteredBarSeries>
            <c15:filteredBarSeries>
              <c15:ser>
                <c:idx val="26"/>
                <c:order val="2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クラブ人数分布!$E$27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3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クラブ人数分布!$F$27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C-2045-4917-921E-55CDAA352ECD}"/>
                  </c:ext>
                </c:extLst>
              </c15:ser>
            </c15:filteredBarSeries>
            <c15:filteredBarSeries>
              <c15:ser>
                <c:idx val="27"/>
                <c:order val="2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クラブ人数分布!$E$28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クラブ人数分布!$F$28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D-2045-4917-921E-55CDAA352ECD}"/>
                  </c:ext>
                </c:extLst>
              </c15:ser>
            </c15:filteredBarSeries>
            <c15:filteredBarSeries>
              <c15:ser>
                <c:idx val="28"/>
                <c:order val="2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クラブ人数分布!$E$29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5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クラブ人数分布!$F$29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E-2045-4917-921E-55CDAA352ECD}"/>
                  </c:ext>
                </c:extLst>
              </c15:ser>
            </c15:filteredBarSeries>
            <c15:filteredBarSeries>
              <c15:ser>
                <c:idx val="29"/>
                <c:order val="2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クラブ人数分布!$E$30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6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クラブ人数分布!$F$30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F-2045-4917-921E-55CDAA352ECD}"/>
                  </c:ext>
                </c:extLst>
              </c15:ser>
            </c15:filteredBarSeries>
            <c15:filteredBarSeries>
              <c15:ser>
                <c:idx val="30"/>
                <c:order val="3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クラブ人数分布!$E$31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1">
                      <a:lumMod val="5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クラブ人数分布!$F$31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0-2045-4917-921E-55CDAA352ECD}"/>
                  </c:ext>
                </c:extLst>
              </c15:ser>
            </c15:filteredBarSeries>
            <c15:filteredBarSeries>
              <c15:ser>
                <c:idx val="31"/>
                <c:order val="3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クラブ人数分布!$E$32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2">
                      <a:lumMod val="5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クラブ人数分布!$F$32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1-2045-4917-921E-55CDAA352ECD}"/>
                  </c:ext>
                </c:extLst>
              </c15:ser>
            </c15:filteredBarSeries>
            <c15:filteredBarSeries>
              <c15:ser>
                <c:idx val="32"/>
                <c:order val="3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クラブ人数分布!$E$33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3">
                      <a:lumMod val="5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クラブ人数分布!$F$33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2-2045-4917-921E-55CDAA352ECD}"/>
                  </c:ext>
                </c:extLst>
              </c15:ser>
            </c15:filteredBarSeries>
            <c15:filteredBarSeries>
              <c15:ser>
                <c:idx val="33"/>
                <c:order val="3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クラブ人数分布!$E$34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4">
                      <a:lumMod val="5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クラブ人数分布!$F$34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3-2045-4917-921E-55CDAA352ECD}"/>
                  </c:ext>
                </c:extLst>
              </c15:ser>
            </c15:filteredBarSeries>
            <c15:filteredBarSeries>
              <c15:ser>
                <c:idx val="35"/>
                <c:order val="3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クラブ人数分布!$E$36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6">
                      <a:lumMod val="5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クラブ人数分布!$F$36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4-2045-4917-921E-55CDAA352ECD}"/>
                  </c:ext>
                </c:extLst>
              </c15:ser>
            </c15:filteredBarSeries>
            <c15:filteredBarSeries>
              <c15:ser>
                <c:idx val="36"/>
                <c:order val="3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クラブ人数分布!$E$37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1">
                      <a:lumMod val="70000"/>
                      <a:lumOff val="3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クラブ人数分布!$F$37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5-2045-4917-921E-55CDAA352ECD}"/>
                  </c:ext>
                </c:extLst>
              </c15:ser>
            </c15:filteredBarSeries>
            <c15:filteredBarSeries>
              <c15:ser>
                <c:idx val="37"/>
                <c:order val="3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クラブ人数分布!$E$38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2">
                      <a:lumMod val="70000"/>
                      <a:lumOff val="3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クラブ人数分布!$F$38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6-2045-4917-921E-55CDAA352ECD}"/>
                  </c:ext>
                </c:extLst>
              </c15:ser>
            </c15:filteredBarSeries>
            <c15:filteredBarSeries>
              <c15:ser>
                <c:idx val="38"/>
                <c:order val="3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クラブ人数分布!$E$39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3">
                      <a:lumMod val="70000"/>
                      <a:lumOff val="3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クラブ人数分布!$F$39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7-2045-4917-921E-55CDAA352ECD}"/>
                  </c:ext>
                </c:extLst>
              </c15:ser>
            </c15:filteredBarSeries>
            <c15:filteredBarSeries>
              <c15:ser>
                <c:idx val="40"/>
                <c:order val="4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クラブ人数分布!$E$41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5">
                      <a:lumMod val="70000"/>
                      <a:lumOff val="3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クラブ人数分布!$F$41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8-2045-4917-921E-55CDAA352ECD}"/>
                  </c:ext>
                </c:extLst>
              </c15:ser>
            </c15:filteredBarSeries>
            <c15:filteredBarSeries>
              <c15:ser>
                <c:idx val="41"/>
                <c:order val="4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クラブ人数分布!$E$42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6">
                      <a:lumMod val="70000"/>
                      <a:lumOff val="3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クラブ人数分布!$F$42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9-2045-4917-921E-55CDAA352ECD}"/>
                  </c:ext>
                </c:extLst>
              </c15:ser>
            </c15:filteredBarSeries>
            <c15:filteredBarSeries>
              <c15:ser>
                <c:idx val="42"/>
                <c:order val="4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クラブ人数分布!$E$43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1">
                      <a:lumMod val="7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クラブ人数分布!$F$43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A-2045-4917-921E-55CDAA352ECD}"/>
                  </c:ext>
                </c:extLst>
              </c15:ser>
            </c15:filteredBarSeries>
            <c15:filteredBarSeries>
              <c15:ser>
                <c:idx val="43"/>
                <c:order val="4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クラブ人数分布!$E$44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2">
                      <a:lumMod val="7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クラブ人数分布!$F$44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B-2045-4917-921E-55CDAA352ECD}"/>
                  </c:ext>
                </c:extLst>
              </c15:ser>
            </c15:filteredBarSeries>
            <c15:filteredBarSeries>
              <c15:ser>
                <c:idx val="44"/>
                <c:order val="4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クラブ人数分布!$E$45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3">
                      <a:lumMod val="7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クラブ人数分布!$F$45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C-2045-4917-921E-55CDAA352ECD}"/>
                  </c:ext>
                </c:extLst>
              </c15:ser>
            </c15:filteredBarSeries>
          </c:ext>
        </c:extLst>
      </c:barChart>
      <c:catAx>
        <c:axId val="1098451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098453280"/>
        <c:crosses val="autoZero"/>
        <c:auto val="1"/>
        <c:lblAlgn val="ctr"/>
        <c:lblOffset val="100"/>
        <c:noMultiLvlLbl val="0"/>
      </c:catAx>
      <c:valAx>
        <c:axId val="1098453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098451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</c:legendEntry>
      <c:layout>
        <c:manualLayout>
          <c:xMode val="edge"/>
          <c:yMode val="edge"/>
          <c:x val="0"/>
          <c:y val="0.8751485564304462"/>
          <c:w val="1"/>
          <c:h val="0.124851443569553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4">
    <c:autoUpdate val="0"/>
  </c:externalData>
  <c:userShapes r:id="rId5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ja-JP" altLang="en-US" sz="24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第</a:t>
            </a:r>
            <a:r>
              <a:rPr lang="en-US" altLang="ja-JP" sz="24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2790</a:t>
            </a:r>
            <a:r>
              <a:rPr lang="ja-JP" altLang="en-US" sz="24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地区</a:t>
            </a:r>
          </a:p>
        </c:rich>
      </c:tx>
      <c:layout>
        <c:manualLayout>
          <c:xMode val="edge"/>
          <c:yMode val="edge"/>
          <c:x val="0.36309416010498685"/>
          <c:y val="1.97620840955011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クラブ人数分布!$E$1</c:f>
              <c:strCache>
                <c:ptCount val="1"/>
                <c:pt idx="0">
                  <c:v>10名未満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クラブ人数分布!$F$1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66-4FB4-B6F9-5168013D33C4}"/>
            </c:ext>
          </c:extLst>
        </c:ser>
        <c:ser>
          <c:idx val="3"/>
          <c:order val="3"/>
          <c:tx>
            <c:strRef>
              <c:f>クラブ人数分布!$E$4</c:f>
              <c:strCache>
                <c:ptCount val="1"/>
                <c:pt idx="0">
                  <c:v>10以上15未満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クラブ人数分布!$F$4</c:f>
              <c:numCache>
                <c:formatCode>General</c:formatCode>
                <c:ptCount val="1"/>
                <c:pt idx="0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866-4FB4-B6F9-5168013D33C4}"/>
            </c:ext>
          </c:extLst>
        </c:ser>
        <c:ser>
          <c:idx val="12"/>
          <c:order val="12"/>
          <c:tx>
            <c:strRef>
              <c:f>クラブ人数分布!$E$13</c:f>
              <c:strCache>
                <c:ptCount val="1"/>
                <c:pt idx="0">
                  <c:v>15以上25未満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val>
            <c:numRef>
              <c:f>クラブ人数分布!$F$13</c:f>
              <c:numCache>
                <c:formatCode>General</c:formatCode>
                <c:ptCount val="1"/>
                <c:pt idx="0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866-4FB4-B6F9-5168013D33C4}"/>
            </c:ext>
          </c:extLst>
        </c:ser>
        <c:ser>
          <c:idx val="25"/>
          <c:order val="25"/>
          <c:tx>
            <c:strRef>
              <c:f>クラブ人数分布!$E$26</c:f>
              <c:strCache>
                <c:ptCount val="1"/>
                <c:pt idx="0">
                  <c:v>25以上35未満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val>
            <c:numRef>
              <c:f>クラブ人数分布!$F$26</c:f>
              <c:numCache>
                <c:formatCode>General</c:formatCode>
                <c:ptCount val="1"/>
                <c:pt idx="0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866-4FB4-B6F9-5168013D33C4}"/>
            </c:ext>
          </c:extLst>
        </c:ser>
        <c:ser>
          <c:idx val="55"/>
          <c:order val="55"/>
          <c:tx>
            <c:strRef>
              <c:f>クラブ人数分布!$E$56</c:f>
              <c:strCache>
                <c:ptCount val="1"/>
                <c:pt idx="0">
                  <c:v>35以上45未満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クラブ人数分布!$F$56</c:f>
              <c:numCache>
                <c:formatCode>General</c:formatCode>
                <c:ptCount val="1"/>
                <c:pt idx="0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866-4FB4-B6F9-5168013D33C4}"/>
            </c:ext>
          </c:extLst>
        </c:ser>
        <c:ser>
          <c:idx val="66"/>
          <c:order val="66"/>
          <c:tx>
            <c:strRef>
              <c:f>クラブ人数分布!$E$67</c:f>
              <c:strCache>
                <c:ptCount val="1"/>
                <c:pt idx="0">
                  <c:v>45以上50未満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val>
            <c:numRef>
              <c:f>クラブ人数分布!$F$67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866-4FB4-B6F9-5168013D33C4}"/>
            </c:ext>
          </c:extLst>
        </c:ser>
        <c:ser>
          <c:idx val="70"/>
          <c:order val="70"/>
          <c:tx>
            <c:strRef>
              <c:f>クラブ人数分布!$E$71</c:f>
              <c:strCache>
                <c:ptCount val="1"/>
                <c:pt idx="0">
                  <c:v>50以上</c:v>
                </c:pt>
              </c:strCache>
            </c:strRef>
          </c:tx>
          <c:spPr>
            <a:solidFill>
              <a:schemeClr val="accent5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val>
            <c:numRef>
              <c:f>クラブ人数分布!$F$71</c:f>
              <c:numCache>
                <c:formatCode>General</c:formatCode>
                <c:ptCount val="1"/>
                <c:pt idx="0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866-4FB4-B6F9-5168013D33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87459976"/>
        <c:axId val="1087459616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クラブ人数分布!$E$2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>
                      <c:ext uri="{02D57815-91ED-43cb-92C2-25804820EDAC}">
                        <c15:formulaRef>
                          <c15:sqref>クラブ人数分布!$F$2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7-1866-4FB4-B6F9-5168013D33C4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クラブ人数分布!$E$3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クラブ人数分布!$F$3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1866-4FB4-B6F9-5168013D33C4}"/>
                  </c:ext>
                </c:extLst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クラブ人数分布!$E$5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クラブ人数分布!$F$5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1866-4FB4-B6F9-5168013D33C4}"/>
                  </c:ext>
                </c:extLst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クラブ人数分布!$E$6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クラブ人数分布!$F$6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1866-4FB4-B6F9-5168013D33C4}"/>
                  </c:ext>
                </c:extLst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クラブ人数分布!$E$7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1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クラブ人数分布!$F$7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1866-4FB4-B6F9-5168013D33C4}"/>
                  </c:ext>
                </c:extLst>
              </c15:ser>
            </c15:filteredBarSeries>
            <c15:filteredBa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クラブ人数分布!$E$8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2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クラブ人数分布!$F$8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1866-4FB4-B6F9-5168013D33C4}"/>
                  </c:ext>
                </c:extLst>
              </c15:ser>
            </c15:filteredBarSeries>
            <c15:filteredBa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クラブ人数分布!$E$9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3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クラブ人数分布!$F$9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1866-4FB4-B6F9-5168013D33C4}"/>
                  </c:ext>
                </c:extLst>
              </c15:ser>
            </c15:filteredBarSeries>
            <c15:filteredBa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クラブ人数分布!$E$10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4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クラブ人数分布!$F$10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1866-4FB4-B6F9-5168013D33C4}"/>
                  </c:ext>
                </c:extLst>
              </c15:ser>
            </c15:filteredBarSeries>
            <c15:filteredBa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クラブ人数分布!$E$11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5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クラブ人数分布!$F$11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1866-4FB4-B6F9-5168013D33C4}"/>
                  </c:ext>
                </c:extLst>
              </c15:ser>
            </c15:filteredBarSeries>
            <c15:filteredBar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クラブ人数分布!$E$12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6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クラブ人数分布!$F$12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1866-4FB4-B6F9-5168013D33C4}"/>
                  </c:ext>
                </c:extLst>
              </c15:ser>
            </c15:filteredBarSeries>
            <c15:filteredBar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クラブ人数分布!$E$14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2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クラブ人数分布!$F$14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1866-4FB4-B6F9-5168013D33C4}"/>
                  </c:ext>
                </c:extLst>
              </c15:ser>
            </c15:filteredBarSeries>
            <c15:filteredBar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クラブ人数分布!$E$15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3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クラブ人数分布!$F$15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1866-4FB4-B6F9-5168013D33C4}"/>
                  </c:ext>
                </c:extLst>
              </c15:ser>
            </c15:filteredBarSeries>
            <c15:filteredBar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クラブ人数分布!$E$16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4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クラブ人数分布!$F$16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1866-4FB4-B6F9-5168013D33C4}"/>
                  </c:ext>
                </c:extLst>
              </c15:ser>
            </c15:filteredBarSeries>
            <c15:filteredBar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クラブ人数分布!$E$17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5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クラブ人数分布!$F$17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4-1866-4FB4-B6F9-5168013D33C4}"/>
                  </c:ext>
                </c:extLst>
              </c15:ser>
            </c15:filteredBarSeries>
            <c15:filteredBarSeries>
              <c15:ser>
                <c:idx val="17"/>
                <c:order val="1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クラブ人数分布!$E$18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6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クラブ人数分布!$F$18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5-1866-4FB4-B6F9-5168013D33C4}"/>
                  </c:ext>
                </c:extLst>
              </c15:ser>
            </c15:filteredBarSeries>
            <c15:filteredBarSeries>
              <c15:ser>
                <c:idx val="18"/>
                <c:order val="1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クラブ人数分布!$E$19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1">
                      <a:lumMod val="8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クラブ人数分布!$F$19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6-1866-4FB4-B6F9-5168013D33C4}"/>
                  </c:ext>
                </c:extLst>
              </c15:ser>
            </c15:filteredBarSeries>
            <c15:filteredBarSeries>
              <c15:ser>
                <c:idx val="19"/>
                <c:order val="1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クラブ人数分布!$E$20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2">
                      <a:lumMod val="8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クラブ人数分布!$F$20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7-1866-4FB4-B6F9-5168013D33C4}"/>
                  </c:ext>
                </c:extLst>
              </c15:ser>
            </c15:filteredBarSeries>
            <c15:filteredBarSeries>
              <c15:ser>
                <c:idx val="20"/>
                <c:order val="2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クラブ人数分布!$E$21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3">
                      <a:lumMod val="8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クラブ人数分布!$F$21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8-1866-4FB4-B6F9-5168013D33C4}"/>
                  </c:ext>
                </c:extLst>
              </c15:ser>
            </c15:filteredBarSeries>
            <c15:filteredBarSeries>
              <c15:ser>
                <c:idx val="21"/>
                <c:order val="2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クラブ人数分布!$E$22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4">
                      <a:lumMod val="8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クラブ人数分布!$F$22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9-1866-4FB4-B6F9-5168013D33C4}"/>
                  </c:ext>
                </c:extLst>
              </c15:ser>
            </c15:filteredBarSeries>
            <c15:filteredBarSeries>
              <c15:ser>
                <c:idx val="22"/>
                <c:order val="2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クラブ人数分布!$E$23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5">
                      <a:lumMod val="8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クラブ人数分布!$F$23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A-1866-4FB4-B6F9-5168013D33C4}"/>
                  </c:ext>
                </c:extLst>
              </c15:ser>
            </c15:filteredBarSeries>
            <c15:filteredBarSeries>
              <c15:ser>
                <c:idx val="23"/>
                <c:order val="2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クラブ人数分布!$E$24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6">
                      <a:lumMod val="8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クラブ人数分布!$F$24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B-1866-4FB4-B6F9-5168013D33C4}"/>
                  </c:ext>
                </c:extLst>
              </c15:ser>
            </c15:filteredBarSeries>
            <c15:filteredBarSeries>
              <c15:ser>
                <c:idx val="24"/>
                <c:order val="2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クラブ人数分布!$E$25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クラブ人数分布!$F$25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C-1866-4FB4-B6F9-5168013D33C4}"/>
                  </c:ext>
                </c:extLst>
              </c15:ser>
            </c15:filteredBarSeries>
            <c15:filteredBarSeries>
              <c15:ser>
                <c:idx val="26"/>
                <c:order val="2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クラブ人数分布!$E$27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3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クラブ人数分布!$F$27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D-1866-4FB4-B6F9-5168013D33C4}"/>
                  </c:ext>
                </c:extLst>
              </c15:ser>
            </c15:filteredBarSeries>
            <c15:filteredBarSeries>
              <c15:ser>
                <c:idx val="27"/>
                <c:order val="2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クラブ人数分布!$E$28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クラブ人数分布!$F$28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E-1866-4FB4-B6F9-5168013D33C4}"/>
                  </c:ext>
                </c:extLst>
              </c15:ser>
            </c15:filteredBarSeries>
            <c15:filteredBarSeries>
              <c15:ser>
                <c:idx val="28"/>
                <c:order val="2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クラブ人数分布!$E$29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5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クラブ人数分布!$F$29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F-1866-4FB4-B6F9-5168013D33C4}"/>
                  </c:ext>
                </c:extLst>
              </c15:ser>
            </c15:filteredBarSeries>
            <c15:filteredBarSeries>
              <c15:ser>
                <c:idx val="29"/>
                <c:order val="2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クラブ人数分布!$E$30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6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クラブ人数分布!$F$30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0-1866-4FB4-B6F9-5168013D33C4}"/>
                  </c:ext>
                </c:extLst>
              </c15:ser>
            </c15:filteredBarSeries>
            <c15:filteredBarSeries>
              <c15:ser>
                <c:idx val="30"/>
                <c:order val="3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クラブ人数分布!$E$31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1">
                      <a:lumMod val="5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クラブ人数分布!$F$31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1-1866-4FB4-B6F9-5168013D33C4}"/>
                  </c:ext>
                </c:extLst>
              </c15:ser>
            </c15:filteredBarSeries>
            <c15:filteredBarSeries>
              <c15:ser>
                <c:idx val="31"/>
                <c:order val="3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クラブ人数分布!$E$32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2">
                      <a:lumMod val="5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クラブ人数分布!$F$32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2-1866-4FB4-B6F9-5168013D33C4}"/>
                  </c:ext>
                </c:extLst>
              </c15:ser>
            </c15:filteredBarSeries>
            <c15:filteredBarSeries>
              <c15:ser>
                <c:idx val="32"/>
                <c:order val="3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クラブ人数分布!$E$33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3">
                      <a:lumMod val="5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クラブ人数分布!$F$33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3-1866-4FB4-B6F9-5168013D33C4}"/>
                  </c:ext>
                </c:extLst>
              </c15:ser>
            </c15:filteredBarSeries>
            <c15:filteredBarSeries>
              <c15:ser>
                <c:idx val="33"/>
                <c:order val="3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クラブ人数分布!$E$34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4">
                      <a:lumMod val="5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クラブ人数分布!$F$34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4-1866-4FB4-B6F9-5168013D33C4}"/>
                  </c:ext>
                </c:extLst>
              </c15:ser>
            </c15:filteredBarSeries>
            <c15:filteredBarSeries>
              <c15:ser>
                <c:idx val="34"/>
                <c:order val="3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クラブ人数分布!$E$35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5">
                      <a:lumMod val="5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クラブ人数分布!$F$35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5-1866-4FB4-B6F9-5168013D33C4}"/>
                  </c:ext>
                </c:extLst>
              </c15:ser>
            </c15:filteredBarSeries>
            <c15:filteredBarSeries>
              <c15:ser>
                <c:idx val="35"/>
                <c:order val="3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クラブ人数分布!$E$36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6">
                      <a:lumMod val="5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クラブ人数分布!$F$36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6-1866-4FB4-B6F9-5168013D33C4}"/>
                  </c:ext>
                </c:extLst>
              </c15:ser>
            </c15:filteredBarSeries>
            <c15:filteredBarSeries>
              <c15:ser>
                <c:idx val="36"/>
                <c:order val="3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クラブ人数分布!$E$37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1">
                      <a:lumMod val="70000"/>
                      <a:lumOff val="3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クラブ人数分布!$F$37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7-1866-4FB4-B6F9-5168013D33C4}"/>
                  </c:ext>
                </c:extLst>
              </c15:ser>
            </c15:filteredBarSeries>
            <c15:filteredBarSeries>
              <c15:ser>
                <c:idx val="37"/>
                <c:order val="3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クラブ人数分布!$E$38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2">
                      <a:lumMod val="70000"/>
                      <a:lumOff val="3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クラブ人数分布!$F$38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8-1866-4FB4-B6F9-5168013D33C4}"/>
                  </c:ext>
                </c:extLst>
              </c15:ser>
            </c15:filteredBarSeries>
            <c15:filteredBarSeries>
              <c15:ser>
                <c:idx val="38"/>
                <c:order val="3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クラブ人数分布!$E$39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3">
                      <a:lumMod val="70000"/>
                      <a:lumOff val="3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クラブ人数分布!$F$39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9-1866-4FB4-B6F9-5168013D33C4}"/>
                  </c:ext>
                </c:extLst>
              </c15:ser>
            </c15:filteredBarSeries>
            <c15:filteredBarSeries>
              <c15:ser>
                <c:idx val="39"/>
                <c:order val="3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クラブ人数分布!$E$40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4">
                      <a:lumMod val="70000"/>
                      <a:lumOff val="3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クラブ人数分布!$F$40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A-1866-4FB4-B6F9-5168013D33C4}"/>
                  </c:ext>
                </c:extLst>
              </c15:ser>
            </c15:filteredBarSeries>
            <c15:filteredBarSeries>
              <c15:ser>
                <c:idx val="40"/>
                <c:order val="4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クラブ人数分布!$E$41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5">
                      <a:lumMod val="70000"/>
                      <a:lumOff val="3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クラブ人数分布!$F$41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B-1866-4FB4-B6F9-5168013D33C4}"/>
                  </c:ext>
                </c:extLst>
              </c15:ser>
            </c15:filteredBarSeries>
            <c15:filteredBarSeries>
              <c15:ser>
                <c:idx val="41"/>
                <c:order val="4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クラブ人数分布!$E$42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6">
                      <a:lumMod val="70000"/>
                      <a:lumOff val="3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クラブ人数分布!$F$42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C-1866-4FB4-B6F9-5168013D33C4}"/>
                  </c:ext>
                </c:extLst>
              </c15:ser>
            </c15:filteredBarSeries>
            <c15:filteredBarSeries>
              <c15:ser>
                <c:idx val="42"/>
                <c:order val="4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クラブ人数分布!$E$43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1">
                      <a:lumMod val="7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クラブ人数分布!$F$43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D-1866-4FB4-B6F9-5168013D33C4}"/>
                  </c:ext>
                </c:extLst>
              </c15:ser>
            </c15:filteredBarSeries>
            <c15:filteredBarSeries>
              <c15:ser>
                <c:idx val="43"/>
                <c:order val="4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クラブ人数分布!$E$44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2">
                      <a:lumMod val="7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クラブ人数分布!$F$44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E-1866-4FB4-B6F9-5168013D33C4}"/>
                  </c:ext>
                </c:extLst>
              </c15:ser>
            </c15:filteredBarSeries>
            <c15:filteredBarSeries>
              <c15:ser>
                <c:idx val="44"/>
                <c:order val="4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クラブ人数分布!$E$45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3">
                      <a:lumMod val="7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クラブ人数分布!$F$45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F-1866-4FB4-B6F9-5168013D33C4}"/>
                  </c:ext>
                </c:extLst>
              </c15:ser>
            </c15:filteredBarSeries>
            <c15:filteredBarSeries>
              <c15:ser>
                <c:idx val="45"/>
                <c:order val="4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クラブ人数分布!$E$46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4">
                      <a:lumMod val="7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クラブ人数分布!$F$46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0-1866-4FB4-B6F9-5168013D33C4}"/>
                  </c:ext>
                </c:extLst>
              </c15:ser>
            </c15:filteredBarSeries>
            <c15:filteredBarSeries>
              <c15:ser>
                <c:idx val="46"/>
                <c:order val="4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クラブ人数分布!$E$47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5">
                      <a:lumMod val="7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クラブ人数分布!$F$47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1-1866-4FB4-B6F9-5168013D33C4}"/>
                  </c:ext>
                </c:extLst>
              </c15:ser>
            </c15:filteredBarSeries>
            <c15:filteredBarSeries>
              <c15:ser>
                <c:idx val="47"/>
                <c:order val="4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クラブ人数分布!$E$48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6">
                      <a:lumMod val="7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クラブ人数分布!$F$48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2-1866-4FB4-B6F9-5168013D33C4}"/>
                  </c:ext>
                </c:extLst>
              </c15:ser>
            </c15:filteredBarSeries>
            <c15:filteredBarSeries>
              <c15:ser>
                <c:idx val="48"/>
                <c:order val="4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クラブ人数分布!$E$49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1">
                      <a:lumMod val="50000"/>
                      <a:lumOff val="5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クラブ人数分布!$F$49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3-1866-4FB4-B6F9-5168013D33C4}"/>
                  </c:ext>
                </c:extLst>
              </c15:ser>
            </c15:filteredBarSeries>
            <c15:filteredBarSeries>
              <c15:ser>
                <c:idx val="49"/>
                <c:order val="4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クラブ人数分布!$E$50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2">
                      <a:lumMod val="50000"/>
                      <a:lumOff val="5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クラブ人数分布!$F$50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4-1866-4FB4-B6F9-5168013D33C4}"/>
                  </c:ext>
                </c:extLst>
              </c15:ser>
            </c15:filteredBarSeries>
            <c15:filteredBarSeries>
              <c15:ser>
                <c:idx val="50"/>
                <c:order val="5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クラブ人数分布!$E$51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3">
                      <a:lumMod val="50000"/>
                      <a:lumOff val="5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クラブ人数分布!$F$51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5-1866-4FB4-B6F9-5168013D33C4}"/>
                  </c:ext>
                </c:extLst>
              </c15:ser>
            </c15:filteredBarSeries>
            <c15:filteredBarSeries>
              <c15:ser>
                <c:idx val="51"/>
                <c:order val="5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クラブ人数分布!$E$52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4">
                      <a:lumMod val="50000"/>
                      <a:lumOff val="5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クラブ人数分布!$F$52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6-1866-4FB4-B6F9-5168013D33C4}"/>
                  </c:ext>
                </c:extLst>
              </c15:ser>
            </c15:filteredBarSeries>
            <c15:filteredBarSeries>
              <c15:ser>
                <c:idx val="52"/>
                <c:order val="5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クラブ人数分布!$E$53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5">
                      <a:lumMod val="50000"/>
                      <a:lumOff val="5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クラブ人数分布!$F$53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7-1866-4FB4-B6F9-5168013D33C4}"/>
                  </c:ext>
                </c:extLst>
              </c15:ser>
            </c15:filteredBarSeries>
            <c15:filteredBarSeries>
              <c15:ser>
                <c:idx val="53"/>
                <c:order val="5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クラブ人数分布!$E$54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6">
                      <a:lumMod val="50000"/>
                      <a:lumOff val="5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クラブ人数分布!$F$54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8-1866-4FB4-B6F9-5168013D33C4}"/>
                  </c:ext>
                </c:extLst>
              </c15:ser>
            </c15:filteredBarSeries>
            <c15:filteredBarSeries>
              <c15:ser>
                <c:idx val="54"/>
                <c:order val="5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クラブ人数分布!$E$55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クラブ人数分布!$F$55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9-1866-4FB4-B6F9-5168013D33C4}"/>
                  </c:ext>
                </c:extLst>
              </c15:ser>
            </c15:filteredBarSeries>
            <c15:filteredBarSeries>
              <c15:ser>
                <c:idx val="56"/>
                <c:order val="5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クラブ人数分布!$E$57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クラブ人数分布!$F$57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A-1866-4FB4-B6F9-5168013D33C4}"/>
                  </c:ext>
                </c:extLst>
              </c15:ser>
            </c15:filteredBarSeries>
            <c15:filteredBarSeries>
              <c15:ser>
                <c:idx val="57"/>
                <c:order val="5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クラブ人数分布!$E$58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クラブ人数分布!$F$58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B-1866-4FB4-B6F9-5168013D33C4}"/>
                  </c:ext>
                </c:extLst>
              </c15:ser>
            </c15:filteredBarSeries>
            <c15:filteredBarSeries>
              <c15:ser>
                <c:idx val="58"/>
                <c:order val="5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クラブ人数分布!$E$59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クラブ人数分布!$F$59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C-1866-4FB4-B6F9-5168013D33C4}"/>
                  </c:ext>
                </c:extLst>
              </c15:ser>
            </c15:filteredBarSeries>
            <c15:filteredBarSeries>
              <c15:ser>
                <c:idx val="59"/>
                <c:order val="5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クラブ人数分布!$E$60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クラブ人数分布!$F$60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D-1866-4FB4-B6F9-5168013D33C4}"/>
                  </c:ext>
                </c:extLst>
              </c15:ser>
            </c15:filteredBarSeries>
            <c15:filteredBarSeries>
              <c15:ser>
                <c:idx val="60"/>
                <c:order val="6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クラブ人数分布!$E$61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1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クラブ人数分布!$F$61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E-1866-4FB4-B6F9-5168013D33C4}"/>
                  </c:ext>
                </c:extLst>
              </c15:ser>
            </c15:filteredBarSeries>
            <c15:filteredBarSeries>
              <c15:ser>
                <c:idx val="61"/>
                <c:order val="6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クラブ人数分布!$E$62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2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クラブ人数分布!$F$62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F-1866-4FB4-B6F9-5168013D33C4}"/>
                  </c:ext>
                </c:extLst>
              </c15:ser>
            </c15:filteredBarSeries>
            <c15:filteredBarSeries>
              <c15:ser>
                <c:idx val="62"/>
                <c:order val="6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クラブ人数分布!$E$63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3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クラブ人数分布!$F$63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40-1866-4FB4-B6F9-5168013D33C4}"/>
                  </c:ext>
                </c:extLst>
              </c15:ser>
            </c15:filteredBarSeries>
            <c15:filteredBarSeries>
              <c15:ser>
                <c:idx val="63"/>
                <c:order val="6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クラブ人数分布!$E$64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4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クラブ人数分布!$F$64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41-1866-4FB4-B6F9-5168013D33C4}"/>
                  </c:ext>
                </c:extLst>
              </c15:ser>
            </c15:filteredBarSeries>
            <c15:filteredBarSeries>
              <c15:ser>
                <c:idx val="64"/>
                <c:order val="6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クラブ人数分布!$E$65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5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クラブ人数分布!$F$65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42-1866-4FB4-B6F9-5168013D33C4}"/>
                  </c:ext>
                </c:extLst>
              </c15:ser>
            </c15:filteredBarSeries>
            <c15:filteredBarSeries>
              <c15:ser>
                <c:idx val="65"/>
                <c:order val="6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クラブ人数分布!$E$66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6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クラブ人数分布!$F$66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43-1866-4FB4-B6F9-5168013D33C4}"/>
                  </c:ext>
                </c:extLst>
              </c15:ser>
            </c15:filteredBarSeries>
            <c15:filteredBarSeries>
              <c15:ser>
                <c:idx val="67"/>
                <c:order val="6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クラブ人数分布!$E$68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2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クラブ人数分布!$F$68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44-1866-4FB4-B6F9-5168013D33C4}"/>
                  </c:ext>
                </c:extLst>
              </c15:ser>
            </c15:filteredBarSeries>
            <c15:filteredBarSeries>
              <c15:ser>
                <c:idx val="68"/>
                <c:order val="6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クラブ人数分布!$E$69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3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クラブ人数分布!$F$69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45-1866-4FB4-B6F9-5168013D33C4}"/>
                  </c:ext>
                </c:extLst>
              </c15:ser>
            </c15:filteredBarSeries>
            <c15:filteredBarSeries>
              <c15:ser>
                <c:idx val="69"/>
                <c:order val="6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クラブ人数分布!$E$70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4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クラブ人数分布!$F$70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46-1866-4FB4-B6F9-5168013D33C4}"/>
                  </c:ext>
                </c:extLst>
              </c15:ser>
            </c15:filteredBarSeries>
            <c15:filteredBarSeries>
              <c15:ser>
                <c:idx val="71"/>
                <c:order val="7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クラブ人数分布!$E$72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6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クラブ人数分布!$F$72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47-1866-4FB4-B6F9-5168013D33C4}"/>
                  </c:ext>
                </c:extLst>
              </c15:ser>
            </c15:filteredBarSeries>
            <c15:filteredBarSeries>
              <c15:ser>
                <c:idx val="72"/>
                <c:order val="7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クラブ人数分布!$E$73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1">
                      <a:lumMod val="8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クラブ人数分布!$F$73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48-1866-4FB4-B6F9-5168013D33C4}"/>
                  </c:ext>
                </c:extLst>
              </c15:ser>
            </c15:filteredBarSeries>
            <c15:filteredBarSeries>
              <c15:ser>
                <c:idx val="73"/>
                <c:order val="7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クラブ人数分布!$E$74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2">
                      <a:lumMod val="8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クラブ人数分布!$F$74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49-1866-4FB4-B6F9-5168013D33C4}"/>
                  </c:ext>
                </c:extLst>
              </c15:ser>
            </c15:filteredBarSeries>
            <c15:filteredBarSeries>
              <c15:ser>
                <c:idx val="74"/>
                <c:order val="7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クラブ人数分布!$E$75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3">
                      <a:lumMod val="8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クラブ人数分布!$F$75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4A-1866-4FB4-B6F9-5168013D33C4}"/>
                  </c:ext>
                </c:extLst>
              </c15:ser>
            </c15:filteredBarSeries>
            <c15:filteredBarSeries>
              <c15:ser>
                <c:idx val="75"/>
                <c:order val="7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クラブ人数分布!$E$76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4">
                      <a:lumMod val="8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クラブ人数分布!$F$76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4B-1866-4FB4-B6F9-5168013D33C4}"/>
                  </c:ext>
                </c:extLst>
              </c15:ser>
            </c15:filteredBarSeries>
            <c15:filteredBarSeries>
              <c15:ser>
                <c:idx val="76"/>
                <c:order val="7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クラブ人数分布!$E$77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5">
                      <a:lumMod val="8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クラブ人数分布!$F$77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4C-1866-4FB4-B6F9-5168013D33C4}"/>
                  </c:ext>
                </c:extLst>
              </c15:ser>
            </c15:filteredBarSeries>
            <c15:filteredBarSeries>
              <c15:ser>
                <c:idx val="77"/>
                <c:order val="7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クラブ人数分布!$E$78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6">
                      <a:lumMod val="8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クラブ人数分布!$F$78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4D-1866-4FB4-B6F9-5168013D33C4}"/>
                  </c:ext>
                </c:extLst>
              </c15:ser>
            </c15:filteredBarSeries>
            <c15:filteredBarSeries>
              <c15:ser>
                <c:idx val="78"/>
                <c:order val="7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クラブ人数分布!$E$79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クラブ人数分布!$F$79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4E-1866-4FB4-B6F9-5168013D33C4}"/>
                  </c:ext>
                </c:extLst>
              </c15:ser>
            </c15:filteredBarSeries>
            <c15:filteredBarSeries>
              <c15:ser>
                <c:idx val="79"/>
                <c:order val="7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クラブ人数分布!$E$80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クラブ人数分布!$F$80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4F-1866-4FB4-B6F9-5168013D33C4}"/>
                  </c:ext>
                </c:extLst>
              </c15:ser>
            </c15:filteredBarSeries>
            <c15:filteredBarSeries>
              <c15:ser>
                <c:idx val="80"/>
                <c:order val="8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クラブ人数分布!$E$81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3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クラブ人数分布!$F$81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50-1866-4FB4-B6F9-5168013D33C4}"/>
                  </c:ext>
                </c:extLst>
              </c15:ser>
            </c15:filteredBarSeries>
            <c15:filteredBarSeries>
              <c15:ser>
                <c:idx val="81"/>
                <c:order val="8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クラブ人数分布!$E$82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クラブ人数分布!$F$82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51-1866-4FB4-B6F9-5168013D33C4}"/>
                  </c:ext>
                </c:extLst>
              </c15:ser>
            </c15:filteredBarSeries>
          </c:ext>
        </c:extLst>
      </c:barChart>
      <c:catAx>
        <c:axId val="1087459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087459616"/>
        <c:crosses val="autoZero"/>
        <c:auto val="1"/>
        <c:lblAlgn val="ctr"/>
        <c:lblOffset val="100"/>
        <c:noMultiLvlLbl val="0"/>
      </c:catAx>
      <c:valAx>
        <c:axId val="1087459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0874599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0848853132488868E-2"/>
          <c:y val="0.81971523167447202"/>
          <c:w val="0.94960647038685386"/>
          <c:h val="0.1672128729006913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4">
    <c:autoUpdate val="0"/>
  </c:externalData>
  <c:userShapes r:id="rId5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ja-JP" sz="2800" b="1" dirty="0">
                <a:solidFill>
                  <a:srgbClr val="002060"/>
                </a:solidFill>
              </a:rPr>
              <a:t>会員の退会理由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Sheet1!$A$10</c:f>
              <c:strCache>
                <c:ptCount val="1"/>
                <c:pt idx="0">
                  <c:v>2024-25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Sheet1!$B$9:$G$9</c:f>
              <c:strCache>
                <c:ptCount val="6"/>
                <c:pt idx="1">
                  <c:v>仕事の事情</c:v>
                </c:pt>
                <c:pt idx="2">
                  <c:v>死亡</c:v>
                </c:pt>
                <c:pt idx="3">
                  <c:v>家族の事情</c:v>
                </c:pt>
                <c:pt idx="4">
                  <c:v>健康上</c:v>
                </c:pt>
                <c:pt idx="5">
                  <c:v>個人的事情</c:v>
                </c:pt>
              </c:strCache>
            </c:strRef>
          </c:cat>
          <c:val>
            <c:numRef>
              <c:f>Sheet1!$B$10:$G$10</c:f>
              <c:numCache>
                <c:formatCode>General</c:formatCode>
                <c:ptCount val="6"/>
                <c:pt idx="1">
                  <c:v>132</c:v>
                </c:pt>
                <c:pt idx="2">
                  <c:v>23</c:v>
                </c:pt>
                <c:pt idx="3">
                  <c:v>5</c:v>
                </c:pt>
                <c:pt idx="4">
                  <c:v>30</c:v>
                </c:pt>
                <c:pt idx="5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44-3B4C-A4CD-82EC36134566}"/>
            </c:ext>
          </c:extLst>
        </c:ser>
        <c:ser>
          <c:idx val="1"/>
          <c:order val="1"/>
          <c:tx>
            <c:strRef>
              <c:f>Sheet1!$A$11</c:f>
              <c:strCache>
                <c:ptCount val="1"/>
                <c:pt idx="0">
                  <c:v>2023-24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Sheet1!$B$9:$G$9</c:f>
              <c:strCache>
                <c:ptCount val="6"/>
                <c:pt idx="1">
                  <c:v>仕事の事情</c:v>
                </c:pt>
                <c:pt idx="2">
                  <c:v>死亡</c:v>
                </c:pt>
                <c:pt idx="3">
                  <c:v>家族の事情</c:v>
                </c:pt>
                <c:pt idx="4">
                  <c:v>健康上</c:v>
                </c:pt>
                <c:pt idx="5">
                  <c:v>個人的事情</c:v>
                </c:pt>
              </c:strCache>
            </c:strRef>
          </c:cat>
          <c:val>
            <c:numRef>
              <c:f>Sheet1!$B$11:$G$11</c:f>
              <c:numCache>
                <c:formatCode>General</c:formatCode>
                <c:ptCount val="6"/>
                <c:pt idx="1">
                  <c:v>132</c:v>
                </c:pt>
                <c:pt idx="2">
                  <c:v>21</c:v>
                </c:pt>
                <c:pt idx="3">
                  <c:v>2</c:v>
                </c:pt>
                <c:pt idx="4">
                  <c:v>30</c:v>
                </c:pt>
                <c:pt idx="5">
                  <c:v>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344-3B4C-A4CD-82EC36134566}"/>
            </c:ext>
          </c:extLst>
        </c:ser>
        <c:ser>
          <c:idx val="2"/>
          <c:order val="2"/>
          <c:tx>
            <c:strRef>
              <c:f>Sheet1!$A$12</c:f>
              <c:strCache>
                <c:ptCount val="1"/>
                <c:pt idx="0">
                  <c:v>2022-23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Sheet1!$B$9:$G$9</c:f>
              <c:strCache>
                <c:ptCount val="6"/>
                <c:pt idx="1">
                  <c:v>仕事の事情</c:v>
                </c:pt>
                <c:pt idx="2">
                  <c:v>死亡</c:v>
                </c:pt>
                <c:pt idx="3">
                  <c:v>家族の事情</c:v>
                </c:pt>
                <c:pt idx="4">
                  <c:v>健康上</c:v>
                </c:pt>
                <c:pt idx="5">
                  <c:v>個人的事情</c:v>
                </c:pt>
              </c:strCache>
            </c:strRef>
          </c:cat>
          <c:val>
            <c:numRef>
              <c:f>Sheet1!$B$12:$G$12</c:f>
              <c:numCache>
                <c:formatCode>General</c:formatCode>
                <c:ptCount val="6"/>
                <c:pt idx="1">
                  <c:v>122</c:v>
                </c:pt>
                <c:pt idx="2">
                  <c:v>25</c:v>
                </c:pt>
                <c:pt idx="3">
                  <c:v>2</c:v>
                </c:pt>
                <c:pt idx="4">
                  <c:v>32</c:v>
                </c:pt>
                <c:pt idx="5">
                  <c:v>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344-3B4C-A4CD-82EC361345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386236096"/>
        <c:axId val="1209808896"/>
      </c:barChart>
      <c:catAx>
        <c:axId val="13862360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209808896"/>
        <c:crosses val="autoZero"/>
        <c:auto val="1"/>
        <c:lblAlgn val="ctr"/>
        <c:lblOffset val="100"/>
        <c:noMultiLvlLbl val="0"/>
      </c:catAx>
      <c:valAx>
        <c:axId val="12098088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386236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366234838887301"/>
          <c:y val="0.95221435885204853"/>
          <c:w val="0.57251164888235972"/>
          <c:h val="4.778564114795152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aseline="0"/>
      </a:pPr>
      <a:endParaRPr lang="ja-JP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ja-JP"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ja-JP" altLang="en-US" sz="3600" u="sng" dirty="0">
                <a:solidFill>
                  <a:srgbClr val="002060"/>
                </a:solidFill>
              </a:rPr>
              <a:t>入会のきっかけ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barChart>
        <c:barDir val="col"/>
        <c:grouping val="clustered"/>
        <c:varyColors val="0"/>
        <c:ser>
          <c:idx val="2"/>
          <c:order val="2"/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Sheet1!$B$2:$B$9</c:f>
              <c:strCache>
                <c:ptCount val="7"/>
                <c:pt idx="0">
                  <c:v>仕事関係・お得意様から</c:v>
                </c:pt>
                <c:pt idx="1">
                  <c:v>商工会議所・JC・PTAなど</c:v>
                </c:pt>
                <c:pt idx="2">
                  <c:v>友人・知人から</c:v>
                </c:pt>
                <c:pt idx="3">
                  <c:v>企業団体前任者から引継ぎ</c:v>
                </c:pt>
                <c:pt idx="4">
                  <c:v>父や母の友人から</c:v>
                </c:pt>
                <c:pt idx="5">
                  <c:v>家族がロータリアン</c:v>
                </c:pt>
                <c:pt idx="6">
                  <c:v>檀家さんから</c:v>
                </c:pt>
              </c:strCache>
            </c:strRef>
          </c:cat>
          <c:val>
            <c:numRef>
              <c:f>Sheet1!$E$2:$E$9</c:f>
              <c:numCache>
                <c:formatCode>General</c:formatCode>
                <c:ptCount val="8"/>
                <c:pt idx="0">
                  <c:v>26</c:v>
                </c:pt>
                <c:pt idx="1">
                  <c:v>16</c:v>
                </c:pt>
                <c:pt idx="2">
                  <c:v>12</c:v>
                </c:pt>
                <c:pt idx="3">
                  <c:v>5</c:v>
                </c:pt>
                <c:pt idx="4">
                  <c:v>3</c:v>
                </c:pt>
                <c:pt idx="5">
                  <c:v>3</c:v>
                </c:pt>
                <c:pt idx="6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6A-0C41-8E99-5618E44CBD11}"/>
            </c:ext>
          </c:extLst>
        </c:ser>
        <c:ser>
          <c:idx val="3"/>
          <c:order val="3"/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Sheet1!$B$2:$B$9</c:f>
              <c:strCache>
                <c:ptCount val="7"/>
                <c:pt idx="0">
                  <c:v>仕事関係・お得意様から</c:v>
                </c:pt>
                <c:pt idx="1">
                  <c:v>商工会議所・JC・PTAなど</c:v>
                </c:pt>
                <c:pt idx="2">
                  <c:v>友人・知人から</c:v>
                </c:pt>
                <c:pt idx="3">
                  <c:v>企業団体前任者から引継ぎ</c:v>
                </c:pt>
                <c:pt idx="4">
                  <c:v>父や母の友人から</c:v>
                </c:pt>
                <c:pt idx="5">
                  <c:v>家族がロータリアン</c:v>
                </c:pt>
                <c:pt idx="6">
                  <c:v>檀家さんから</c:v>
                </c:pt>
              </c:strCache>
            </c:strRef>
          </c:cat>
          <c:val>
            <c:numRef>
              <c:f>Sheet1!$F$2:$F$9</c:f>
              <c:numCache>
                <c:formatCode>0%</c:formatCode>
                <c:ptCount val="8"/>
                <c:pt idx="0">
                  <c:v>0.38805970149253732</c:v>
                </c:pt>
                <c:pt idx="1">
                  <c:v>0.23880597014925373</c:v>
                </c:pt>
                <c:pt idx="2">
                  <c:v>0.17910447761194029</c:v>
                </c:pt>
                <c:pt idx="3">
                  <c:v>7.4626865671641784E-2</c:v>
                </c:pt>
                <c:pt idx="4">
                  <c:v>4.4776119402985072E-2</c:v>
                </c:pt>
                <c:pt idx="5">
                  <c:v>4.4776119402985072E-2</c:v>
                </c:pt>
                <c:pt idx="6">
                  <c:v>2.9850746268656716E-2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E6A-0C41-8E99-5618E44CBD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221912511"/>
        <c:axId val="1221914223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spPr>
                  <a:gradFill rotWithShape="1">
                    <a:gsLst>
                      <a:gs pos="0">
                        <a:schemeClr val="accent1">
                          <a:satMod val="103000"/>
                          <a:lumMod val="102000"/>
                          <a:tint val="94000"/>
                        </a:schemeClr>
                      </a:gs>
                      <a:gs pos="50000">
                        <a:schemeClr val="accent1">
                          <a:satMod val="110000"/>
                          <a:lumMod val="100000"/>
                          <a:shade val="100000"/>
                        </a:schemeClr>
                      </a:gs>
                      <a:gs pos="100000">
                        <a:schemeClr val="accent1">
                          <a:lumMod val="99000"/>
                          <a:satMod val="120000"/>
                          <a:shade val="78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Sheet1!$B$2:$B$9</c15:sqref>
                        </c15:formulaRef>
                      </c:ext>
                    </c:extLst>
                    <c:strCache>
                      <c:ptCount val="7"/>
                      <c:pt idx="0">
                        <c:v>仕事関係・お得意様から</c:v>
                      </c:pt>
                      <c:pt idx="1">
                        <c:v>商工会議所・JC・PTAなど</c:v>
                      </c:pt>
                      <c:pt idx="2">
                        <c:v>友人・知人から</c:v>
                      </c:pt>
                      <c:pt idx="3">
                        <c:v>企業団体前任者から引継ぎ</c:v>
                      </c:pt>
                      <c:pt idx="4">
                        <c:v>父や母の友人から</c:v>
                      </c:pt>
                      <c:pt idx="5">
                        <c:v>家族がロータリアン</c:v>
                      </c:pt>
                      <c:pt idx="6">
                        <c:v>檀家さんから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Sheet1!$C$2:$C$9</c15:sqref>
                        </c15:formulaRef>
                      </c:ext>
                    </c:extLst>
                    <c:numCache>
                      <c:formatCode>General</c:formatCode>
                      <c:ptCount val="8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AE6A-0C41-8E99-5618E44CBD11}"/>
                  </c:ext>
                </c:extLst>
              </c15:ser>
            </c15:filteredBarSeries>
            <c15:filteredBarSeries>
              <c15:ser>
                <c:idx val="1"/>
                <c:order val="1"/>
                <c:spPr>
                  <a:gradFill rotWithShape="1">
                    <a:gsLst>
                      <a:gs pos="0">
                        <a:schemeClr val="accent2">
                          <a:satMod val="103000"/>
                          <a:lumMod val="102000"/>
                          <a:tint val="94000"/>
                        </a:schemeClr>
                      </a:gs>
                      <a:gs pos="50000">
                        <a:schemeClr val="accent2">
                          <a:satMod val="110000"/>
                          <a:lumMod val="100000"/>
                          <a:shade val="100000"/>
                        </a:schemeClr>
                      </a:gs>
                      <a:gs pos="100000">
                        <a:schemeClr val="accent2">
                          <a:lumMod val="99000"/>
                          <a:satMod val="120000"/>
                          <a:shade val="78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Sheet1!$B$2:$B$9</c15:sqref>
                        </c15:formulaRef>
                      </c:ext>
                    </c:extLst>
                    <c:strCache>
                      <c:ptCount val="7"/>
                      <c:pt idx="0">
                        <c:v>仕事関係・お得意様から</c:v>
                      </c:pt>
                      <c:pt idx="1">
                        <c:v>商工会議所・JC・PTAなど</c:v>
                      </c:pt>
                      <c:pt idx="2">
                        <c:v>友人・知人から</c:v>
                      </c:pt>
                      <c:pt idx="3">
                        <c:v>企業団体前任者から引継ぎ</c:v>
                      </c:pt>
                      <c:pt idx="4">
                        <c:v>父や母の友人から</c:v>
                      </c:pt>
                      <c:pt idx="5">
                        <c:v>家族がロータリアン</c:v>
                      </c:pt>
                      <c:pt idx="6">
                        <c:v>檀家さんから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Sheet1!$D$2:$D$9</c15:sqref>
                        </c15:formulaRef>
                      </c:ext>
                    </c:extLst>
                    <c:numCache>
                      <c:formatCode>General</c:formatCode>
                      <c:ptCount val="8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AE6A-0C41-8E99-5618E44CBD11}"/>
                  </c:ext>
                </c:extLst>
              </c15:ser>
            </c15:filteredBarSeries>
          </c:ext>
        </c:extLst>
      </c:barChart>
      <c:catAx>
        <c:axId val="12219125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24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221914223"/>
        <c:crosses val="autoZero"/>
        <c:auto val="1"/>
        <c:lblAlgn val="ctr"/>
        <c:lblOffset val="100"/>
        <c:noMultiLvlLbl val="0"/>
      </c:catAx>
      <c:valAx>
        <c:axId val="12219142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2219125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Sheet2!$B$2:$B$7</c:f>
              <c:strCache>
                <c:ptCount val="6"/>
                <c:pt idx="0">
                  <c:v>会員がフレンドリー・温かい歓迎</c:v>
                </c:pt>
                <c:pt idx="1">
                  <c:v>社会奉仕活動に興味</c:v>
                </c:pt>
                <c:pt idx="2">
                  <c:v>家族が会員だった</c:v>
                </c:pt>
                <c:pt idx="3">
                  <c:v>断りきれなかった</c:v>
                </c:pt>
                <c:pt idx="4">
                  <c:v>人脈を広げたかった</c:v>
                </c:pt>
                <c:pt idx="5">
                  <c:v>尊敬している方からの勧誘</c:v>
                </c:pt>
              </c:strCache>
            </c:strRef>
          </c:cat>
          <c:val>
            <c:numRef>
              <c:f>Sheet2!$C$2:$C$7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0-A5B2-1346-B6E6-C296325CBC01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Sheet2!$B$2:$B$7</c:f>
              <c:strCache>
                <c:ptCount val="6"/>
                <c:pt idx="0">
                  <c:v>会員がフレンドリー・温かい歓迎</c:v>
                </c:pt>
                <c:pt idx="1">
                  <c:v>社会奉仕活動に興味</c:v>
                </c:pt>
                <c:pt idx="2">
                  <c:v>家族が会員だった</c:v>
                </c:pt>
                <c:pt idx="3">
                  <c:v>断りきれなかった</c:v>
                </c:pt>
                <c:pt idx="4">
                  <c:v>人脈を広げたかった</c:v>
                </c:pt>
                <c:pt idx="5">
                  <c:v>尊敬している方からの勧誘</c:v>
                </c:pt>
              </c:strCache>
            </c:strRef>
          </c:cat>
          <c:val>
            <c:numRef>
              <c:f>Sheet2!$D$2:$D$7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1-A5B2-1346-B6E6-C296325CBC01}"/>
            </c:ext>
          </c:extLst>
        </c:ser>
        <c:ser>
          <c:idx val="2"/>
          <c:order val="2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Sheet2!$B$2:$B$7</c:f>
              <c:strCache>
                <c:ptCount val="6"/>
                <c:pt idx="0">
                  <c:v>会員がフレンドリー・温かい歓迎</c:v>
                </c:pt>
                <c:pt idx="1">
                  <c:v>社会奉仕活動に興味</c:v>
                </c:pt>
                <c:pt idx="2">
                  <c:v>家族が会員だった</c:v>
                </c:pt>
                <c:pt idx="3">
                  <c:v>断りきれなかった</c:v>
                </c:pt>
                <c:pt idx="4">
                  <c:v>人脈を広げたかった</c:v>
                </c:pt>
                <c:pt idx="5">
                  <c:v>尊敬している方からの勧誘</c:v>
                </c:pt>
              </c:strCache>
            </c:strRef>
          </c:cat>
          <c:val>
            <c:numRef>
              <c:f>Sheet2!$E$2:$E$7</c:f>
              <c:numCache>
                <c:formatCode>General</c:formatCode>
                <c:ptCount val="6"/>
                <c:pt idx="0">
                  <c:v>10</c:v>
                </c:pt>
                <c:pt idx="1">
                  <c:v>8</c:v>
                </c:pt>
                <c:pt idx="2">
                  <c:v>8</c:v>
                </c:pt>
                <c:pt idx="3">
                  <c:v>7</c:v>
                </c:pt>
                <c:pt idx="4">
                  <c:v>6</c:v>
                </c:pt>
                <c:pt idx="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5B2-1346-B6E6-C296325CBC01}"/>
            </c:ext>
          </c:extLst>
        </c:ser>
        <c:ser>
          <c:idx val="3"/>
          <c:order val="3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Sheet2!$B$2:$B$7</c:f>
              <c:strCache>
                <c:ptCount val="6"/>
                <c:pt idx="0">
                  <c:v>会員がフレンドリー・温かい歓迎</c:v>
                </c:pt>
                <c:pt idx="1">
                  <c:v>社会奉仕活動に興味</c:v>
                </c:pt>
                <c:pt idx="2">
                  <c:v>家族が会員だった</c:v>
                </c:pt>
                <c:pt idx="3">
                  <c:v>断りきれなかった</c:v>
                </c:pt>
                <c:pt idx="4">
                  <c:v>人脈を広げたかった</c:v>
                </c:pt>
                <c:pt idx="5">
                  <c:v>尊敬している方からの勧誘</c:v>
                </c:pt>
              </c:strCache>
            </c:strRef>
          </c:cat>
          <c:val>
            <c:numRef>
              <c:f>Sheet2!$F$2:$F$7</c:f>
              <c:numCache>
                <c:formatCode>0%</c:formatCode>
                <c:ptCount val="6"/>
                <c:pt idx="0">
                  <c:v>0.22727272727272727</c:v>
                </c:pt>
                <c:pt idx="1">
                  <c:v>0.18181818181818182</c:v>
                </c:pt>
                <c:pt idx="2">
                  <c:v>0.18181818181818182</c:v>
                </c:pt>
                <c:pt idx="3">
                  <c:v>0.15909090909090909</c:v>
                </c:pt>
                <c:pt idx="4">
                  <c:v>0.13636363636363635</c:v>
                </c:pt>
                <c:pt idx="5">
                  <c:v>0.11363636363636363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5B2-1346-B6E6-C296325CBC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35741280"/>
        <c:axId val="335648928"/>
      </c:barChart>
      <c:catAx>
        <c:axId val="3357412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335648928"/>
        <c:crosses val="autoZero"/>
        <c:auto val="1"/>
        <c:lblAlgn val="ctr"/>
        <c:lblOffset val="100"/>
        <c:noMultiLvlLbl val="0"/>
      </c:catAx>
      <c:valAx>
        <c:axId val="3356489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335741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400" b="1" i="0" baseline="0">
          <a:solidFill>
            <a:srgbClr val="002060"/>
          </a:solidFill>
        </a:defRPr>
      </a:pPr>
      <a:endParaRPr lang="ja-JP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ja-JP"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ja-JP" altLang="en-US" sz="2800" dirty="0"/>
              <a:t>魅力的な例会　日本のロータリー</a:t>
            </a:r>
            <a:endParaRPr lang="ja-JP" sz="28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barChart>
        <c:barDir val="bar"/>
        <c:grouping val="clustered"/>
        <c:varyColors val="0"/>
        <c:ser>
          <c:idx val="1"/>
          <c:order val="1"/>
          <c:spPr>
            <a:gradFill rotWithShape="1">
              <a:gsLst>
                <a:gs pos="0">
                  <a:schemeClr val="accent1">
                    <a:tint val="77000"/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tint val="77000"/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tint val="77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Sheet1!$D$10:$D$18</c:f>
              <c:strCache>
                <c:ptCount val="9"/>
                <c:pt idx="0">
                  <c:v>親睦を図る機会</c:v>
                </c:pt>
                <c:pt idx="1">
                  <c:v>卓話が面白い</c:v>
                </c:pt>
                <c:pt idx="2">
                  <c:v>会員の登壇や発言</c:v>
                </c:pt>
                <c:pt idx="3">
                  <c:v>家族の参加</c:v>
                </c:pt>
                <c:pt idx="4">
                  <c:v>職業の情報</c:v>
                </c:pt>
                <c:pt idx="5">
                  <c:v>プログラムの充実</c:v>
                </c:pt>
                <c:pt idx="6">
                  <c:v>地域との交流の機会</c:v>
                </c:pt>
                <c:pt idx="7">
                  <c:v>会員同士のアイデア交換</c:v>
                </c:pt>
                <c:pt idx="8">
                  <c:v>理念や歴史の理解</c:v>
                </c:pt>
              </c:strCache>
            </c:strRef>
          </c:cat>
          <c:val>
            <c:numRef>
              <c:f>Sheet1!$F$10:$F$18</c:f>
              <c:numCache>
                <c:formatCode>0.0%</c:formatCode>
                <c:ptCount val="9"/>
                <c:pt idx="0">
                  <c:v>0.79600000000000004</c:v>
                </c:pt>
                <c:pt idx="1">
                  <c:v>0.68700000000000006</c:v>
                </c:pt>
                <c:pt idx="2">
                  <c:v>0.495</c:v>
                </c:pt>
                <c:pt idx="3">
                  <c:v>0.46500000000000002</c:v>
                </c:pt>
                <c:pt idx="4">
                  <c:v>0.44700000000000001</c:v>
                </c:pt>
                <c:pt idx="5">
                  <c:v>0.42199999999999999</c:v>
                </c:pt>
                <c:pt idx="6">
                  <c:v>0.38500000000000001</c:v>
                </c:pt>
                <c:pt idx="7">
                  <c:v>0.33400000000000002</c:v>
                </c:pt>
                <c:pt idx="8">
                  <c:v>0.29299999999999998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00-7E40-A12D-D4979F04BC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45944928"/>
        <c:axId val="345947008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spPr>
                  <a:gradFill rotWithShape="1">
                    <a:gsLst>
                      <a:gs pos="0">
                        <a:schemeClr val="accent1">
                          <a:shade val="76000"/>
                          <a:satMod val="103000"/>
                          <a:lumMod val="102000"/>
                          <a:tint val="94000"/>
                        </a:schemeClr>
                      </a:gs>
                      <a:gs pos="50000">
                        <a:schemeClr val="accent1">
                          <a:shade val="76000"/>
                          <a:satMod val="110000"/>
                          <a:lumMod val="100000"/>
                          <a:shade val="100000"/>
                        </a:schemeClr>
                      </a:gs>
                      <a:gs pos="100000">
                        <a:schemeClr val="accent1">
                          <a:shade val="76000"/>
                          <a:lumMod val="99000"/>
                          <a:satMod val="120000"/>
                          <a:shade val="78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Sheet1!$D$10:$D$18</c15:sqref>
                        </c15:formulaRef>
                      </c:ext>
                    </c:extLst>
                    <c:strCache>
                      <c:ptCount val="9"/>
                      <c:pt idx="0">
                        <c:v>親睦を図る機会</c:v>
                      </c:pt>
                      <c:pt idx="1">
                        <c:v>卓話が面白い</c:v>
                      </c:pt>
                      <c:pt idx="2">
                        <c:v>会員の登壇や発言</c:v>
                      </c:pt>
                      <c:pt idx="3">
                        <c:v>家族の参加</c:v>
                      </c:pt>
                      <c:pt idx="4">
                        <c:v>職業の情報</c:v>
                      </c:pt>
                      <c:pt idx="5">
                        <c:v>プログラムの充実</c:v>
                      </c:pt>
                      <c:pt idx="6">
                        <c:v>地域との交流の機会</c:v>
                      </c:pt>
                      <c:pt idx="7">
                        <c:v>会員同士のアイデア交換</c:v>
                      </c:pt>
                      <c:pt idx="8">
                        <c:v>理念や歴史の理解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Sheet1!$E$10:$E$18</c15:sqref>
                        </c15:formulaRef>
                      </c:ext>
                    </c:extLst>
                    <c:numCache>
                      <c:formatCode>General</c:formatCode>
                      <c:ptCount val="9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DF00-7E40-A12D-D4979F04BC2B}"/>
                  </c:ext>
                </c:extLst>
              </c15:ser>
            </c15:filteredBarSeries>
          </c:ext>
        </c:extLst>
      </c:barChart>
      <c:catAx>
        <c:axId val="3459449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24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345947008"/>
        <c:crosses val="autoZero"/>
        <c:auto val="1"/>
        <c:lblAlgn val="ctr"/>
        <c:lblOffset val="100"/>
        <c:noMultiLvlLbl val="0"/>
      </c:catAx>
      <c:valAx>
        <c:axId val="3459470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345944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0.28636</cdr:x>
      <cdr:y>0.66391</cdr:y>
    </cdr:from>
    <cdr:to>
      <cdr:x>0.45021</cdr:x>
      <cdr:y>0.82391</cdr:y>
    </cdr:to>
    <cdr:sp macro="" textlink="">
      <cdr:nvSpPr>
        <cdr:cNvPr id="2" name="テキスト ボックス 1">
          <a:extLst xmlns:a="http://schemas.openxmlformats.org/drawingml/2006/main">
            <a:ext uri="{FF2B5EF4-FFF2-40B4-BE49-F238E27FC236}">
              <a16:creationId xmlns:a16="http://schemas.microsoft.com/office/drawing/2014/main" id="{16C93A5A-E6E3-E44C-FB6D-1D5BC376F47B}"/>
            </a:ext>
          </a:extLst>
        </cdr:cNvPr>
        <cdr:cNvSpPr txBox="1"/>
      </cdr:nvSpPr>
      <cdr:spPr>
        <a:xfrm xmlns:a="http://schemas.openxmlformats.org/drawingml/2006/main">
          <a:off x="1745671" y="3939969"/>
          <a:ext cx="998829" cy="9495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altLang="ja-JP" sz="2400" b="1" kern="1200" dirty="0">
              <a:latin typeface="ＭＳ ゴシック" panose="020B0609070205080204" pitchFamily="49" charset="-128"/>
              <a:ea typeface="ＭＳ ゴシック" panose="020B0609070205080204" pitchFamily="49" charset="-128"/>
            </a:rPr>
            <a:t>3</a:t>
          </a:r>
          <a:endParaRPr lang="ja-JP" altLang="en-US" sz="2400" b="1" kern="1200" dirty="0">
            <a:latin typeface="ＭＳ ゴシック" panose="020B0609070205080204" pitchFamily="49" charset="-128"/>
            <a:ea typeface="ＭＳ ゴシック" panose="020B0609070205080204" pitchFamily="49" charset="-128"/>
          </a:endParaRPr>
        </a:p>
      </cdr:txBody>
    </cdr:sp>
  </cdr:relSizeAnchor>
  <cdr:relSizeAnchor xmlns:cdr="http://schemas.openxmlformats.org/drawingml/2006/chartDrawing">
    <cdr:from>
      <cdr:x>0.17295</cdr:x>
      <cdr:y>0.07635</cdr:y>
    </cdr:from>
    <cdr:to>
      <cdr:x>0.65084</cdr:x>
      <cdr:y>0.18489</cdr:y>
    </cdr:to>
    <cdr:sp macro="" textlink="">
      <cdr:nvSpPr>
        <cdr:cNvPr id="3" name="テキスト ボックス 2">
          <a:extLst xmlns:a="http://schemas.openxmlformats.org/drawingml/2006/main">
            <a:ext uri="{FF2B5EF4-FFF2-40B4-BE49-F238E27FC236}">
              <a16:creationId xmlns:a16="http://schemas.microsoft.com/office/drawing/2014/main" id="{2111D554-4672-3992-CEA0-EECC1F682860}"/>
            </a:ext>
          </a:extLst>
        </cdr:cNvPr>
        <cdr:cNvSpPr txBox="1"/>
      </cdr:nvSpPr>
      <cdr:spPr>
        <a:xfrm xmlns:a="http://schemas.openxmlformats.org/drawingml/2006/main">
          <a:off x="965200" y="436348"/>
          <a:ext cx="2666983" cy="6203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altLang="ja-JP" sz="2400" b="1" kern="1200" dirty="0">
              <a:latin typeface="ＭＳ ゴシック" panose="020B0609070205080204" pitchFamily="49" charset="-128"/>
              <a:ea typeface="ＭＳ ゴシック" panose="020B0609070205080204" pitchFamily="49" charset="-128"/>
            </a:rPr>
            <a:t>15</a:t>
          </a:r>
          <a:r>
            <a:rPr lang="ja-JP" altLang="en-US" sz="2400" b="1" kern="1200" dirty="0">
              <a:latin typeface="ＭＳ ゴシック" panose="020B0609070205080204" pitchFamily="49" charset="-128"/>
              <a:ea typeface="ＭＳ ゴシック" panose="020B0609070205080204" pitchFamily="49" charset="-128"/>
            </a:rPr>
            <a:t>以上</a:t>
          </a:r>
          <a:r>
            <a:rPr lang="en-US" altLang="ja-JP" sz="2400" b="1" kern="1200" dirty="0">
              <a:latin typeface="ＭＳ ゴシック" panose="020B0609070205080204" pitchFamily="49" charset="-128"/>
              <a:ea typeface="ＭＳ ゴシック" panose="020B0609070205080204" pitchFamily="49" charset="-128"/>
            </a:rPr>
            <a:t>25</a:t>
          </a:r>
          <a:r>
            <a:rPr lang="ja-JP" altLang="en-US" sz="2400" b="1" kern="1200" dirty="0">
              <a:latin typeface="ＭＳ ゴシック" panose="020B0609070205080204" pitchFamily="49" charset="-128"/>
              <a:ea typeface="ＭＳ ゴシック" panose="020B0609070205080204" pitchFamily="49" charset="-128"/>
            </a:rPr>
            <a:t>未満　</a:t>
          </a:r>
          <a:r>
            <a:rPr lang="en-US" altLang="ja-JP" sz="2400" b="1" kern="1200" dirty="0">
              <a:latin typeface="ＭＳ ゴシック" panose="020B0609070205080204" pitchFamily="49" charset="-128"/>
              <a:ea typeface="ＭＳ ゴシック" panose="020B0609070205080204" pitchFamily="49" charset="-128"/>
            </a:rPr>
            <a:t>15</a:t>
          </a:r>
          <a:endParaRPr lang="ja-JP" altLang="en-US" sz="2400" b="1" kern="1200" dirty="0">
            <a:latin typeface="ＭＳ ゴシック" panose="020B0609070205080204" pitchFamily="49" charset="-128"/>
            <a:ea typeface="ＭＳ ゴシック" panose="020B0609070205080204" pitchFamily="49" charset="-128"/>
          </a:endParaRPr>
        </a:p>
      </cdr:txBody>
    </cdr:sp>
  </cdr:relSizeAnchor>
  <cdr:relSizeAnchor xmlns:cdr="http://schemas.openxmlformats.org/drawingml/2006/chartDrawing">
    <cdr:from>
      <cdr:x>0.51756</cdr:x>
      <cdr:y>0.22071</cdr:y>
    </cdr:from>
    <cdr:to>
      <cdr:x>0.6814</cdr:x>
      <cdr:y>0.32293</cdr:y>
    </cdr:to>
    <cdr:sp macro="" textlink="">
      <cdr:nvSpPr>
        <cdr:cNvPr id="4" name="テキスト ボックス 3">
          <a:extLst xmlns:a="http://schemas.openxmlformats.org/drawingml/2006/main">
            <a:ext uri="{FF2B5EF4-FFF2-40B4-BE49-F238E27FC236}">
              <a16:creationId xmlns:a16="http://schemas.microsoft.com/office/drawing/2014/main" id="{CE5C11CE-E9C9-74EE-2733-5FDBB95B258A}"/>
            </a:ext>
          </a:extLst>
        </cdr:cNvPr>
        <cdr:cNvSpPr txBox="1"/>
      </cdr:nvSpPr>
      <cdr:spPr>
        <a:xfrm xmlns:a="http://schemas.openxmlformats.org/drawingml/2006/main">
          <a:off x="2888345" y="1261348"/>
          <a:ext cx="914400" cy="584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ja-JP" altLang="en-US" sz="1100" kern="1200" dirty="0"/>
        </a:p>
      </cdr:txBody>
    </cdr:sp>
  </cdr:relSizeAnchor>
  <cdr:relSizeAnchor xmlns:cdr="http://schemas.openxmlformats.org/drawingml/2006/chartDrawing">
    <cdr:from>
      <cdr:x>0.61463</cdr:x>
      <cdr:y>0.36676</cdr:y>
    </cdr:from>
    <cdr:to>
      <cdr:x>0.68745</cdr:x>
      <cdr:y>0.45796</cdr:y>
    </cdr:to>
    <cdr:sp macro="" textlink="">
      <cdr:nvSpPr>
        <cdr:cNvPr id="5" name="テキスト ボックス 4">
          <a:extLst xmlns:a="http://schemas.openxmlformats.org/drawingml/2006/main">
            <a:ext uri="{FF2B5EF4-FFF2-40B4-BE49-F238E27FC236}">
              <a16:creationId xmlns:a16="http://schemas.microsoft.com/office/drawing/2014/main" id="{E9FB086A-5DD6-90D4-DC01-B23389517061}"/>
            </a:ext>
          </a:extLst>
        </cdr:cNvPr>
        <cdr:cNvSpPr txBox="1"/>
      </cdr:nvSpPr>
      <cdr:spPr>
        <a:xfrm xmlns:a="http://schemas.openxmlformats.org/drawingml/2006/main">
          <a:off x="3746795" y="2176571"/>
          <a:ext cx="443911" cy="5412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altLang="ja-JP" sz="2400" b="1" kern="1200" dirty="0">
              <a:latin typeface="ＭＳ ゴシック" panose="020B0609070205080204" pitchFamily="49" charset="-128"/>
              <a:ea typeface="ＭＳ ゴシック" panose="020B0609070205080204" pitchFamily="49" charset="-128"/>
            </a:rPr>
            <a:t>9</a:t>
          </a:r>
          <a:endParaRPr lang="ja-JP" altLang="en-US" sz="2400" b="1" kern="1200" dirty="0">
            <a:latin typeface="ＭＳ ゴシック" panose="020B0609070205080204" pitchFamily="49" charset="-128"/>
            <a:ea typeface="ＭＳ ゴシック" panose="020B0609070205080204" pitchFamily="49" charset="-128"/>
          </a:endParaRPr>
        </a:p>
      </cdr:txBody>
    </cdr:sp>
  </cdr:relSizeAnchor>
  <cdr:relSizeAnchor xmlns:cdr="http://schemas.openxmlformats.org/drawingml/2006/chartDrawing">
    <cdr:from>
      <cdr:x>0.71885</cdr:x>
      <cdr:y>0.55615</cdr:y>
    </cdr:from>
    <cdr:to>
      <cdr:x>0.79167</cdr:x>
      <cdr:y>0.65393</cdr:y>
    </cdr:to>
    <cdr:sp macro="" textlink="">
      <cdr:nvSpPr>
        <cdr:cNvPr id="6" name="テキスト ボックス 5">
          <a:extLst xmlns:a="http://schemas.openxmlformats.org/drawingml/2006/main">
            <a:ext uri="{FF2B5EF4-FFF2-40B4-BE49-F238E27FC236}">
              <a16:creationId xmlns:a16="http://schemas.microsoft.com/office/drawing/2014/main" id="{1D4F6B2C-EF8A-CE32-3411-700D629A8204}"/>
            </a:ext>
          </a:extLst>
        </cdr:cNvPr>
        <cdr:cNvSpPr txBox="1"/>
      </cdr:nvSpPr>
      <cdr:spPr>
        <a:xfrm xmlns:a="http://schemas.openxmlformats.org/drawingml/2006/main">
          <a:off x="4382089" y="3300480"/>
          <a:ext cx="443911" cy="5802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altLang="ja-JP" sz="2400" b="1" kern="1200" dirty="0">
              <a:latin typeface="ＭＳ ゴシック" panose="020B0609070205080204" pitchFamily="49" charset="-128"/>
              <a:ea typeface="ＭＳ ゴシック" panose="020B0609070205080204" pitchFamily="49" charset="-128"/>
            </a:rPr>
            <a:t>5</a:t>
          </a:r>
          <a:endParaRPr lang="ja-JP" altLang="en-US" sz="2400" b="1" kern="1200" dirty="0">
            <a:latin typeface="ＭＳ ゴシック" panose="020B0609070205080204" pitchFamily="49" charset="-128"/>
            <a:ea typeface="ＭＳ ゴシック" panose="020B0609070205080204" pitchFamily="49" charset="-128"/>
          </a:endParaRPr>
        </a:p>
      </cdr:txBody>
    </cdr:sp>
  </cdr:relSizeAnchor>
  <cdr:relSizeAnchor xmlns:cdr="http://schemas.openxmlformats.org/drawingml/2006/chartDrawing">
    <cdr:from>
      <cdr:x>0.82759</cdr:x>
      <cdr:y>0.50352</cdr:y>
    </cdr:from>
    <cdr:to>
      <cdr:x>0.90041</cdr:x>
      <cdr:y>0.5843</cdr:y>
    </cdr:to>
    <cdr:sp macro="" textlink="">
      <cdr:nvSpPr>
        <cdr:cNvPr id="7" name="テキスト ボックス 6">
          <a:extLst xmlns:a="http://schemas.openxmlformats.org/drawingml/2006/main">
            <a:ext uri="{FF2B5EF4-FFF2-40B4-BE49-F238E27FC236}">
              <a16:creationId xmlns:a16="http://schemas.microsoft.com/office/drawing/2014/main" id="{4FBE00E4-C43A-DF97-E5B9-5DF959166EF3}"/>
            </a:ext>
          </a:extLst>
        </cdr:cNvPr>
        <cdr:cNvSpPr txBox="1"/>
      </cdr:nvSpPr>
      <cdr:spPr>
        <a:xfrm xmlns:a="http://schemas.openxmlformats.org/drawingml/2006/main">
          <a:off x="5044989" y="2988128"/>
          <a:ext cx="443910" cy="4793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altLang="ja-JP" sz="2400" b="1" kern="1200" dirty="0">
              <a:latin typeface="ＭＳ ゴシック" panose="020B0609070205080204" pitchFamily="49" charset="-128"/>
              <a:ea typeface="ＭＳ ゴシック" panose="020B0609070205080204" pitchFamily="49" charset="-128"/>
            </a:rPr>
            <a:t>6</a:t>
          </a:r>
          <a:endParaRPr lang="ja-JP" altLang="en-US" sz="2400" b="1" kern="1200" dirty="0">
            <a:latin typeface="ＭＳ ゴシック" panose="020B0609070205080204" pitchFamily="49" charset="-128"/>
            <a:ea typeface="ＭＳ ゴシック" panose="020B0609070205080204" pitchFamily="49" charset="-128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0.20018</cdr:x>
      <cdr:y>0.64039</cdr:y>
    </cdr:from>
    <cdr:to>
      <cdr:x>0.28496</cdr:x>
      <cdr:y>0.75368</cdr:y>
    </cdr:to>
    <cdr:sp macro="" textlink="">
      <cdr:nvSpPr>
        <cdr:cNvPr id="2" name="テキスト ボックス 1">
          <a:extLst xmlns:a="http://schemas.openxmlformats.org/drawingml/2006/main">
            <a:ext uri="{FF2B5EF4-FFF2-40B4-BE49-F238E27FC236}">
              <a16:creationId xmlns:a16="http://schemas.microsoft.com/office/drawing/2014/main" id="{EF37ECC8-ED93-8368-4F42-9902F7A9D29A}"/>
            </a:ext>
          </a:extLst>
        </cdr:cNvPr>
        <cdr:cNvSpPr txBox="1"/>
      </cdr:nvSpPr>
      <cdr:spPr>
        <a:xfrm xmlns:a="http://schemas.openxmlformats.org/drawingml/2006/main">
          <a:off x="1220318" y="3868982"/>
          <a:ext cx="516818" cy="6844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altLang="ja-JP" sz="2400" b="1" kern="1200" dirty="0">
              <a:latin typeface="ＭＳ ゴシック" panose="020B0609070205080204" pitchFamily="49" charset="-128"/>
              <a:ea typeface="ＭＳ ゴシック" panose="020B0609070205080204" pitchFamily="49" charset="-128"/>
            </a:rPr>
            <a:t>3</a:t>
          </a:r>
          <a:endParaRPr lang="ja-JP" altLang="en-US" sz="2400" b="1" kern="1200" dirty="0">
            <a:latin typeface="ＭＳ ゴシック" panose="020B0609070205080204" pitchFamily="49" charset="-128"/>
            <a:ea typeface="ＭＳ ゴシック" panose="020B0609070205080204" pitchFamily="49" charset="-128"/>
          </a:endParaRPr>
        </a:p>
      </cdr:txBody>
    </cdr:sp>
  </cdr:relSizeAnchor>
  <cdr:relSizeAnchor xmlns:cdr="http://schemas.openxmlformats.org/drawingml/2006/chartDrawing">
    <cdr:from>
      <cdr:x>0.30281</cdr:x>
      <cdr:y>0.53392</cdr:y>
    </cdr:from>
    <cdr:to>
      <cdr:x>0.37672</cdr:x>
      <cdr:y>0.631</cdr:y>
    </cdr:to>
    <cdr:sp macro="" textlink="">
      <cdr:nvSpPr>
        <cdr:cNvPr id="3" name="テキスト ボックス 2">
          <a:extLst xmlns:a="http://schemas.openxmlformats.org/drawingml/2006/main">
            <a:ext uri="{FF2B5EF4-FFF2-40B4-BE49-F238E27FC236}">
              <a16:creationId xmlns:a16="http://schemas.microsoft.com/office/drawing/2014/main" id="{A59A1A91-6D8D-43DC-C783-9AC0DBEA22A0}"/>
            </a:ext>
          </a:extLst>
        </cdr:cNvPr>
        <cdr:cNvSpPr txBox="1"/>
      </cdr:nvSpPr>
      <cdr:spPr>
        <a:xfrm xmlns:a="http://schemas.openxmlformats.org/drawingml/2006/main">
          <a:off x="1845909" y="3225691"/>
          <a:ext cx="450556" cy="5865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altLang="ja-JP" sz="2400" b="1" kern="1200" dirty="0">
              <a:latin typeface="ＭＳ ゴシック" panose="020B0609070205080204" pitchFamily="49" charset="-128"/>
              <a:ea typeface="ＭＳ ゴシック" panose="020B0609070205080204" pitchFamily="49" charset="-128"/>
            </a:rPr>
            <a:t>9</a:t>
          </a:r>
          <a:endParaRPr lang="ja-JP" altLang="en-US" sz="2400" b="1" kern="1200" dirty="0">
            <a:latin typeface="ＭＳ ゴシック" panose="020B0609070205080204" pitchFamily="49" charset="-128"/>
            <a:ea typeface="ＭＳ ゴシック" panose="020B0609070205080204" pitchFamily="49" charset="-128"/>
          </a:endParaRPr>
        </a:p>
      </cdr:txBody>
    </cdr:sp>
  </cdr:relSizeAnchor>
  <cdr:relSizeAnchor xmlns:cdr="http://schemas.openxmlformats.org/drawingml/2006/chartDrawing">
    <cdr:from>
      <cdr:x>0.38696</cdr:x>
      <cdr:y>0.44804</cdr:y>
    </cdr:from>
    <cdr:to>
      <cdr:x>0.5</cdr:x>
      <cdr:y>0.53518</cdr:y>
    </cdr:to>
    <cdr:sp macro="" textlink="">
      <cdr:nvSpPr>
        <cdr:cNvPr id="4" name="テキスト ボックス 3">
          <a:extLst xmlns:a="http://schemas.openxmlformats.org/drawingml/2006/main">
            <a:ext uri="{FF2B5EF4-FFF2-40B4-BE49-F238E27FC236}">
              <a16:creationId xmlns:a16="http://schemas.microsoft.com/office/drawing/2014/main" id="{B7B1F5C9-78A1-A010-6341-90D2D4F06B6D}"/>
            </a:ext>
          </a:extLst>
        </cdr:cNvPr>
        <cdr:cNvSpPr txBox="1"/>
      </cdr:nvSpPr>
      <cdr:spPr>
        <a:xfrm xmlns:a="http://schemas.openxmlformats.org/drawingml/2006/main">
          <a:off x="2358908" y="2706892"/>
          <a:ext cx="689091" cy="5264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altLang="ja-JP" sz="2400" b="1" kern="1200" dirty="0">
              <a:latin typeface="ＭＳ ゴシック" panose="020B0609070205080204" pitchFamily="49" charset="-128"/>
              <a:ea typeface="ＭＳ ゴシック" panose="020B0609070205080204" pitchFamily="49" charset="-128"/>
            </a:rPr>
            <a:t>13</a:t>
          </a:r>
          <a:endParaRPr lang="ja-JP" altLang="en-US" sz="2400" b="1" kern="1200" dirty="0">
            <a:latin typeface="ＭＳ ゴシック" panose="020B0609070205080204" pitchFamily="49" charset="-128"/>
            <a:ea typeface="ＭＳ ゴシック" panose="020B0609070205080204" pitchFamily="49" charset="-128"/>
          </a:endParaRPr>
        </a:p>
      </cdr:txBody>
    </cdr:sp>
  </cdr:relSizeAnchor>
  <cdr:relSizeAnchor xmlns:cdr="http://schemas.openxmlformats.org/drawingml/2006/chartDrawing">
    <cdr:from>
      <cdr:x>0.27608</cdr:x>
      <cdr:y>0.1168</cdr:y>
    </cdr:from>
    <cdr:to>
      <cdr:x>0.72391</cdr:x>
      <cdr:y>0.19873</cdr:y>
    </cdr:to>
    <cdr:sp macro="" textlink="">
      <cdr:nvSpPr>
        <cdr:cNvPr id="5" name="テキスト ボックス 4">
          <a:extLst xmlns:a="http://schemas.openxmlformats.org/drawingml/2006/main">
            <a:ext uri="{FF2B5EF4-FFF2-40B4-BE49-F238E27FC236}">
              <a16:creationId xmlns:a16="http://schemas.microsoft.com/office/drawing/2014/main" id="{6471D930-8041-F6D0-285A-D7305AAD68AD}"/>
            </a:ext>
          </a:extLst>
        </cdr:cNvPr>
        <cdr:cNvSpPr txBox="1"/>
      </cdr:nvSpPr>
      <cdr:spPr>
        <a:xfrm xmlns:a="http://schemas.openxmlformats.org/drawingml/2006/main">
          <a:off x="1683014" y="705663"/>
          <a:ext cx="2729971" cy="4949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altLang="ja-JP" sz="2400" b="1" kern="1200" dirty="0">
              <a:latin typeface="ＭＳ ゴシック" panose="020B0609070205080204" pitchFamily="49" charset="-128"/>
              <a:ea typeface="ＭＳ ゴシック" panose="020B0609070205080204" pitchFamily="49" charset="-128"/>
            </a:rPr>
            <a:t>25</a:t>
          </a:r>
          <a:r>
            <a:rPr lang="ja-JP" altLang="en-US" sz="2400" b="1" kern="1200" dirty="0">
              <a:latin typeface="ＭＳ ゴシック" panose="020B0609070205080204" pitchFamily="49" charset="-128"/>
              <a:ea typeface="ＭＳ ゴシック" panose="020B0609070205080204" pitchFamily="49" charset="-128"/>
            </a:rPr>
            <a:t>以上</a:t>
          </a:r>
          <a:r>
            <a:rPr lang="en-US" altLang="ja-JP" sz="2400" b="1" kern="1200" dirty="0">
              <a:latin typeface="ＭＳ ゴシック" panose="020B0609070205080204" pitchFamily="49" charset="-128"/>
              <a:ea typeface="ＭＳ ゴシック" panose="020B0609070205080204" pitchFamily="49" charset="-128"/>
            </a:rPr>
            <a:t>35</a:t>
          </a:r>
          <a:r>
            <a:rPr lang="ja-JP" altLang="en-US" sz="2400" b="1" kern="1200" dirty="0">
              <a:latin typeface="ＭＳ ゴシック" panose="020B0609070205080204" pitchFamily="49" charset="-128"/>
              <a:ea typeface="ＭＳ ゴシック" panose="020B0609070205080204" pitchFamily="49" charset="-128"/>
            </a:rPr>
            <a:t>未満　</a:t>
          </a:r>
          <a:r>
            <a:rPr lang="en-US" altLang="ja-JP" sz="2400" b="1" kern="1200" dirty="0">
              <a:latin typeface="ＭＳ ゴシック" panose="020B0609070205080204" pitchFamily="49" charset="-128"/>
              <a:ea typeface="ＭＳ ゴシック" panose="020B0609070205080204" pitchFamily="49" charset="-128"/>
            </a:rPr>
            <a:t>30</a:t>
          </a:r>
          <a:endParaRPr lang="ja-JP" altLang="en-US" sz="2400" b="1" kern="1200" dirty="0">
            <a:latin typeface="ＭＳ ゴシック" panose="020B0609070205080204" pitchFamily="49" charset="-128"/>
            <a:ea typeface="ＭＳ ゴシック" panose="020B0609070205080204" pitchFamily="49" charset="-128"/>
          </a:endParaRPr>
        </a:p>
      </cdr:txBody>
    </cdr:sp>
  </cdr:relSizeAnchor>
  <cdr:relSizeAnchor xmlns:cdr="http://schemas.openxmlformats.org/drawingml/2006/chartDrawing">
    <cdr:from>
      <cdr:x>0.59701</cdr:x>
      <cdr:y>0.48349</cdr:y>
    </cdr:from>
    <cdr:to>
      <cdr:x>0.75353</cdr:x>
      <cdr:y>0.56822</cdr:y>
    </cdr:to>
    <cdr:sp macro="" textlink="">
      <cdr:nvSpPr>
        <cdr:cNvPr id="6" name="テキスト ボックス 5">
          <a:extLst xmlns:a="http://schemas.openxmlformats.org/drawingml/2006/main">
            <a:ext uri="{FF2B5EF4-FFF2-40B4-BE49-F238E27FC236}">
              <a16:creationId xmlns:a16="http://schemas.microsoft.com/office/drawing/2014/main" id="{8C74772D-03EA-382B-8175-4B37B9690895}"/>
            </a:ext>
          </a:extLst>
        </cdr:cNvPr>
        <cdr:cNvSpPr txBox="1"/>
      </cdr:nvSpPr>
      <cdr:spPr>
        <a:xfrm xmlns:a="http://schemas.openxmlformats.org/drawingml/2006/main">
          <a:off x="3639373" y="2921012"/>
          <a:ext cx="954146" cy="5119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altLang="ja-JP" sz="2400" b="1" kern="1200" dirty="0">
              <a:latin typeface="ＭＳ ゴシック" panose="020B0609070205080204" pitchFamily="49" charset="-128"/>
              <a:ea typeface="ＭＳ ゴシック" panose="020B0609070205080204" pitchFamily="49" charset="-128"/>
            </a:rPr>
            <a:t>11</a:t>
          </a:r>
        </a:p>
        <a:p xmlns:a="http://schemas.openxmlformats.org/drawingml/2006/main">
          <a:endParaRPr lang="ja-JP" altLang="en-US" sz="1100" kern="1200" dirty="0"/>
        </a:p>
      </cdr:txBody>
    </cdr:sp>
  </cdr:relSizeAnchor>
  <cdr:relSizeAnchor xmlns:cdr="http://schemas.openxmlformats.org/drawingml/2006/chartDrawing">
    <cdr:from>
      <cdr:x>0.71341</cdr:x>
      <cdr:y>0.6218</cdr:y>
    </cdr:from>
    <cdr:to>
      <cdr:x>0.86993</cdr:x>
      <cdr:y>0.71548</cdr:y>
    </cdr:to>
    <cdr:sp macro="" textlink="">
      <cdr:nvSpPr>
        <cdr:cNvPr id="7" name="テキスト ボックス 6">
          <a:extLst xmlns:a="http://schemas.openxmlformats.org/drawingml/2006/main">
            <a:ext uri="{FF2B5EF4-FFF2-40B4-BE49-F238E27FC236}">
              <a16:creationId xmlns:a16="http://schemas.microsoft.com/office/drawing/2014/main" id="{25796D8E-E5FC-D02C-E5D8-F8088BE2E51A}"/>
            </a:ext>
          </a:extLst>
        </cdr:cNvPr>
        <cdr:cNvSpPr txBox="1"/>
      </cdr:nvSpPr>
      <cdr:spPr>
        <a:xfrm xmlns:a="http://schemas.openxmlformats.org/drawingml/2006/main">
          <a:off x="4348927" y="3756625"/>
          <a:ext cx="954146" cy="5659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altLang="ja-JP" sz="2400" b="1" kern="1200" dirty="0">
              <a:latin typeface="ＭＳ ゴシック" panose="020B0609070205080204" pitchFamily="49" charset="-128"/>
              <a:ea typeface="ＭＳ ゴシック" panose="020B0609070205080204" pitchFamily="49" charset="-128"/>
            </a:rPr>
            <a:t>4</a:t>
          </a:r>
          <a:endParaRPr lang="ja-JP" altLang="en-US" sz="2400" b="1" kern="1200" dirty="0">
            <a:latin typeface="ＭＳ ゴシック" panose="020B0609070205080204" pitchFamily="49" charset="-128"/>
            <a:ea typeface="ＭＳ ゴシック" panose="020B0609070205080204" pitchFamily="49" charset="-128"/>
          </a:endParaRPr>
        </a:p>
      </cdr:txBody>
    </cdr:sp>
  </cdr:relSizeAnchor>
  <cdr:relSizeAnchor xmlns:cdr="http://schemas.openxmlformats.org/drawingml/2006/chartDrawing">
    <cdr:from>
      <cdr:x>0.79167</cdr:x>
      <cdr:y>0.46683</cdr:y>
    </cdr:from>
    <cdr:to>
      <cdr:x>0.9482</cdr:x>
      <cdr:y>0.54526</cdr:y>
    </cdr:to>
    <cdr:sp macro="" textlink="">
      <cdr:nvSpPr>
        <cdr:cNvPr id="8" name="テキスト ボックス 7">
          <a:extLst xmlns:a="http://schemas.openxmlformats.org/drawingml/2006/main">
            <a:ext uri="{FF2B5EF4-FFF2-40B4-BE49-F238E27FC236}">
              <a16:creationId xmlns:a16="http://schemas.microsoft.com/office/drawing/2014/main" id="{FCA1F9EB-86EF-5498-8605-81384287402E}"/>
            </a:ext>
          </a:extLst>
        </cdr:cNvPr>
        <cdr:cNvSpPr txBox="1"/>
      </cdr:nvSpPr>
      <cdr:spPr>
        <a:xfrm xmlns:a="http://schemas.openxmlformats.org/drawingml/2006/main">
          <a:off x="4826000" y="2820363"/>
          <a:ext cx="954207" cy="4738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altLang="ja-JP" sz="2400" kern="1200" dirty="0">
              <a:latin typeface="ＭＳ ゴシック" panose="020B0609070205080204" pitchFamily="49" charset="-128"/>
              <a:ea typeface="ＭＳ ゴシック" panose="020B0609070205080204" pitchFamily="49" charset="-128"/>
            </a:rPr>
            <a:t>12</a:t>
          </a:r>
          <a:endParaRPr lang="ja-JP" altLang="en-US" sz="2400" kern="1200" dirty="0">
            <a:latin typeface="ＭＳ ゴシック" panose="020B0609070205080204" pitchFamily="49" charset="-128"/>
            <a:ea typeface="ＭＳ ゴシック" panose="020B0609070205080204" pitchFamily="49" charset="-128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CDC2F2-3C78-4691-9B1F-86C58B7DC29F}" type="datetimeFigureOut">
              <a:rPr kumimoji="1" lang="ja-JP" altLang="en-US" smtClean="0"/>
              <a:t>2026/4/20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44B5B9-C231-4E13-807F-255F47F47C3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6747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44B5B9-C231-4E13-807F-255F47F47C34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654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9A97CC-0045-4366-9948-6A0D562CA274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8885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0"/>
              </a:spcAft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9A97CC-0045-4366-9948-6A0D562CA27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+mn-cs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043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9A97CC-0045-4366-9948-6A0D562CA274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8707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43FBCAE-77CC-6596-ACBC-5F3A0D6EFF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71640FD6-63A7-A894-A134-040AFEBF98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4DA9820-E6DD-DE31-6E2A-0B0B21E9B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08A19-2ADB-456B-85AF-36828183768D}" type="datetime1">
              <a:rPr kumimoji="1" lang="ja-JP" altLang="en-US" smtClean="0"/>
              <a:t>2026/4/20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3C562F5-6A4F-BCED-547A-507784FF9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A6C940B-24C3-31C9-13E2-BB1690074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1F5CD-144E-471D-90C2-094D65EA90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7686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0AD6EA-1632-48DD-50EA-C75CD9F58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C9848CC8-426C-7A76-A726-44B5B2602F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8CA96CE-7A74-19F8-32F0-960B0739D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862AD-CD33-42A8-86CF-B97626D0E239}" type="datetime1">
              <a:rPr kumimoji="1" lang="ja-JP" altLang="en-US" smtClean="0"/>
              <a:t>2026/4/20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7314333-291D-CF65-1959-3EA288A5C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C7C8DB0-CC16-6232-3E89-B9C57D6AE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1F5CD-144E-471D-90C2-094D65EA90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4014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A8954AF5-3400-A895-D425-BEC1CFBF1C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F97DAAFD-6EEB-5D31-1A00-29A3D7BF24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56B65AD-6360-68E9-46FB-427538270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DB80A-7B31-40DB-9A44-E6BD12BC7916}" type="datetime1">
              <a:rPr kumimoji="1" lang="ja-JP" altLang="en-US" smtClean="0"/>
              <a:t>2026/4/20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55C89D1-2AEE-48D5-2DD2-B381C9605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EADA655-801E-A048-75D7-AC34C7E73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1F5CD-144E-471D-90C2-094D65EA90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30996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08000" y="228600"/>
            <a:ext cx="11684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4267">
                <a:solidFill>
                  <a:schemeClr val="bg1">
                    <a:lumMod val="85000"/>
                  </a:schemeClr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026426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E6C53-53EF-48ED-92A5-57A4F1C8CB63}" type="datetime1">
              <a:rPr kumimoji="1" lang="ja-JP" altLang="en-US" smtClean="0"/>
              <a:t>2026/4/20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95DC5-0342-0F45-803C-61A98335D1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7328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A35F0-F21D-4279-9798-8DD7CD2D29BC}" type="datetime1">
              <a:rPr kumimoji="1" lang="ja-JP" altLang="en-US" smtClean="0"/>
              <a:t>2026/4/20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95DC5-0342-0F45-803C-61A98335D1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28328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878FA-DB08-4C11-A08D-B0497E0C152E}" type="datetime1">
              <a:rPr kumimoji="1" lang="ja-JP" altLang="en-US" smtClean="0"/>
              <a:t>2026/4/20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95DC5-0342-0F45-803C-61A98335D1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1631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60500-1628-49AA-B2D2-37AFCC4A0DE9}" type="datetime1">
              <a:rPr kumimoji="1" lang="ja-JP" altLang="en-US" smtClean="0"/>
              <a:t>2026/4/20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95DC5-0342-0F45-803C-61A98335D1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09340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3F66C-1111-4BAE-8B99-E977C75C8990}" type="datetime1">
              <a:rPr kumimoji="1" lang="ja-JP" altLang="en-US" smtClean="0"/>
              <a:t>2026/4/20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95DC5-0342-0F45-803C-61A98335D1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07855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FB9A0-7171-4532-AD0F-7CC1117B9D6B}" type="datetime1">
              <a:rPr kumimoji="1" lang="ja-JP" altLang="en-US" smtClean="0"/>
              <a:t>2026/4/20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95DC5-0342-0F45-803C-61A98335D1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6062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90AB-06E3-4459-B58D-C06726FB1C1F}" type="datetime1">
              <a:rPr kumimoji="1" lang="ja-JP" altLang="en-US" smtClean="0"/>
              <a:t>2026/4/20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95DC5-0342-0F45-803C-61A98335D1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9910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EED2F9B-C5C4-C468-3A5B-B8AF328ED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9E78DB4-7FA9-C426-3E62-1D5D7671B7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3A01CA1-1FB4-23B4-B925-9A7A77665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34BC-587F-4314-B5D8-046E808D4E46}" type="datetime1">
              <a:rPr kumimoji="1" lang="ja-JP" altLang="en-US" smtClean="0"/>
              <a:t>2026/4/20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7F264CF-D962-E6E0-0C39-236A92A7A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DEE2EFB-2F65-E97E-6F99-333618E04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1F5CD-144E-471D-90C2-094D65EA90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06804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0F66A-F4E8-4B4F-BDCC-AFC7F7F94C63}" type="datetime1">
              <a:rPr kumimoji="1" lang="ja-JP" altLang="en-US" smtClean="0"/>
              <a:t>2026/4/20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95DC5-0342-0F45-803C-61A98335D1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92805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671CB-7AEE-429D-960F-307D537388C2}" type="datetime1">
              <a:rPr kumimoji="1" lang="ja-JP" altLang="en-US" smtClean="0"/>
              <a:t>2026/4/20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95DC5-0342-0F45-803C-61A98335D1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46195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9C641-3BEC-4FC4-B860-F99950FC1BC2}" type="datetime1">
              <a:rPr kumimoji="1" lang="ja-JP" altLang="en-US" smtClean="0"/>
              <a:t>2026/4/20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95DC5-0342-0F45-803C-61A98335D1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81892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1C491-ABEE-42F0-BD7E-9F69A26CE54D}" type="datetime1">
              <a:rPr kumimoji="1" lang="ja-JP" altLang="en-US" smtClean="0"/>
              <a:t>2026/4/20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95DC5-0342-0F45-803C-61A98335D1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98080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5" name="Rectangle 5"/>
          <p:cNvSpPr/>
          <p:nvPr/>
        </p:nvSpPr>
        <p:spPr>
          <a:xfrm>
            <a:off x="-101600" y="457200"/>
            <a:ext cx="123952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457200"/>
            <a:ext cx="11684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4267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000000"/>
                </a:solidFill>
                <a:latin typeface="Georgia"/>
                <a:cs typeface="Georgia"/>
              </a:defRPr>
            </a:lvl1pPr>
            <a:lvl2pPr>
              <a:defRPr sz="3467">
                <a:solidFill>
                  <a:srgbClr val="000000"/>
                </a:solidFill>
                <a:latin typeface="Georgia"/>
                <a:cs typeface="Georgia"/>
              </a:defRPr>
            </a:lvl2pPr>
            <a:lvl3pPr>
              <a:defRPr sz="2933">
                <a:solidFill>
                  <a:srgbClr val="000000"/>
                </a:solidFill>
                <a:latin typeface="Georgia"/>
                <a:cs typeface="Georgia"/>
              </a:defRPr>
            </a:lvl3pPr>
            <a:lvl4pPr>
              <a:defRPr sz="2400">
                <a:solidFill>
                  <a:srgbClr val="000000"/>
                </a:solidFill>
                <a:latin typeface="Georgia"/>
                <a:cs typeface="Georgia"/>
              </a:defRPr>
            </a:lvl4pPr>
            <a:lvl5pPr>
              <a:defRPr sz="2133">
                <a:solidFill>
                  <a:srgbClr val="000000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52891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-101600" y="457200"/>
            <a:ext cx="12395200" cy="5334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240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457200"/>
            <a:ext cx="11684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4267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000000"/>
                </a:solidFill>
                <a:latin typeface="Georgia"/>
                <a:cs typeface="Georgia"/>
              </a:defRPr>
            </a:lvl1pPr>
            <a:lvl2pPr>
              <a:defRPr sz="3467">
                <a:solidFill>
                  <a:srgbClr val="000000"/>
                </a:solidFill>
                <a:latin typeface="Georgia"/>
                <a:cs typeface="Georgia"/>
              </a:defRPr>
            </a:lvl2pPr>
            <a:lvl3pPr>
              <a:defRPr sz="2933">
                <a:solidFill>
                  <a:srgbClr val="000000"/>
                </a:solidFill>
                <a:latin typeface="Georgia"/>
                <a:cs typeface="Georgia"/>
              </a:defRPr>
            </a:lvl3pPr>
            <a:lvl4pPr>
              <a:defRPr sz="2400">
                <a:solidFill>
                  <a:srgbClr val="000000"/>
                </a:solidFill>
                <a:latin typeface="Georgia"/>
                <a:cs typeface="Georgia"/>
              </a:defRPr>
            </a:lvl4pPr>
            <a:lvl5pPr>
              <a:defRPr sz="2133">
                <a:solidFill>
                  <a:srgbClr val="000000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43145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-101600" y="457200"/>
            <a:ext cx="12395200" cy="533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240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457200"/>
            <a:ext cx="11684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4267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000000"/>
                </a:solidFill>
                <a:latin typeface="Georgia"/>
                <a:cs typeface="Georgia"/>
              </a:defRPr>
            </a:lvl1pPr>
            <a:lvl2pPr>
              <a:defRPr sz="3467">
                <a:solidFill>
                  <a:srgbClr val="000000"/>
                </a:solidFill>
                <a:latin typeface="Georgia"/>
                <a:cs typeface="Georgia"/>
              </a:defRPr>
            </a:lvl2pPr>
            <a:lvl3pPr>
              <a:defRPr sz="2933">
                <a:solidFill>
                  <a:srgbClr val="000000"/>
                </a:solidFill>
                <a:latin typeface="Georgia"/>
                <a:cs typeface="Georgia"/>
              </a:defRPr>
            </a:lvl3pPr>
            <a:lvl4pPr>
              <a:defRPr sz="2400">
                <a:solidFill>
                  <a:srgbClr val="000000"/>
                </a:solidFill>
                <a:latin typeface="Georgia"/>
                <a:cs typeface="Georgia"/>
              </a:defRPr>
            </a:lvl4pPr>
            <a:lvl5pPr>
              <a:defRPr sz="2133">
                <a:solidFill>
                  <a:srgbClr val="000000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82311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-101600" y="457200"/>
            <a:ext cx="12395200" cy="533400"/>
          </a:xfrm>
          <a:prstGeom prst="rect">
            <a:avLst/>
          </a:prstGeom>
          <a:solidFill>
            <a:srgbClr val="009999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240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457200"/>
            <a:ext cx="11684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4267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000000"/>
                </a:solidFill>
                <a:latin typeface="Georgia"/>
                <a:cs typeface="Georgia"/>
              </a:defRPr>
            </a:lvl1pPr>
            <a:lvl2pPr>
              <a:defRPr sz="3467">
                <a:solidFill>
                  <a:srgbClr val="000000"/>
                </a:solidFill>
                <a:latin typeface="Georgia"/>
                <a:cs typeface="Georgia"/>
              </a:defRPr>
            </a:lvl2pPr>
            <a:lvl3pPr>
              <a:defRPr sz="2933">
                <a:solidFill>
                  <a:srgbClr val="000000"/>
                </a:solidFill>
                <a:latin typeface="Georgia"/>
                <a:cs typeface="Georgia"/>
              </a:defRPr>
            </a:lvl3pPr>
            <a:lvl4pPr>
              <a:defRPr sz="2400">
                <a:solidFill>
                  <a:srgbClr val="000000"/>
                </a:solidFill>
                <a:latin typeface="Georgia"/>
                <a:cs typeface="Georgia"/>
              </a:defRPr>
            </a:lvl4pPr>
            <a:lvl5pPr>
              <a:defRPr sz="2133">
                <a:solidFill>
                  <a:srgbClr val="000000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506738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-101600" y="457200"/>
            <a:ext cx="12395200" cy="533400"/>
          </a:xfrm>
          <a:prstGeom prst="rect">
            <a:avLst/>
          </a:prstGeom>
          <a:solidFill>
            <a:srgbClr val="FF7600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240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457200"/>
            <a:ext cx="11684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4267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000000"/>
                </a:solidFill>
                <a:latin typeface="Georgia"/>
                <a:cs typeface="Georgia"/>
              </a:defRPr>
            </a:lvl1pPr>
            <a:lvl2pPr>
              <a:defRPr sz="3467">
                <a:solidFill>
                  <a:srgbClr val="000000"/>
                </a:solidFill>
                <a:latin typeface="Georgia"/>
                <a:cs typeface="Georgia"/>
              </a:defRPr>
            </a:lvl2pPr>
            <a:lvl3pPr>
              <a:defRPr sz="2933">
                <a:solidFill>
                  <a:srgbClr val="000000"/>
                </a:solidFill>
                <a:latin typeface="Georgia"/>
                <a:cs typeface="Georgia"/>
              </a:defRPr>
            </a:lvl3pPr>
            <a:lvl4pPr>
              <a:defRPr sz="2400">
                <a:solidFill>
                  <a:srgbClr val="000000"/>
                </a:solidFill>
                <a:latin typeface="Georgia"/>
                <a:cs typeface="Georgia"/>
              </a:defRPr>
            </a:lvl4pPr>
            <a:lvl5pPr>
              <a:defRPr sz="2133">
                <a:solidFill>
                  <a:srgbClr val="000000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78712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08000" y="228600"/>
            <a:ext cx="11684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4267">
                <a:solidFill>
                  <a:schemeClr val="bg1">
                    <a:lumMod val="85000"/>
                  </a:schemeClr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23219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EC3341C-86BB-12A5-4972-5D0324CAC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DCCAFCB-D3E8-7335-E1FA-CF829FCEE6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3F7ED49-39BC-7455-66D7-4BBD787ED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51361-DE82-420B-A626-30BBDF8911A6}" type="datetime1">
              <a:rPr kumimoji="1" lang="ja-JP" altLang="en-US" smtClean="0"/>
              <a:t>2026/4/20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933DDA9-1481-8331-29FA-BE6749DC6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F1F79EF-1B72-0B10-6D76-AF9A73B86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1F5CD-144E-471D-90C2-094D65EA90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6079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0" i="0" cap="all">
                <a:solidFill>
                  <a:srgbClr val="000000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rgbClr val="000000"/>
                </a:solidFill>
                <a:latin typeface="Georgia"/>
                <a:cs typeface="Georgia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20301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 algn="l">
              <a:defRPr sz="4800">
                <a:solidFill>
                  <a:srgbClr val="000000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>
                <a:solidFill>
                  <a:srgbClr val="000000"/>
                </a:solidFill>
                <a:latin typeface="Georgia"/>
                <a:cs typeface="Georgia"/>
              </a:defRPr>
            </a:lvl1pPr>
            <a:lvl2pPr>
              <a:defRPr sz="3200">
                <a:solidFill>
                  <a:srgbClr val="000000"/>
                </a:solidFill>
                <a:latin typeface="Georgia"/>
                <a:cs typeface="Georgia"/>
              </a:defRPr>
            </a:lvl2pPr>
            <a:lvl3pPr>
              <a:defRPr sz="2667">
                <a:solidFill>
                  <a:srgbClr val="000000"/>
                </a:solidFill>
                <a:latin typeface="Georgia"/>
                <a:cs typeface="Georgia"/>
              </a:defRPr>
            </a:lvl3pPr>
            <a:lvl4pPr>
              <a:defRPr sz="2400">
                <a:solidFill>
                  <a:srgbClr val="000000"/>
                </a:solidFill>
                <a:latin typeface="Georgia"/>
                <a:cs typeface="Georgia"/>
              </a:defRPr>
            </a:lvl4pPr>
            <a:lvl5pPr>
              <a:defRPr sz="2400">
                <a:solidFill>
                  <a:srgbClr val="000000"/>
                </a:solidFill>
                <a:latin typeface="Georgia"/>
                <a:cs typeface="Georgia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>
                <a:solidFill>
                  <a:srgbClr val="000000"/>
                </a:solidFill>
                <a:latin typeface="Georgia"/>
                <a:cs typeface="Georgia"/>
              </a:defRPr>
            </a:lvl1pPr>
            <a:lvl2pPr>
              <a:defRPr sz="3200">
                <a:solidFill>
                  <a:srgbClr val="000000"/>
                </a:solidFill>
                <a:latin typeface="Georgia"/>
                <a:cs typeface="Georgia"/>
              </a:defRPr>
            </a:lvl2pPr>
            <a:lvl3pPr>
              <a:defRPr sz="2667">
                <a:solidFill>
                  <a:srgbClr val="000000"/>
                </a:solidFill>
                <a:latin typeface="Georgia"/>
                <a:cs typeface="Georgia"/>
              </a:defRPr>
            </a:lvl3pPr>
            <a:lvl4pPr>
              <a:defRPr sz="2400">
                <a:solidFill>
                  <a:srgbClr val="000000"/>
                </a:solidFill>
                <a:latin typeface="Georgia"/>
                <a:cs typeface="Georgia"/>
              </a:defRPr>
            </a:lvl4pPr>
            <a:lvl5pPr>
              <a:defRPr sz="2400">
                <a:solidFill>
                  <a:srgbClr val="000000"/>
                </a:solidFill>
                <a:latin typeface="Georgia"/>
                <a:cs typeface="Georgia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35368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 algn="l">
              <a:defRPr sz="4800">
                <a:solidFill>
                  <a:srgbClr val="000000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>
                <a:solidFill>
                  <a:srgbClr val="000000"/>
                </a:solidFill>
                <a:latin typeface="Arial Narrow"/>
                <a:cs typeface="Arial Narrow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000000"/>
                </a:solidFill>
                <a:latin typeface="Georgia"/>
                <a:cs typeface="Georgia"/>
              </a:defRPr>
            </a:lvl1pPr>
            <a:lvl2pPr>
              <a:defRPr sz="2667">
                <a:solidFill>
                  <a:srgbClr val="000000"/>
                </a:solidFill>
                <a:latin typeface="Georgia"/>
                <a:cs typeface="Georgia"/>
              </a:defRPr>
            </a:lvl2pPr>
            <a:lvl3pPr>
              <a:defRPr sz="2400">
                <a:solidFill>
                  <a:srgbClr val="000000"/>
                </a:solidFill>
                <a:latin typeface="Georgia"/>
                <a:cs typeface="Georgia"/>
              </a:defRPr>
            </a:lvl3pPr>
            <a:lvl4pPr>
              <a:defRPr sz="2133">
                <a:solidFill>
                  <a:srgbClr val="000000"/>
                </a:solidFill>
                <a:latin typeface="Georgia"/>
                <a:cs typeface="Georgia"/>
              </a:defRPr>
            </a:lvl4pPr>
            <a:lvl5pPr>
              <a:defRPr sz="2133">
                <a:solidFill>
                  <a:srgbClr val="000000"/>
                </a:solidFill>
                <a:latin typeface="Georgia"/>
                <a:cs typeface="Georgia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>
                <a:solidFill>
                  <a:srgbClr val="000000"/>
                </a:solidFill>
                <a:latin typeface="Arial Narrow"/>
                <a:cs typeface="Arial Narrow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000000"/>
                </a:solidFill>
                <a:latin typeface="Georgia"/>
                <a:cs typeface="Georgia"/>
              </a:defRPr>
            </a:lvl1pPr>
            <a:lvl2pPr>
              <a:defRPr sz="2667">
                <a:solidFill>
                  <a:srgbClr val="000000"/>
                </a:solidFill>
                <a:latin typeface="Georgia"/>
                <a:cs typeface="Georgia"/>
              </a:defRPr>
            </a:lvl2pPr>
            <a:lvl3pPr>
              <a:defRPr sz="2400">
                <a:solidFill>
                  <a:srgbClr val="000000"/>
                </a:solidFill>
                <a:latin typeface="Georgia"/>
                <a:cs typeface="Georgia"/>
              </a:defRPr>
            </a:lvl3pPr>
            <a:lvl4pPr>
              <a:defRPr sz="2133">
                <a:solidFill>
                  <a:srgbClr val="000000"/>
                </a:solidFill>
                <a:latin typeface="Georgia"/>
                <a:cs typeface="Georgia"/>
              </a:defRPr>
            </a:lvl4pPr>
            <a:lvl5pPr>
              <a:defRPr sz="2133">
                <a:solidFill>
                  <a:srgbClr val="000000"/>
                </a:solidFill>
                <a:latin typeface="Georgia"/>
                <a:cs typeface="Georgia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31809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rgbClr val="000000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641887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75466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7" b="1">
                <a:solidFill>
                  <a:srgbClr val="000000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>
                <a:solidFill>
                  <a:srgbClr val="000000"/>
                </a:solidFill>
                <a:latin typeface="Georgia"/>
                <a:cs typeface="Georgia"/>
              </a:defRPr>
            </a:lvl1pPr>
            <a:lvl2pPr>
              <a:defRPr sz="3733">
                <a:solidFill>
                  <a:srgbClr val="000000"/>
                </a:solidFill>
                <a:latin typeface="Georgia"/>
                <a:cs typeface="Georgia"/>
              </a:defRPr>
            </a:lvl2pPr>
            <a:lvl3pPr>
              <a:defRPr sz="3200">
                <a:solidFill>
                  <a:srgbClr val="000000"/>
                </a:solidFill>
                <a:latin typeface="Georgia"/>
                <a:cs typeface="Georgia"/>
              </a:defRPr>
            </a:lvl3pPr>
            <a:lvl4pPr>
              <a:defRPr sz="2667">
                <a:solidFill>
                  <a:srgbClr val="000000"/>
                </a:solidFill>
                <a:latin typeface="Georgia"/>
                <a:cs typeface="Georgia"/>
              </a:defRPr>
            </a:lvl4pPr>
            <a:lvl5pPr>
              <a:defRPr sz="2667">
                <a:solidFill>
                  <a:srgbClr val="000000"/>
                </a:solidFill>
                <a:latin typeface="Georgia"/>
                <a:cs typeface="Georgia"/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>
                <a:solidFill>
                  <a:srgbClr val="000000"/>
                </a:solidFill>
                <a:latin typeface="Georgia"/>
                <a:cs typeface="Georgia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6573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>
                <a:solidFill>
                  <a:srgbClr val="000000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>
                <a:solidFill>
                  <a:srgbClr val="000000"/>
                </a:solidFill>
                <a:latin typeface="Georgia"/>
                <a:cs typeface="Georgia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7305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9848196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D93705-32D0-ED19-96A9-CB51D6417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0CDFA4D-B488-2FEE-5248-8F2EDE0AC9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DBB72DE-1FCD-E8C6-D9AD-449E4FD6F5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D377E28-FA36-8006-DDAC-6C5A5C349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DAD53-11EB-4B36-A660-CA726AB9A423}" type="datetime1">
              <a:rPr kumimoji="1" lang="ja-JP" altLang="en-US" smtClean="0"/>
              <a:t>2026/4/20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D7FC683-4793-F158-94F0-940DC8BD6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29B4F00-1A3E-6D99-C13E-A1BB6A644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1F5CD-144E-471D-90C2-094D65EA90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7294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D7C7ED7-6997-CE8B-F1DC-6789B3E4E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77B96D8-BA0F-D9D3-06C7-C4474CC5A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D852EBE-7545-F66D-1CCC-3DC2ECB12A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A1F91CBF-FA97-BBC7-F86E-571E8B993E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1DCAF68E-36F1-65CD-C5A4-F756CA6F61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88F73B71-060C-CDE3-E4EE-9FB203300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98A56-A12D-490F-9025-D882615CF3D5}" type="datetime1">
              <a:rPr kumimoji="1" lang="ja-JP" altLang="en-US" smtClean="0"/>
              <a:t>2026/4/20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5678F39B-0C94-9FBA-E5EC-E3FE17B7B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199D70BD-6518-5BC0-1620-3D24BE6CD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1F5CD-144E-471D-90C2-094D65EA90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9339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108C931-732A-C779-0257-DD5C659CB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C7386F79-B134-4B14-E0E8-B6B5F829A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99330-2FE5-47FD-B526-0709951D286C}" type="datetime1">
              <a:rPr kumimoji="1" lang="ja-JP" altLang="en-US" smtClean="0"/>
              <a:t>2026/4/20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D55CA98E-EB60-757F-4958-19415A88D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48DAFB4-9853-68BF-F00E-E2CD669EA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1F5CD-144E-471D-90C2-094D65EA90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4536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E4725111-494E-EA19-1A03-5315A14DD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B065A-997E-4793-882E-156F4546119C}" type="datetime1">
              <a:rPr kumimoji="1" lang="ja-JP" altLang="en-US" smtClean="0"/>
              <a:t>2026/4/20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9A1928D7-DD56-2840-72E2-45E904F75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23E1826-94BD-22A1-9273-F11B0F1D1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1F5CD-144E-471D-90C2-094D65EA90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5146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47EE26A-0380-E0A1-9610-CAF7BAB40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6D488EF-2BF5-C2B3-08B6-9BAD6BC01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65062869-0A1F-2725-1ECD-3AEAB127CD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C5B40C4-B81D-28C2-4D0F-E585CC440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54AF-8F07-4FF1-B2A8-C70774264F23}" type="datetime1">
              <a:rPr kumimoji="1" lang="ja-JP" altLang="en-US" smtClean="0"/>
              <a:t>2026/4/20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6B30A00-C301-D4A8-155E-0F5574673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DDD35FE-6892-9BB7-55DF-673C0A301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1F5CD-144E-471D-90C2-094D65EA90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8081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BB28F04-E0E1-3E30-3337-EA319EC33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B12998E1-655E-6F07-ED12-D169602139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B500B67-E453-9D39-AF57-42EB491C8D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5454EE7-BF52-F35E-C536-1ACDA4606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D27A8-A15E-4735-AB4D-D0E3F533B1C0}" type="datetime1">
              <a:rPr kumimoji="1" lang="ja-JP" altLang="en-US" smtClean="0"/>
              <a:t>2026/4/20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386C891-F66F-D7AF-3D1A-6A619B4B3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3B37D86-89C9-E0B9-54EF-942E0316A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1F5CD-144E-471D-90C2-094D65EA90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7629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">
              <a:schemeClr val="accent2">
                <a:lumMod val="5000"/>
                <a:lumOff val="95000"/>
              </a:schemeClr>
            </a:gs>
            <a:gs pos="55000">
              <a:schemeClr val="accent2">
                <a:lumMod val="45000"/>
                <a:lumOff val="55000"/>
              </a:schemeClr>
            </a:gs>
            <a:gs pos="69000">
              <a:schemeClr val="accent2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97A0B54-98DB-DCD5-2854-FEB3A778D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F8C2E1C-D552-FE46-83F9-AAD0486F4F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D945469-047E-BB02-F72D-E91C33E27F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EA6A7CC-D49A-4380-8AFD-AE86544B07D1}" type="datetime1">
              <a:rPr kumimoji="1" lang="ja-JP" altLang="en-US" smtClean="0"/>
              <a:t>2026/4/20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E1BD02E-C2A6-ACC5-8C81-5B010C6E66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0D268AB-AE32-2610-2510-A79F4CB173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481F5CD-144E-471D-90C2-094D65EA90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7868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">
              <a:schemeClr val="accent2">
                <a:lumMod val="5000"/>
                <a:lumOff val="95000"/>
              </a:schemeClr>
            </a:gs>
            <a:gs pos="55000">
              <a:schemeClr val="accent2">
                <a:lumMod val="45000"/>
                <a:lumOff val="55000"/>
              </a:schemeClr>
            </a:gs>
            <a:gs pos="69000">
              <a:schemeClr val="accent2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535FD4-DF27-4DE8-A959-F7343EDE392C}" type="datetime1">
              <a:rPr kumimoji="1" lang="ja-JP" altLang="en-US" smtClean="0"/>
              <a:t>2026/4/20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95DC5-0342-0F45-803C-61A98335D1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7954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448800" y="6477000"/>
            <a:ext cx="2133600" cy="184666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defRPr/>
            </a:pPr>
            <a:fld id="{24D83F8E-2BF9-4CEA-86B0-3CCC8A87D3B8}" type="slidenum">
              <a:rPr lang="en-US" altLang="en-US" sz="1200" smtClean="0">
                <a:solidFill>
                  <a:srgbClr val="58585A"/>
                </a:solidFill>
                <a:latin typeface="Arial Narrow" panose="020B0606020202030204" pitchFamily="34" charset="0"/>
              </a:rPr>
              <a:pPr algn="r">
                <a:defRPr/>
              </a:pPr>
              <a:t>‹#›</a:t>
            </a:fld>
            <a:r>
              <a:rPr lang="en-US" altLang="en-US" sz="1200">
                <a:solidFill>
                  <a:srgbClr val="58585A"/>
                </a:solidFill>
                <a:latin typeface="Arial Narrow" panose="020B0606020202030204" pitchFamily="34" charset="0"/>
              </a:rPr>
              <a:t>  </a:t>
            </a:r>
          </a:p>
        </p:txBody>
      </p:sp>
      <p:pic>
        <p:nvPicPr>
          <p:cNvPr id="2051" name="Picture 3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5969000"/>
            <a:ext cx="162136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9569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</p:sldLayoutIdLst>
  <p:hf hdr="0" dt="0"/>
  <p:txStyles>
    <p:titleStyle>
      <a:lvl1pPr algn="ctr" defTabSz="609585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ＭＳ Ｐゴシック" panose="020B0600070205080204" pitchFamily="50" charset="-128"/>
          <a:cs typeface="ＭＳ Ｐゴシック" charset="0"/>
        </a:defRPr>
      </a:lvl1pPr>
      <a:lvl2pPr algn="ctr" defTabSz="609585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panose="020B0600070205080204" pitchFamily="50" charset="-128"/>
          <a:cs typeface="ＭＳ Ｐゴシック" charset="0"/>
        </a:defRPr>
      </a:lvl2pPr>
      <a:lvl3pPr algn="ctr" defTabSz="609585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panose="020B0600070205080204" pitchFamily="50" charset="-128"/>
          <a:cs typeface="ＭＳ Ｐゴシック" charset="0"/>
        </a:defRPr>
      </a:lvl3pPr>
      <a:lvl4pPr algn="ctr" defTabSz="609585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panose="020B0600070205080204" pitchFamily="50" charset="-128"/>
          <a:cs typeface="ＭＳ Ｐゴシック" charset="0"/>
        </a:defRPr>
      </a:lvl4pPr>
      <a:lvl5pPr algn="ctr" defTabSz="609585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panose="020B0600070205080204" pitchFamily="50" charset="-128"/>
          <a:cs typeface="ＭＳ Ｐゴシック" charset="0"/>
        </a:defRPr>
      </a:lvl5pPr>
      <a:lvl6pPr marL="609585" algn="ctr" defTabSz="609585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1219170" algn="ctr" defTabSz="609585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828754" algn="ctr" defTabSz="609585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2438339" algn="ctr" defTabSz="609585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ＭＳ Ｐゴシック" panose="020B0600070205080204" pitchFamily="50" charset="-128"/>
          <a:cs typeface="ＭＳ Ｐゴシック" charset="0"/>
        </a:defRPr>
      </a:lvl1pPr>
      <a:lvl2pPr marL="990575" indent="-380990" algn="l" defTabSz="60958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ＭＳ Ｐゴシック" panose="020B0600070205080204" pitchFamily="50" charset="-128"/>
          <a:cs typeface="+mn-cs"/>
        </a:defRPr>
      </a:lvl2pPr>
      <a:lvl3pPr marL="1523962" indent="-304792" algn="l" defTabSz="60958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anose="020B0600070205080204" pitchFamily="50" charset="-128"/>
          <a:cs typeface="+mn-cs"/>
        </a:defRPr>
      </a:lvl3pPr>
      <a:lvl4pPr marL="2133547" indent="-304792" algn="l" defTabSz="60958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ＭＳ Ｐゴシック" panose="020B0600070205080204" pitchFamily="50" charset="-128"/>
          <a:cs typeface="+mn-cs"/>
        </a:defRPr>
      </a:lvl4pPr>
      <a:lvl5pPr marL="2743131" indent="-304792" algn="l" defTabSz="60958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ＭＳ Ｐゴシック" panose="020B0600070205080204" pitchFamily="50" charset="-128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BF28AA-994B-97BA-78B0-85E081214C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DECFA22-E84C-4739-0AE3-963544B4F8F1}"/>
              </a:ext>
            </a:extLst>
          </p:cNvPr>
          <p:cNvSpPr txBox="1"/>
          <p:nvPr/>
        </p:nvSpPr>
        <p:spPr>
          <a:xfrm>
            <a:off x="-111301199" y="2423731"/>
            <a:ext cx="1222231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ja-JP" sz="32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lang="en-US" altLang="ja-JP" sz="32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lang="en-US" altLang="ja-JP" sz="32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pic>
        <p:nvPicPr>
          <p:cNvPr id="1026" name="Picture 2" descr="国際ロータリー第2550地区ガバナー髙橋 智純">
            <a:extLst>
              <a:ext uri="{FF2B5EF4-FFF2-40B4-BE49-F238E27FC236}">
                <a16:creationId xmlns:a16="http://schemas.microsoft.com/office/drawing/2014/main" id="{AB301ED7-9F6F-1324-702D-D194816C5A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3" t="24015" r="21542" b="28456"/>
          <a:stretch>
            <a:fillRect/>
          </a:stretch>
        </p:blipFill>
        <p:spPr bwMode="auto">
          <a:xfrm>
            <a:off x="8598650" y="119574"/>
            <a:ext cx="1993900" cy="23719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6ED1C71-8F24-BD75-5CD0-E97D598D0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1300" y="271395"/>
            <a:ext cx="2304000" cy="230400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A4FBDB03-A23E-BC5F-E57C-464CF3D7C26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22" b="6832"/>
          <a:stretch>
            <a:fillRect/>
          </a:stretch>
        </p:blipFill>
        <p:spPr>
          <a:xfrm>
            <a:off x="1521001" y="187412"/>
            <a:ext cx="1908000" cy="2387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0988F6E-79D3-6EFD-0883-B8086DA66E2B}"/>
              </a:ext>
            </a:extLst>
          </p:cNvPr>
          <p:cNvSpPr txBox="1"/>
          <p:nvPr/>
        </p:nvSpPr>
        <p:spPr>
          <a:xfrm>
            <a:off x="63500" y="2966523"/>
            <a:ext cx="1206500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>
                <a:solidFill>
                  <a:srgbClr val="002060"/>
                </a:solidFill>
                <a:latin typeface="Lucida Calligraphy" panose="03010101010101010101" pitchFamily="66" charset="0"/>
                <a:ea typeface="ＭＳ ゴシック" panose="020B0609070205080204" pitchFamily="49" charset="-128"/>
              </a:rPr>
              <a:t>Rotary International District 2550</a:t>
            </a:r>
          </a:p>
          <a:p>
            <a:pPr algn="ctr"/>
            <a:r>
              <a:rPr kumimoji="1" lang="en-US" altLang="ja-JP" sz="2800" b="1" dirty="0">
                <a:solidFill>
                  <a:srgbClr val="002060"/>
                </a:solidFill>
                <a:latin typeface="Lucida Calligraphy" panose="03010101010101010101" pitchFamily="66" charset="0"/>
                <a:ea typeface="ＭＳ ゴシック" panose="020B0609070205080204" pitchFamily="49" charset="-128"/>
              </a:rPr>
              <a:t>2026-27</a:t>
            </a:r>
            <a:r>
              <a:rPr kumimoji="1" lang="ja-JP" altLang="en-US" sz="2800" b="1" dirty="0">
                <a:solidFill>
                  <a:srgbClr val="002060"/>
                </a:solidFill>
                <a:latin typeface="Lucida Calligraphy" panose="03010101010101010101" pitchFamily="66" charset="0"/>
                <a:ea typeface="ＭＳ ゴシック" panose="020B0609070205080204" pitchFamily="49" charset="-128"/>
              </a:rPr>
              <a:t>　</a:t>
            </a:r>
            <a:r>
              <a:rPr kumimoji="1" lang="en-US" altLang="ja-JP" sz="2800" b="1" dirty="0">
                <a:solidFill>
                  <a:srgbClr val="002060"/>
                </a:solidFill>
                <a:latin typeface="Lucida Calligraphy" panose="03010101010101010101" pitchFamily="66" charset="0"/>
                <a:ea typeface="ＭＳ ゴシック" panose="020B0609070205080204" pitchFamily="49" charset="-128"/>
              </a:rPr>
              <a:t>Club Leadership Learning Seminar</a:t>
            </a:r>
          </a:p>
          <a:p>
            <a:pPr algn="ctr"/>
            <a:endParaRPr kumimoji="1"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ctr"/>
            <a:r>
              <a:rPr lang="ja-JP" altLang="en-US" sz="32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元気なクラブになりましょう</a:t>
            </a:r>
            <a:endParaRPr lang="en-US" altLang="ja-JP" sz="32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ctr"/>
            <a:endParaRPr kumimoji="1"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ctr"/>
            <a:r>
              <a:rPr lang="en-US" altLang="ja-JP" sz="2800" b="1" dirty="0">
                <a:solidFill>
                  <a:srgbClr val="002060"/>
                </a:solidFill>
                <a:latin typeface="Lucida Calligraphy" panose="03010101010101010101" pitchFamily="66" charset="0"/>
                <a:ea typeface="ＭＳ ゴシック" panose="020B0609070205080204" pitchFamily="49" charset="-128"/>
              </a:rPr>
              <a:t>April 19</a:t>
            </a:r>
            <a:r>
              <a:rPr lang="en-US" altLang="ja-JP" sz="2800" b="1" baseline="30000" dirty="0">
                <a:solidFill>
                  <a:srgbClr val="002060"/>
                </a:solidFill>
                <a:latin typeface="Lucida Calligraphy" panose="03010101010101010101" pitchFamily="66" charset="0"/>
                <a:ea typeface="ＭＳ ゴシック" panose="020B0609070205080204" pitchFamily="49" charset="-128"/>
              </a:rPr>
              <a:t>th</a:t>
            </a:r>
            <a:r>
              <a:rPr lang="en-US" altLang="ja-JP" sz="2800" b="1" dirty="0">
                <a:solidFill>
                  <a:srgbClr val="002060"/>
                </a:solidFill>
                <a:latin typeface="Lucida Calligraphy" panose="03010101010101010101" pitchFamily="66" charset="0"/>
                <a:ea typeface="ＭＳ ゴシック" panose="020B0609070205080204" pitchFamily="49" charset="-128"/>
              </a:rPr>
              <a:t>, 2026 </a:t>
            </a:r>
            <a:r>
              <a:rPr lang="ja-JP" altLang="en-US" sz="2800" b="1" dirty="0">
                <a:solidFill>
                  <a:srgbClr val="002060"/>
                </a:solidFill>
                <a:latin typeface="Lucida Calligraphy" panose="03010101010101010101" pitchFamily="66" charset="0"/>
                <a:ea typeface="ＭＳ ゴシック" panose="020B0609070205080204" pitchFamily="49" charset="-128"/>
              </a:rPr>
              <a:t>　ライトキューブ宇都宮</a:t>
            </a:r>
            <a:endParaRPr lang="en-US" altLang="ja-JP" sz="2800" b="1" dirty="0">
              <a:solidFill>
                <a:srgbClr val="002060"/>
              </a:solidFill>
              <a:latin typeface="Lucida Calligraphy" panose="03010101010101010101" pitchFamily="66" charset="0"/>
              <a:ea typeface="ＭＳ ゴシック" panose="020B0609070205080204" pitchFamily="49" charset="-128"/>
            </a:endParaRPr>
          </a:p>
          <a:p>
            <a:pPr algn="ctr"/>
            <a:endParaRPr kumimoji="1" lang="en-US" altLang="ja-JP" sz="12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ctr"/>
            <a:r>
              <a:rPr kumimoji="1"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R1</a:t>
            </a:r>
            <a:r>
              <a:rPr kumimoji="1"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ロータリー財団地域コーディネーター補佐　漆原　摂子（勝浦</a:t>
            </a:r>
            <a:r>
              <a:rPr kumimoji="1"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R.C.</a:t>
            </a:r>
            <a:r>
              <a:rPr kumimoji="1"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）</a:t>
            </a: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0FB320BE-E078-E0BB-3CED-6D30E93A2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98C91D8-2942-83A3-AA1B-2EE795CA4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1F5CD-144E-471D-90C2-094D65EA9067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7606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2AB40B-C4D6-2859-233E-7628C3C6C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C31F8DD-8D29-571F-69AA-2A01B5EE7640}"/>
              </a:ext>
            </a:extLst>
          </p:cNvPr>
          <p:cNvSpPr txBox="1"/>
          <p:nvPr/>
        </p:nvSpPr>
        <p:spPr>
          <a:xfrm>
            <a:off x="-111301199" y="2423731"/>
            <a:ext cx="1222231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ja-JP" sz="32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lang="en-US" altLang="ja-JP" sz="32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lang="en-US" altLang="ja-JP" sz="32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6B372F8-AFAB-2D45-447C-8E9F3C09578F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chemeClr val="bg1"/>
                </a:solidFill>
                <a:highlight>
                  <a:srgbClr val="000080"/>
                </a:highligh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過去</a:t>
            </a:r>
            <a:r>
              <a:rPr lang="en-US" altLang="ja-JP" sz="3200" b="1" dirty="0">
                <a:solidFill>
                  <a:schemeClr val="bg1"/>
                </a:solidFill>
                <a:highlight>
                  <a:srgbClr val="000080"/>
                </a:highligh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5</a:t>
            </a:r>
            <a:r>
              <a:rPr lang="ja-JP" altLang="en-US" sz="3200" b="1" dirty="0">
                <a:solidFill>
                  <a:schemeClr val="bg1"/>
                </a:solidFill>
                <a:highlight>
                  <a:srgbClr val="000080"/>
                </a:highligh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年と直近の</a:t>
            </a:r>
            <a:r>
              <a:rPr lang="en-US" altLang="ja-JP" sz="3200" b="1" dirty="0">
                <a:solidFill>
                  <a:schemeClr val="bg1"/>
                </a:solidFill>
                <a:highlight>
                  <a:srgbClr val="000080"/>
                </a:highligh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RAC</a:t>
            </a:r>
            <a:r>
              <a:rPr lang="ja-JP" altLang="en-US" sz="3200" b="1" dirty="0">
                <a:solidFill>
                  <a:schemeClr val="bg1"/>
                </a:solidFill>
                <a:highlight>
                  <a:srgbClr val="000080"/>
                </a:highligh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会員数及びクラブ数</a:t>
            </a:r>
            <a:endParaRPr kumimoji="1" lang="ja-JP" altLang="en-US" sz="3200" b="1" dirty="0">
              <a:solidFill>
                <a:schemeClr val="bg1"/>
              </a:solidFill>
              <a:highlight>
                <a:srgbClr val="000080"/>
              </a:highlight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87EAB9CD-C636-BF50-872F-E270F830D5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8758967"/>
              </p:ext>
            </p:extLst>
          </p:nvPr>
        </p:nvGraphicFramePr>
        <p:xfrm>
          <a:off x="242025" y="888998"/>
          <a:ext cx="11594373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4454">
                  <a:extLst>
                    <a:ext uri="{9D8B030D-6E8A-4147-A177-3AD203B41FA5}">
                      <a16:colId xmlns:a16="http://schemas.microsoft.com/office/drawing/2014/main" val="405086749"/>
                    </a:ext>
                  </a:extLst>
                </a:gridCol>
                <a:gridCol w="1487112">
                  <a:extLst>
                    <a:ext uri="{9D8B030D-6E8A-4147-A177-3AD203B41FA5}">
                      <a16:colId xmlns:a16="http://schemas.microsoft.com/office/drawing/2014/main" val="947445453"/>
                    </a:ext>
                  </a:extLst>
                </a:gridCol>
                <a:gridCol w="1487112">
                  <a:extLst>
                    <a:ext uri="{9D8B030D-6E8A-4147-A177-3AD203B41FA5}">
                      <a16:colId xmlns:a16="http://schemas.microsoft.com/office/drawing/2014/main" val="3133452355"/>
                    </a:ext>
                  </a:extLst>
                </a:gridCol>
                <a:gridCol w="1487112">
                  <a:extLst>
                    <a:ext uri="{9D8B030D-6E8A-4147-A177-3AD203B41FA5}">
                      <a16:colId xmlns:a16="http://schemas.microsoft.com/office/drawing/2014/main" val="1596625242"/>
                    </a:ext>
                  </a:extLst>
                </a:gridCol>
                <a:gridCol w="1528984">
                  <a:extLst>
                    <a:ext uri="{9D8B030D-6E8A-4147-A177-3AD203B41FA5}">
                      <a16:colId xmlns:a16="http://schemas.microsoft.com/office/drawing/2014/main" val="3584332738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4117929915"/>
                    </a:ext>
                  </a:extLst>
                </a:gridCol>
                <a:gridCol w="1625599">
                  <a:extLst>
                    <a:ext uri="{9D8B030D-6E8A-4147-A177-3AD203B41FA5}">
                      <a16:colId xmlns:a16="http://schemas.microsoft.com/office/drawing/2014/main" val="3605866022"/>
                    </a:ext>
                  </a:extLst>
                </a:gridCol>
              </a:tblGrid>
              <a:tr h="362373">
                <a:tc gridSpan="7">
                  <a:txBody>
                    <a:bodyPr/>
                    <a:lstStyle/>
                    <a:p>
                      <a:pPr algn="ctr"/>
                      <a:r>
                        <a:rPr kumimoji="1" lang="ja-JP" altLang="en-US" sz="2800" b="1" dirty="0">
                          <a:solidFill>
                            <a:srgbClr val="002060"/>
                          </a:solidFill>
                        </a:rPr>
                        <a:t>第</a:t>
                      </a:r>
                      <a:r>
                        <a:rPr kumimoji="1" lang="en-US" altLang="ja-JP" sz="2800" b="1" dirty="0">
                          <a:solidFill>
                            <a:srgbClr val="002060"/>
                          </a:solidFill>
                        </a:rPr>
                        <a:t>2550</a:t>
                      </a:r>
                      <a:r>
                        <a:rPr kumimoji="1" lang="ja-JP" altLang="en-US" sz="2800" b="1" dirty="0">
                          <a:solidFill>
                            <a:srgbClr val="002060"/>
                          </a:solidFill>
                        </a:rPr>
                        <a:t>地区</a:t>
                      </a:r>
                      <a:endParaRPr kumimoji="1" lang="en-US" altLang="ja-JP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2400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2400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2400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2400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2400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2400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5755791"/>
                  </a:ext>
                </a:extLst>
              </a:tr>
              <a:tr h="36237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b="1" dirty="0">
                          <a:solidFill>
                            <a:srgbClr val="002060"/>
                          </a:solidFill>
                        </a:rPr>
                        <a:t>年度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2021.7</a:t>
                      </a:r>
                      <a:endParaRPr kumimoji="1" lang="ja-JP" altLang="en-US" sz="2400" b="1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2022.7</a:t>
                      </a:r>
                      <a:endParaRPr kumimoji="1" lang="ja-JP" altLang="en-US" sz="2400" b="1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2023.7</a:t>
                      </a:r>
                      <a:endParaRPr kumimoji="1" lang="ja-JP" altLang="en-US" sz="2400" b="1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2024.7</a:t>
                      </a:r>
                      <a:endParaRPr kumimoji="1" lang="ja-JP" altLang="en-US" sz="2400" b="1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2025.7</a:t>
                      </a:r>
                      <a:endParaRPr kumimoji="1" lang="ja-JP" altLang="en-US" sz="2400" b="1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2026.3</a:t>
                      </a:r>
                      <a:endParaRPr kumimoji="1" lang="ja-JP" altLang="en-US" sz="2400" b="1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6088739"/>
                  </a:ext>
                </a:extLst>
              </a:tr>
              <a:tr h="36237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>
                          <a:solidFill>
                            <a:srgbClr val="002060"/>
                          </a:solidFill>
                        </a:rPr>
                        <a:t>RAC</a:t>
                      </a:r>
                      <a:r>
                        <a:rPr kumimoji="1" lang="ja-JP" altLang="en-US" sz="2800" b="1" dirty="0">
                          <a:solidFill>
                            <a:srgbClr val="002060"/>
                          </a:solidFill>
                        </a:rPr>
                        <a:t>会員数</a:t>
                      </a:r>
                      <a:endParaRPr kumimoji="1" lang="en-US" altLang="ja-JP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47</a:t>
                      </a:r>
                      <a:endParaRPr kumimoji="1" lang="ja-JP" altLang="en-US" sz="2400" b="1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56</a:t>
                      </a:r>
                      <a:endParaRPr kumimoji="1" lang="ja-JP" altLang="en-US" sz="2400" b="1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53</a:t>
                      </a:r>
                      <a:endParaRPr kumimoji="1" lang="ja-JP" altLang="en-US" sz="2400" b="1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32</a:t>
                      </a:r>
                      <a:endParaRPr kumimoji="1" lang="ja-JP" altLang="en-US" sz="2400" b="1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81</a:t>
                      </a:r>
                      <a:endParaRPr kumimoji="1" lang="ja-JP" altLang="en-US" sz="2400" b="1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2563689"/>
                  </a:ext>
                </a:extLst>
              </a:tr>
              <a:tr h="36237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b="1" dirty="0">
                          <a:solidFill>
                            <a:srgbClr val="002060"/>
                          </a:solidFill>
                        </a:rPr>
                        <a:t>前年比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-</a:t>
                      </a:r>
                      <a:endParaRPr kumimoji="1" lang="ja-JP" altLang="en-US" sz="2400" b="1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174.07</a:t>
                      </a:r>
                      <a:r>
                        <a:rPr kumimoji="1" lang="ja-JP" altLang="en-US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％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119.14</a:t>
                      </a:r>
                      <a:r>
                        <a:rPr kumimoji="1" lang="ja-JP" altLang="en-US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％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94.64</a:t>
                      </a:r>
                      <a:r>
                        <a:rPr kumimoji="1" lang="ja-JP" altLang="en-US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％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60.37</a:t>
                      </a:r>
                      <a:r>
                        <a:rPr kumimoji="1" lang="ja-JP" altLang="en-US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％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253.12</a:t>
                      </a:r>
                      <a:r>
                        <a:rPr kumimoji="1" lang="ja-JP" altLang="en-US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％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0919147"/>
                  </a:ext>
                </a:extLst>
              </a:tr>
              <a:tr h="36237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b="1" dirty="0">
                          <a:solidFill>
                            <a:srgbClr val="002060"/>
                          </a:solidFill>
                        </a:rPr>
                        <a:t>クラブ数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4</a:t>
                      </a:r>
                      <a:endParaRPr kumimoji="1" lang="ja-JP" altLang="en-US" sz="2400" b="1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4</a:t>
                      </a:r>
                      <a:endParaRPr kumimoji="1" lang="ja-JP" altLang="en-US" sz="2400" b="1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5</a:t>
                      </a:r>
                      <a:endParaRPr kumimoji="1" lang="ja-JP" altLang="en-US" sz="2400" b="1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5</a:t>
                      </a:r>
                      <a:endParaRPr kumimoji="1" lang="ja-JP" altLang="en-US" sz="2400" b="1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5</a:t>
                      </a:r>
                      <a:endParaRPr kumimoji="1" lang="ja-JP" altLang="en-US" sz="2400" b="1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7</a:t>
                      </a:r>
                      <a:endParaRPr kumimoji="1" lang="ja-JP" altLang="en-US" sz="2400" b="1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7458050"/>
                  </a:ext>
                </a:extLst>
              </a:tr>
            </a:tbl>
          </a:graphicData>
        </a:graphic>
      </p:graphicFrame>
      <p:graphicFrame>
        <p:nvGraphicFramePr>
          <p:cNvPr id="5" name="表 4">
            <a:extLst>
              <a:ext uri="{FF2B5EF4-FFF2-40B4-BE49-F238E27FC236}">
                <a16:creationId xmlns:a16="http://schemas.microsoft.com/office/drawing/2014/main" id="{E2DA4730-6A02-A6E5-209D-EC16937137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4722716"/>
              </p:ext>
            </p:extLst>
          </p:nvPr>
        </p:nvGraphicFramePr>
        <p:xfrm>
          <a:off x="242024" y="3896362"/>
          <a:ext cx="11594373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4454">
                  <a:extLst>
                    <a:ext uri="{9D8B030D-6E8A-4147-A177-3AD203B41FA5}">
                      <a16:colId xmlns:a16="http://schemas.microsoft.com/office/drawing/2014/main" val="405086749"/>
                    </a:ext>
                  </a:extLst>
                </a:gridCol>
                <a:gridCol w="1487112">
                  <a:extLst>
                    <a:ext uri="{9D8B030D-6E8A-4147-A177-3AD203B41FA5}">
                      <a16:colId xmlns:a16="http://schemas.microsoft.com/office/drawing/2014/main" val="947445453"/>
                    </a:ext>
                  </a:extLst>
                </a:gridCol>
                <a:gridCol w="1487112">
                  <a:extLst>
                    <a:ext uri="{9D8B030D-6E8A-4147-A177-3AD203B41FA5}">
                      <a16:colId xmlns:a16="http://schemas.microsoft.com/office/drawing/2014/main" val="3133452355"/>
                    </a:ext>
                  </a:extLst>
                </a:gridCol>
                <a:gridCol w="1487112">
                  <a:extLst>
                    <a:ext uri="{9D8B030D-6E8A-4147-A177-3AD203B41FA5}">
                      <a16:colId xmlns:a16="http://schemas.microsoft.com/office/drawing/2014/main" val="1596625242"/>
                    </a:ext>
                  </a:extLst>
                </a:gridCol>
                <a:gridCol w="1541684">
                  <a:extLst>
                    <a:ext uri="{9D8B030D-6E8A-4147-A177-3AD203B41FA5}">
                      <a16:colId xmlns:a16="http://schemas.microsoft.com/office/drawing/2014/main" val="3584332738"/>
                    </a:ext>
                  </a:extLst>
                </a:gridCol>
                <a:gridCol w="1549400">
                  <a:extLst>
                    <a:ext uri="{9D8B030D-6E8A-4147-A177-3AD203B41FA5}">
                      <a16:colId xmlns:a16="http://schemas.microsoft.com/office/drawing/2014/main" val="4117929915"/>
                    </a:ext>
                  </a:extLst>
                </a:gridCol>
                <a:gridCol w="1587499">
                  <a:extLst>
                    <a:ext uri="{9D8B030D-6E8A-4147-A177-3AD203B41FA5}">
                      <a16:colId xmlns:a16="http://schemas.microsoft.com/office/drawing/2014/main" val="3605866022"/>
                    </a:ext>
                  </a:extLst>
                </a:gridCol>
              </a:tblGrid>
              <a:tr h="362373">
                <a:tc gridSpan="7">
                  <a:txBody>
                    <a:bodyPr/>
                    <a:lstStyle/>
                    <a:p>
                      <a:pPr algn="ctr"/>
                      <a:r>
                        <a:rPr kumimoji="1" lang="ja-JP" altLang="en-US" sz="2800" b="1" dirty="0">
                          <a:solidFill>
                            <a:srgbClr val="002060"/>
                          </a:solidFill>
                        </a:rPr>
                        <a:t>第</a:t>
                      </a:r>
                      <a:r>
                        <a:rPr kumimoji="1" lang="en-US" altLang="ja-JP" sz="2800" b="1" dirty="0">
                          <a:solidFill>
                            <a:srgbClr val="002060"/>
                          </a:solidFill>
                        </a:rPr>
                        <a:t>2790</a:t>
                      </a:r>
                      <a:r>
                        <a:rPr kumimoji="1" lang="ja-JP" altLang="en-US" sz="2800" b="1" dirty="0">
                          <a:solidFill>
                            <a:srgbClr val="002060"/>
                          </a:solidFill>
                        </a:rPr>
                        <a:t>地区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2400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2400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2400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2400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2400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2400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6602678"/>
                  </a:ext>
                </a:extLst>
              </a:tr>
              <a:tr h="36237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b="1" dirty="0">
                          <a:solidFill>
                            <a:srgbClr val="002060"/>
                          </a:solidFill>
                        </a:rPr>
                        <a:t>年度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2021.7</a:t>
                      </a:r>
                      <a:endParaRPr kumimoji="1" lang="ja-JP" altLang="en-US" sz="2400" b="1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2022.7</a:t>
                      </a:r>
                      <a:endParaRPr kumimoji="1" lang="ja-JP" altLang="en-US" sz="2400" b="1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2023.7</a:t>
                      </a:r>
                      <a:endParaRPr kumimoji="1" lang="ja-JP" altLang="en-US" sz="2400" b="1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2024.7</a:t>
                      </a:r>
                      <a:endParaRPr kumimoji="1" lang="ja-JP" altLang="en-US" sz="2400" b="1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2025.7</a:t>
                      </a:r>
                      <a:endParaRPr kumimoji="1" lang="ja-JP" altLang="en-US" sz="2400" b="1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2026.3</a:t>
                      </a:r>
                      <a:endParaRPr kumimoji="1" lang="ja-JP" altLang="en-US" sz="2400" b="1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6088739"/>
                  </a:ext>
                </a:extLst>
              </a:tr>
              <a:tr h="36237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>
                          <a:solidFill>
                            <a:srgbClr val="002060"/>
                          </a:solidFill>
                        </a:rPr>
                        <a:t>RAC</a:t>
                      </a:r>
                      <a:r>
                        <a:rPr kumimoji="1" lang="ja-JP" altLang="en-US" sz="2800" b="1" dirty="0">
                          <a:solidFill>
                            <a:srgbClr val="002060"/>
                          </a:solidFill>
                        </a:rPr>
                        <a:t>会員数</a:t>
                      </a:r>
                      <a:endParaRPr kumimoji="1" lang="en-US" altLang="ja-JP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44</a:t>
                      </a:r>
                      <a:endParaRPr kumimoji="1" lang="ja-JP" altLang="en-US" sz="2400" b="1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39</a:t>
                      </a:r>
                      <a:endParaRPr kumimoji="1" lang="ja-JP" altLang="en-US" sz="2400" b="1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45</a:t>
                      </a:r>
                      <a:endParaRPr kumimoji="1" lang="ja-JP" altLang="en-US" sz="2400" b="1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32</a:t>
                      </a:r>
                      <a:endParaRPr kumimoji="1" lang="ja-JP" altLang="en-US" sz="2400" b="1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49</a:t>
                      </a:r>
                      <a:endParaRPr kumimoji="1" lang="ja-JP" altLang="en-US" sz="2400" b="1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2563689"/>
                  </a:ext>
                </a:extLst>
              </a:tr>
              <a:tr h="36237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b="1" dirty="0">
                          <a:solidFill>
                            <a:srgbClr val="002060"/>
                          </a:solidFill>
                        </a:rPr>
                        <a:t>前年比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-</a:t>
                      </a:r>
                      <a:endParaRPr kumimoji="1" lang="ja-JP" altLang="en-US" sz="2400" b="1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231.57</a:t>
                      </a:r>
                      <a:r>
                        <a:rPr kumimoji="1" lang="ja-JP" altLang="en-US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％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88.63</a:t>
                      </a:r>
                      <a:r>
                        <a:rPr kumimoji="1" lang="ja-JP" altLang="en-US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％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115.38</a:t>
                      </a:r>
                      <a:r>
                        <a:rPr kumimoji="1" lang="ja-JP" altLang="en-US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％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140.62</a:t>
                      </a:r>
                      <a:r>
                        <a:rPr kumimoji="1" lang="ja-JP" altLang="en-US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％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153.12</a:t>
                      </a:r>
                      <a:r>
                        <a:rPr kumimoji="1" lang="ja-JP" altLang="en-US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％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1960657"/>
                  </a:ext>
                </a:extLst>
              </a:tr>
              <a:tr h="36237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b="1" dirty="0">
                          <a:solidFill>
                            <a:srgbClr val="002060"/>
                          </a:solidFill>
                        </a:rPr>
                        <a:t>クラブ数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6</a:t>
                      </a:r>
                      <a:endParaRPr kumimoji="1" lang="ja-JP" altLang="en-US" sz="2400" b="1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6</a:t>
                      </a:r>
                      <a:endParaRPr kumimoji="1" lang="ja-JP" altLang="en-US" sz="2400" b="1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5</a:t>
                      </a:r>
                      <a:endParaRPr kumimoji="1" lang="ja-JP" altLang="en-US" sz="2400" b="1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5</a:t>
                      </a:r>
                      <a:endParaRPr kumimoji="1" lang="ja-JP" altLang="en-US" sz="2400" b="1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5</a:t>
                      </a:r>
                      <a:endParaRPr kumimoji="1" lang="ja-JP" altLang="en-US" sz="2400" b="1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5</a:t>
                      </a:r>
                      <a:endParaRPr kumimoji="1" lang="ja-JP" altLang="en-US" sz="2400" b="1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7458050"/>
                  </a:ext>
                </a:extLst>
              </a:tr>
            </a:tbl>
          </a:graphicData>
        </a:graphic>
      </p:graphicFrame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79E8618-B97D-9452-2067-50D8C9540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1B9DFF-04B9-729C-5546-2AA18E54D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1F5CD-144E-471D-90C2-094D65EA9067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6650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B0227E-70DF-DC37-9C8E-771B916FD0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18C81D3-89B8-3E93-281D-DE8A57353358}"/>
              </a:ext>
            </a:extLst>
          </p:cNvPr>
          <p:cNvSpPr txBox="1"/>
          <p:nvPr/>
        </p:nvSpPr>
        <p:spPr>
          <a:xfrm>
            <a:off x="-111301199" y="2423731"/>
            <a:ext cx="1222231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ja-JP" sz="32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lang="en-US" altLang="ja-JP" sz="32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lang="en-US" altLang="ja-JP" sz="32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924F389-3694-57A9-BB1E-8002D590005E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chemeClr val="bg1"/>
                </a:solidFill>
                <a:highlight>
                  <a:srgbClr val="000080"/>
                </a:highligh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１クラブあたりの会員数（</a:t>
            </a:r>
            <a:r>
              <a:rPr lang="en-US" altLang="ja-JP" sz="3200" b="1" dirty="0">
                <a:solidFill>
                  <a:schemeClr val="bg1"/>
                </a:solidFill>
                <a:highlight>
                  <a:srgbClr val="000080"/>
                </a:highligh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RAC</a:t>
            </a:r>
            <a:r>
              <a:rPr lang="ja-JP" altLang="en-US" sz="3200" b="1" dirty="0">
                <a:solidFill>
                  <a:schemeClr val="bg1"/>
                </a:solidFill>
                <a:highlight>
                  <a:srgbClr val="000080"/>
                </a:highligh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除く）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0080"/>
                </a:highlight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　　　　　　　　　　　　　</a:t>
            </a:r>
            <a:endParaRPr kumimoji="1" lang="ja-JP" altLang="en-US" sz="2800" b="1" dirty="0">
              <a:solidFill>
                <a:schemeClr val="bg1"/>
              </a:solidFill>
              <a:highlight>
                <a:srgbClr val="000080"/>
              </a:highlight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graphicFrame>
        <p:nvGraphicFramePr>
          <p:cNvPr id="4" name="グラフ 3">
            <a:extLst>
              <a:ext uri="{FF2B5EF4-FFF2-40B4-BE49-F238E27FC236}">
                <a16:creationId xmlns:a16="http://schemas.microsoft.com/office/drawing/2014/main" id="{56FFA0D6-D597-BE0B-EF5E-4993DC8E682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4611063"/>
              </p:ext>
            </p:extLst>
          </p:nvPr>
        </p:nvGraphicFramePr>
        <p:xfrm>
          <a:off x="0" y="711200"/>
          <a:ext cx="6096000" cy="59345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グラフ 4">
            <a:extLst>
              <a:ext uri="{FF2B5EF4-FFF2-40B4-BE49-F238E27FC236}">
                <a16:creationId xmlns:a16="http://schemas.microsoft.com/office/drawing/2014/main" id="{6DF506CE-AFE1-1D97-F6BF-F56C2553392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9383717"/>
              </p:ext>
            </p:extLst>
          </p:nvPr>
        </p:nvGraphicFramePr>
        <p:xfrm>
          <a:off x="6096000" y="584774"/>
          <a:ext cx="6096000" cy="6273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D3DFFE8-9129-A4FD-85DF-FC58A2439168}"/>
              </a:ext>
            </a:extLst>
          </p:cNvPr>
          <p:cNvSpPr txBox="1"/>
          <p:nvPr/>
        </p:nvSpPr>
        <p:spPr>
          <a:xfrm>
            <a:off x="1117600" y="5139028"/>
            <a:ext cx="723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</a:t>
            </a:r>
            <a:endParaRPr kumimoji="1" lang="ja-JP" altLang="en-US" sz="2400" b="1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6FFF24A-CCB8-31D1-6CAF-A93AF6686B07}"/>
              </a:ext>
            </a:extLst>
          </p:cNvPr>
          <p:cNvSpPr txBox="1"/>
          <p:nvPr/>
        </p:nvSpPr>
        <p:spPr>
          <a:xfrm>
            <a:off x="3035300" y="3762558"/>
            <a:ext cx="40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6</a:t>
            </a:r>
            <a:endParaRPr kumimoji="1" lang="ja-JP" altLang="en-US" sz="2400" b="1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3C015389-2BC9-C86E-BF00-F38590522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F283E725-940C-0BDD-3B6E-3BA08C83F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1F5CD-144E-471D-90C2-094D65EA9067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56071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E9761F-12AA-1BBC-40C2-4424C1329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38904E8-A1F4-55D9-47A4-77935CB6113F}"/>
              </a:ext>
            </a:extLst>
          </p:cNvPr>
          <p:cNvSpPr txBox="1"/>
          <p:nvPr/>
        </p:nvSpPr>
        <p:spPr>
          <a:xfrm>
            <a:off x="-111301199" y="2423731"/>
            <a:ext cx="1222231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ja-JP" sz="32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lang="en-US" altLang="ja-JP" sz="320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lang="en-US" altLang="ja-JP" sz="32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3931B4D-85AA-B827-74AA-14BFA1AF3B17}"/>
              </a:ext>
            </a:extLst>
          </p:cNvPr>
          <p:cNvSpPr txBox="1"/>
          <p:nvPr/>
        </p:nvSpPr>
        <p:spPr>
          <a:xfrm>
            <a:off x="101600" y="335846"/>
            <a:ext cx="121920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u="sng" dirty="0">
                <a:solidFill>
                  <a:srgbClr val="C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会員数増強の前に、会員数維持</a:t>
            </a:r>
            <a:endParaRPr kumimoji="1" lang="en-US" altLang="ja-JP" sz="3200" b="1" u="sng" dirty="0">
              <a:solidFill>
                <a:srgbClr val="C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kumimoji="1"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マーク・マローニー元</a:t>
            </a:r>
            <a:r>
              <a:rPr kumimoji="1"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RI</a:t>
            </a:r>
            <a:r>
              <a:rPr kumimoji="1"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会長（</a:t>
            </a:r>
            <a:r>
              <a:rPr kumimoji="1"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2019-20</a:t>
            </a:r>
            <a:r>
              <a:rPr kumimoji="1"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）</a:t>
            </a:r>
            <a:endParaRPr kumimoji="1"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kumimoji="1" lang="en-US" altLang="ja-JP" sz="12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　　　「毎年、新しい会員の数だけ退会者が生じている。</a:t>
            </a:r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　　　　これでは、穴のあいたバケツに水をそそぐようなものだ」</a:t>
            </a:r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kumimoji="1"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　　　　　ホルガー・クナーク元</a:t>
            </a:r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RI</a:t>
            </a: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会長（</a:t>
            </a:r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2020-21</a:t>
            </a: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）</a:t>
            </a:r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lang="en-US" altLang="ja-JP" sz="12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kumimoji="1"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　　　　　「会員増強の数字だけを求めるのではなく、</a:t>
            </a:r>
            <a:endParaRPr kumimoji="1"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　　　　　　</a:t>
            </a:r>
            <a:r>
              <a:rPr kumimoji="1"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自分のクラブに合った会員を</a:t>
            </a:r>
            <a:endParaRPr kumimoji="1"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　　　　　　</a:t>
            </a:r>
            <a:r>
              <a:rPr kumimoji="1"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慎重に選びましょう」</a:t>
            </a:r>
          </a:p>
        </p:txBody>
      </p:sp>
      <p:pic>
        <p:nvPicPr>
          <p:cNvPr id="1026" name="Picture 2" descr="2019-20年度ロータリー会長にマーク・ダニエル・マローニー氏が選ばれる | Rotary International">
            <a:extLst>
              <a:ext uri="{FF2B5EF4-FFF2-40B4-BE49-F238E27FC236}">
                <a16:creationId xmlns:a16="http://schemas.microsoft.com/office/drawing/2014/main" id="{DC2953E5-3845-200E-622E-E79D503E9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50" y="2220531"/>
            <a:ext cx="1656000" cy="22107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管理委員会 | Rotary International">
            <a:extLst>
              <a:ext uri="{FF2B5EF4-FFF2-40B4-BE49-F238E27FC236}">
                <a16:creationId xmlns:a16="http://schemas.microsoft.com/office/drawing/2014/main" id="{A8D71708-CE7C-3894-8055-5D225C001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2000" y="3714577"/>
            <a:ext cx="1800000" cy="2403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A9FC9A2D-47CC-83AA-EF7F-F972C14F3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0E85EBF-6033-34A6-BBCA-7D744DD8A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1F5CD-144E-471D-90C2-094D65EA9067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89576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コンテンツ プレースホルダー 3">
            <a:extLst>
              <a:ext uri="{FF2B5EF4-FFF2-40B4-BE49-F238E27FC236}">
                <a16:creationId xmlns:a16="http://schemas.microsoft.com/office/drawing/2014/main" id="{862C7B32-90D1-8F21-1B69-6B393C51B0A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9530207"/>
              </p:ext>
            </p:extLst>
          </p:nvPr>
        </p:nvGraphicFramePr>
        <p:xfrm>
          <a:off x="432486" y="333632"/>
          <a:ext cx="12051614" cy="6295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68D7C527-A7B6-23FB-9E37-3263D4ECF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3C4CF13-6E17-470B-85A2-83444B9F3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95DC5-0342-0F45-803C-61A98335D1CC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9075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C0FEB-13EF-08FC-724B-1006D3533D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155F19D-A496-C633-B100-037515A3E791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0080"/>
                </a:highlight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退会理由とその対策　　　　　　　　　　　　　</a:t>
            </a:r>
            <a:endParaRPr kumimoji="1" lang="ja-JP" altLang="en-US" sz="2800" b="1" dirty="0">
              <a:solidFill>
                <a:schemeClr val="bg1"/>
              </a:solidFill>
              <a:highlight>
                <a:srgbClr val="000080"/>
              </a:highlight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55D3C4B-6FFA-1A1E-14FD-3FDAC40C4030}"/>
              </a:ext>
            </a:extLst>
          </p:cNvPr>
          <p:cNvSpPr txBox="1"/>
          <p:nvPr/>
        </p:nvSpPr>
        <p:spPr>
          <a:xfrm>
            <a:off x="101600" y="826075"/>
            <a:ext cx="12090400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＜国際ロータリーのアンケートより＞</a:t>
            </a:r>
            <a:endParaRPr kumimoji="1"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kumimoji="1" lang="en-US" altLang="ja-JP" sz="14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kumimoji="1"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入会後１年以内の退会</a:t>
            </a:r>
            <a:endParaRPr kumimoji="1"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kumimoji="1"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	</a:t>
            </a: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費用や時間が厳しい　　関心が薄れた</a:t>
            </a:r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	</a:t>
            </a: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期待したほどの体験や会員同士の交流がなかった</a:t>
            </a:r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	</a:t>
            </a: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クラブとかかわりを持てなかった</a:t>
            </a:r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	</a:t>
            </a: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クラブ側に伝統や慣習を変えようという意欲が感じられなかった</a:t>
            </a:r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			</a:t>
            </a:r>
          </a:p>
          <a:p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	</a:t>
            </a:r>
          </a:p>
          <a:p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	</a:t>
            </a: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endParaRPr kumimoji="1" lang="ja-JP" altLang="en-US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4BB2E13D-717B-BAAF-9E65-B1B7D67E5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EBBDB86-0251-B809-549F-3D24B55A1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1F5CD-144E-471D-90C2-094D65EA9067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52475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6ED118-5A58-D5C7-784D-0D9EBCBE7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21B8FAF-BC20-A1D6-71AC-C039D020AC59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chemeClr val="bg1"/>
                </a:solidFill>
                <a:highlight>
                  <a:srgbClr val="000080"/>
                </a:highligh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退会理由とその対策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0080"/>
                </a:highlight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　　　　　　　　　　　　　</a:t>
            </a:r>
            <a:endParaRPr kumimoji="1" lang="ja-JP" altLang="en-US" sz="2800" b="1" dirty="0">
              <a:solidFill>
                <a:schemeClr val="bg1"/>
              </a:solidFill>
              <a:highlight>
                <a:srgbClr val="000080"/>
              </a:highlight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B131C7B-CC64-F0AF-FCF1-A3140A73BB50}"/>
              </a:ext>
            </a:extLst>
          </p:cNvPr>
          <p:cNvSpPr txBox="1"/>
          <p:nvPr/>
        </p:nvSpPr>
        <p:spPr>
          <a:xfrm>
            <a:off x="101600" y="836886"/>
            <a:ext cx="120904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入会１～</a:t>
            </a:r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2</a:t>
            </a: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年後の退会</a:t>
            </a:r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	</a:t>
            </a: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クラブの行事や活動にかかわりを持てなかった</a:t>
            </a:r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	</a:t>
            </a:r>
          </a:p>
          <a:p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	</a:t>
            </a: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クラブに溶け込めなかった　多忙のため</a:t>
            </a:r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入会</a:t>
            </a:r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3</a:t>
            </a: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～</a:t>
            </a:r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5</a:t>
            </a: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年後の退会</a:t>
            </a:r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	</a:t>
            </a: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期待したほどの親睦がなかった</a:t>
            </a:r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	</a:t>
            </a: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クラブのリーダーに不満</a:t>
            </a:r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	</a:t>
            </a: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多忙のため</a:t>
            </a:r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endParaRPr kumimoji="1" lang="ja-JP" altLang="en-US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CDF7220-A930-6969-BF5F-685D208C3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656FEF6-9796-9153-5E49-5776D1670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1F5CD-144E-471D-90C2-094D65EA9067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22718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6575CE-9610-E864-6F12-0F30F7C9B3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8346234-EDF2-7C19-CA62-8D0C1E049DD4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chemeClr val="bg1"/>
                </a:solidFill>
                <a:highlight>
                  <a:srgbClr val="000080"/>
                </a:highligh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退会理由とその対策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0080"/>
                </a:highlight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　　　　　　　　　　　　　</a:t>
            </a:r>
            <a:endParaRPr kumimoji="1" lang="ja-JP" altLang="en-US" sz="2800" b="1" dirty="0">
              <a:solidFill>
                <a:schemeClr val="bg1"/>
              </a:solidFill>
              <a:highlight>
                <a:srgbClr val="000080"/>
              </a:highlight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F9B0143-7EF3-4D84-E782-C2B45D0A0018}"/>
              </a:ext>
            </a:extLst>
          </p:cNvPr>
          <p:cNvSpPr txBox="1"/>
          <p:nvPr/>
        </p:nvSpPr>
        <p:spPr>
          <a:xfrm>
            <a:off x="101600" y="803948"/>
            <a:ext cx="12090400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入会</a:t>
            </a:r>
            <a:r>
              <a:rPr kumimoji="1"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6</a:t>
            </a:r>
            <a:r>
              <a:rPr kumimoji="1"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～</a:t>
            </a:r>
            <a:r>
              <a:rPr kumimoji="1"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10</a:t>
            </a:r>
            <a:r>
              <a:rPr kumimoji="1"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年後の退会</a:t>
            </a:r>
            <a:endParaRPr kumimoji="1"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kumimoji="1"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	</a:t>
            </a: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期待したほどの親睦がなかった</a:t>
            </a:r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	</a:t>
            </a: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クラブのリーダーに不満</a:t>
            </a:r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	</a:t>
            </a: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退職や移転のため</a:t>
            </a:r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			</a:t>
            </a: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　　　</a:t>
            </a:r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入会後</a:t>
            </a:r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10</a:t>
            </a: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年以降の退会</a:t>
            </a:r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lang="en-US" altLang="ja-JP" sz="14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	</a:t>
            </a: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例会や活動に関心が持てない</a:t>
            </a:r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	</a:t>
            </a: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退職・家庭の事情・経済的な負担・健康上の理由</a:t>
            </a:r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	</a:t>
            </a: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endParaRPr kumimoji="1" lang="ja-JP" altLang="en-US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7B5D0A5-9F92-ED79-EB58-D8B6A0C8B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F2E629A-9B2A-4224-45BA-A1CAF6849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1F5CD-144E-471D-90C2-094D65EA9067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95996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62C519-9D6A-63FF-A679-9649069E0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8FDE5D6-156B-F05D-5ED0-290E6B55A2DC}"/>
              </a:ext>
            </a:extLst>
          </p:cNvPr>
          <p:cNvSpPr txBox="1"/>
          <p:nvPr/>
        </p:nvSpPr>
        <p:spPr>
          <a:xfrm>
            <a:off x="0" y="38199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0080"/>
                </a:highlight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退会理由とその対策　　　　　　　　　　　　　</a:t>
            </a:r>
            <a:endParaRPr kumimoji="1" lang="ja-JP" altLang="en-US" sz="2800" b="1" dirty="0">
              <a:solidFill>
                <a:schemeClr val="bg1"/>
              </a:solidFill>
              <a:highlight>
                <a:srgbClr val="000080"/>
              </a:highlight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6708BD8-CB7C-A20E-B2FA-11B5EF3DF68D}"/>
              </a:ext>
            </a:extLst>
          </p:cNvPr>
          <p:cNvSpPr txBox="1"/>
          <p:nvPr/>
        </p:nvSpPr>
        <p:spPr>
          <a:xfrm>
            <a:off x="158262" y="797510"/>
            <a:ext cx="1180513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入会前の説明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ＭＳ ゴシック" panose="020B0609070205080204" pitchFamily="49" charset="-128"/>
              <a:ea typeface="ＭＳ ゴシック" panose="020B0609070205080204" pitchFamily="49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ＭＳ ゴシック" panose="020B0609070205080204" pitchFamily="49" charset="-128"/>
              <a:ea typeface="ＭＳ ゴシック" panose="020B0609070205080204" pitchFamily="49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　　 </a:t>
            </a: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クラブの特色、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　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ＭＳ ゴシック" panose="020B0609070205080204" pitchFamily="49" charset="-128"/>
              <a:ea typeface="ＭＳ ゴシック" panose="020B0609070205080204" pitchFamily="49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	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年会費・その他費用　　　　　　　　　　メンターを決める　　　　　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ＭＳ ゴシック" panose="020B0609070205080204" pitchFamily="49" charset="-128"/>
              <a:ea typeface="ＭＳ ゴシック" panose="020B0609070205080204" pitchFamily="49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	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諸活動を丁寧に説明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ＭＳ ゴシック" panose="020B0609070205080204" pitchFamily="49" charset="-128"/>
              <a:ea typeface="ＭＳ ゴシック" panose="020B0609070205080204" pitchFamily="49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	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ＭＳ ゴシック" panose="020B0609070205080204" pitchFamily="49" charset="-128"/>
              <a:ea typeface="ＭＳ ゴシック" panose="020B0609070205080204" pitchFamily="49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		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ＭＳ ゴシック" panose="020B0609070205080204" pitchFamily="49" charset="-128"/>
              <a:ea typeface="ＭＳ ゴシック" panose="020B0609070205080204" pitchFamily="49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ＭＳ ゴシック" panose="020B0609070205080204" pitchFamily="49" charset="-128"/>
              <a:ea typeface="ＭＳ ゴシック" panose="020B0609070205080204" pitchFamily="49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	</a:t>
            </a:r>
          </a:p>
          <a:p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	</a:t>
            </a: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endParaRPr kumimoji="1" lang="ja-JP" altLang="en-US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2171C752-42E2-0EF4-DDFB-5CFA0CC46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847705"/>
            <a:ext cx="1895913" cy="189591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2B01710B-13AC-0BD4-D379-5600A529C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7215" y="2799179"/>
            <a:ext cx="3338285" cy="222705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30" name="Picture 6" descr="奉仕活動のイラスト素材 - PIXTA">
            <a:extLst>
              <a:ext uri="{FF2B5EF4-FFF2-40B4-BE49-F238E27FC236}">
                <a16:creationId xmlns:a16="http://schemas.microsoft.com/office/drawing/2014/main" id="{8D7C2781-D0BC-A3F5-7F54-47EA099AC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388" y="1218507"/>
            <a:ext cx="2166283" cy="221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ボランティアのイラスト（ゴミ拾い・女性） - イラストくん">
            <a:extLst>
              <a:ext uri="{FF2B5EF4-FFF2-40B4-BE49-F238E27FC236}">
                <a16:creationId xmlns:a16="http://schemas.microsoft.com/office/drawing/2014/main" id="{68C5CA61-7EEA-BCB8-FDB1-37D920BA1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389" y="3571818"/>
            <a:ext cx="2378772" cy="237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宴会で５人の手がビールジョッキを持ち「乾杯」する無料イラスト36802 | 素材Good">
            <a:extLst>
              <a:ext uri="{FF2B5EF4-FFF2-40B4-BE49-F238E27FC236}">
                <a16:creationId xmlns:a16="http://schemas.microsoft.com/office/drawing/2014/main" id="{DBEFCD58-E9E0-6A86-3689-6B4EED368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671" y="3746814"/>
            <a:ext cx="2304000" cy="23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C6D7A6D6-DD10-5F0D-33A2-BD31147E5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C2D50DF-EE25-C612-54B9-52D528531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1F5CD-144E-471D-90C2-094D65EA9067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42351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7E03D0-1D1A-221F-470C-13102B4E0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9387735-6F2C-4E16-DD75-45372ABCC702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0080"/>
                </a:highlight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退会理由とその対策　　　　　　　　　　　　　</a:t>
            </a:r>
            <a:endParaRPr kumimoji="1" lang="ja-JP" altLang="en-US" sz="2800" b="1" dirty="0">
              <a:solidFill>
                <a:schemeClr val="bg1"/>
              </a:solidFill>
              <a:highlight>
                <a:srgbClr val="000080"/>
              </a:highlight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A98DE18-42B1-B904-9093-437A1B481613}"/>
              </a:ext>
            </a:extLst>
          </p:cNvPr>
          <p:cNvSpPr txBox="1"/>
          <p:nvPr/>
        </p:nvSpPr>
        <p:spPr>
          <a:xfrm>
            <a:off x="50800" y="547250"/>
            <a:ext cx="12090400" cy="886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入会後</a:t>
            </a:r>
          </a:p>
          <a:p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</a:t>
            </a: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現会員が新会員を歓迎する雰囲気づくり</a:t>
            </a:r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000" b="1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　　　　　　　　⇓</a:t>
            </a:r>
            <a:endParaRPr lang="en-US" altLang="ja-JP" sz="2000" b="1" dirty="0">
              <a:solidFill>
                <a:srgbClr val="FF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つながる（満足している点と変化を望む点に関し意見を聞く）</a:t>
            </a:r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　　　　　　　　　　　⇓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ゴシック" panose="020B0609070205080204" pitchFamily="49" charset="-128"/>
              <a:ea typeface="ＭＳ ゴシック" panose="020B0609070205080204" pitchFamily="49" charset="-128"/>
              <a:cs typeface="+mn-cs"/>
            </a:endParaRPr>
          </a:p>
          <a:p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学びの重視（オリエンテーション、</a:t>
            </a:r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RLI</a:t>
            </a: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、</a:t>
            </a:r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　　　　ラーニングセンターの活用を促す）</a:t>
            </a:r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　　　　　　　　　　　⇓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ゴシック" panose="020B0609070205080204" pitchFamily="49" charset="-128"/>
              <a:ea typeface="ＭＳ ゴシック" panose="020B0609070205080204" pitchFamily="49" charset="-128"/>
              <a:cs typeface="+mn-cs"/>
            </a:endParaRPr>
          </a:p>
          <a:p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機会の提供（会員個人の資質にあった</a:t>
            </a:r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	</a:t>
            </a: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　 クラブの役職や、</a:t>
            </a:r>
          </a:p>
          <a:p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	　　　　 奉仕プロジェクトでの役職の提供）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　　　　　　　　　　　⇓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ゴシック" panose="020B0609070205080204" pitchFamily="49" charset="-128"/>
              <a:ea typeface="ＭＳ ゴシック" panose="020B0609070205080204" pitchFamily="49" charset="-128"/>
              <a:cs typeface="+mn-cs"/>
            </a:endParaRPr>
          </a:p>
          <a:p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価値観を認める（会員が尊重されている旨を伝える・</a:t>
            </a:r>
          </a:p>
          <a:p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	　　　　　　 地区リーダーとしての役職に就任してもらう）</a:t>
            </a:r>
          </a:p>
          <a:p>
            <a:endParaRPr lang="en-US" altLang="ja-JP" sz="14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ＭＳ ゴシック" panose="020B0609070205080204" pitchFamily="49" charset="-128"/>
              <a:ea typeface="ＭＳ ゴシック" panose="020B0609070205080204" pitchFamily="49" charset="-128"/>
              <a:cs typeface="+mn-cs"/>
            </a:endParaRPr>
          </a:p>
          <a:p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	</a:t>
            </a: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endParaRPr kumimoji="1" lang="ja-JP" altLang="en-US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E5260B3-9928-2519-8A5A-2729C896D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9316" y="2806699"/>
            <a:ext cx="3550283" cy="2632557"/>
          </a:xfrm>
          <a:prstGeom prst="rect">
            <a:avLst/>
          </a:prstGeom>
        </p:spPr>
      </p:pic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D1F5E9AD-8892-A71E-7FAE-8A85E4A11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FF0F90-511D-3A63-DEA7-9D6BAEE6C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1F5CD-144E-471D-90C2-094D65EA9067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06239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8F12EC-E39B-447D-6FC5-A807BB9BA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5932431-D103-B22C-ECD6-86667274DBF4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chemeClr val="bg1"/>
                </a:solidFill>
                <a:highlight>
                  <a:srgbClr val="000080"/>
                </a:highligh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退会理由とその対策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0080"/>
                </a:highlight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　　　　　　　　　　　　　</a:t>
            </a:r>
            <a:endParaRPr kumimoji="1" lang="ja-JP" altLang="en-US" sz="2800" b="1" dirty="0">
              <a:solidFill>
                <a:schemeClr val="bg1"/>
              </a:solidFill>
              <a:highlight>
                <a:srgbClr val="000080"/>
              </a:highlight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C9ECF98-3F24-C161-6F5D-8D72B53560B8}"/>
              </a:ext>
            </a:extLst>
          </p:cNvPr>
          <p:cNvSpPr txBox="1"/>
          <p:nvPr/>
        </p:nvSpPr>
        <p:spPr>
          <a:xfrm>
            <a:off x="63207" y="3429000"/>
            <a:ext cx="38989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</a:t>
            </a:r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Talk to them, </a:t>
            </a:r>
          </a:p>
          <a:p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 </a:t>
            </a:r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listen to them!</a:t>
            </a:r>
          </a:p>
          <a:p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</a:t>
            </a: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　　</a:t>
            </a:r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    2022</a:t>
            </a: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年　</a:t>
            </a:r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神戸ロータリー研究会</a:t>
            </a:r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J.</a:t>
            </a: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ジョーンズ</a:t>
            </a:r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RI</a:t>
            </a: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会長</a:t>
            </a:r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	</a:t>
            </a: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　　　</a:t>
            </a:r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	</a:t>
            </a: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endParaRPr kumimoji="1" lang="ja-JP" altLang="en-US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6256F49-F648-18E9-3A6A-0C755B3FD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037" y="997525"/>
            <a:ext cx="1620000" cy="2314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4" descr="管理委員会 | Rotary International">
            <a:extLst>
              <a:ext uri="{FF2B5EF4-FFF2-40B4-BE49-F238E27FC236}">
                <a16:creationId xmlns:a16="http://schemas.microsoft.com/office/drawing/2014/main" id="{6ABC91FB-47FB-F456-602C-BF349305C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00" y="292387"/>
            <a:ext cx="1620000" cy="2162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6138A0E-75C5-9E5E-2C30-D9F6F04D0A3F}"/>
              </a:ext>
            </a:extLst>
          </p:cNvPr>
          <p:cNvSpPr txBox="1"/>
          <p:nvPr/>
        </p:nvSpPr>
        <p:spPr>
          <a:xfrm>
            <a:off x="4851400" y="1616650"/>
            <a:ext cx="730243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   　ドイツのロータリーの特徴</a:t>
            </a:r>
            <a:endParaRPr kumimoji="1" lang="en-US" altLang="ja-JP" sz="32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kumimoji="1"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ドイツのロータリアンが大切にしているのは</a:t>
            </a:r>
            <a:r>
              <a:rPr lang="ja-JP" altLang="en-US" sz="2800" b="1" dirty="0">
                <a:solidFill>
                  <a:srgbClr val="C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友情と親睦</a:t>
            </a: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、それに、</a:t>
            </a:r>
            <a:r>
              <a:rPr lang="ja-JP" altLang="en-US" sz="2800" b="1" dirty="0">
                <a:solidFill>
                  <a:srgbClr val="C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高潔性と倫理</a:t>
            </a: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です。</a:t>
            </a:r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kumimoji="1"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そして、ドイツのロータリークラブの特徴の一つは、</a:t>
            </a:r>
            <a:r>
              <a:rPr kumimoji="1" lang="ja-JP" altLang="en-US" sz="2800" b="1" dirty="0">
                <a:solidFill>
                  <a:srgbClr val="C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会員を慎重に選ぶ</a:t>
            </a:r>
            <a:r>
              <a:rPr kumimoji="1"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ということだと思いま</a:t>
            </a: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す。会員の維持率が高いんですよ。会員維持については対策を考えてもいないくらいです。</a:t>
            </a:r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kumimoji="1"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4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   ホルガー・クナーク </a:t>
            </a:r>
            <a:r>
              <a:rPr lang="en-US" altLang="ja-JP" sz="24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2020-21</a:t>
            </a:r>
            <a:r>
              <a:rPr lang="ja-JP" altLang="en-US" sz="24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年度</a:t>
            </a:r>
            <a:r>
              <a:rPr lang="en-US" altLang="ja-JP" sz="24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RI</a:t>
            </a:r>
            <a:r>
              <a:rPr lang="ja-JP" altLang="en-US" sz="24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会長</a:t>
            </a:r>
            <a:endParaRPr kumimoji="1" lang="ja-JP" altLang="en-US" sz="24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650F4962-84D0-B085-08A4-F4DE78352D3B}"/>
              </a:ext>
            </a:extLst>
          </p:cNvPr>
          <p:cNvCxnSpPr>
            <a:cxnSpLocks/>
          </p:cNvCxnSpPr>
          <p:nvPr/>
        </p:nvCxnSpPr>
        <p:spPr>
          <a:xfrm>
            <a:off x="4292600" y="409258"/>
            <a:ext cx="0" cy="58391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フッター プレースホルダー 6">
            <a:extLst>
              <a:ext uri="{FF2B5EF4-FFF2-40B4-BE49-F238E27FC236}">
                <a16:creationId xmlns:a16="http://schemas.microsoft.com/office/drawing/2014/main" id="{3FEF134C-B778-F5A0-69A4-E074F3EF4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E5B36F4D-E118-75D0-0F0E-7C190A6F6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1F5CD-144E-471D-90C2-094D65EA9067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3864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16820-8925-9699-457A-74B6DA2172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22F76E2-7248-2844-824E-5757A01146A1}"/>
              </a:ext>
            </a:extLst>
          </p:cNvPr>
          <p:cNvSpPr txBox="1"/>
          <p:nvPr/>
        </p:nvSpPr>
        <p:spPr>
          <a:xfrm>
            <a:off x="-111301199" y="2423731"/>
            <a:ext cx="1222231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ja-JP" sz="32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lang="en-US" altLang="ja-JP" sz="32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lang="en-US" altLang="ja-JP" sz="32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3B5D016-E05D-33AC-40AC-E17D4AF51878}"/>
              </a:ext>
            </a:extLst>
          </p:cNvPr>
          <p:cNvSpPr txBox="1"/>
          <p:nvPr/>
        </p:nvSpPr>
        <p:spPr>
          <a:xfrm>
            <a:off x="1009650" y="462009"/>
            <a:ext cx="101727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EBDM</a:t>
            </a:r>
          </a:p>
          <a:p>
            <a:pPr algn="ctr"/>
            <a:endParaRPr kumimoji="1"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ctr"/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Evidence-Based</a:t>
            </a: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</a:t>
            </a:r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Decision</a:t>
            </a: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</a:t>
            </a:r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Making</a:t>
            </a:r>
          </a:p>
          <a:p>
            <a:pPr algn="ctr"/>
            <a:endParaRPr kumimoji="1"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ctr"/>
            <a:r>
              <a:rPr kumimoji="1"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データや研究結果、科学的根拠を基に</a:t>
            </a:r>
            <a:endParaRPr kumimoji="1"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ctr"/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最善の意思決定を行うこと</a:t>
            </a:r>
            <a:endParaRPr kumimoji="1" lang="ja-JP" altLang="en-US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AA2BDB7-DB89-D17C-473F-FFADF2C81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3494" y="3208561"/>
            <a:ext cx="5805012" cy="3531382"/>
          </a:xfrm>
          <a:prstGeom prst="rect">
            <a:avLst/>
          </a:prstGeom>
        </p:spPr>
      </p:pic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2171F597-F7C3-BA4B-243B-12F6C084C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8923DC7-7EF2-560C-16C5-D69FC6B55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1F5CD-144E-471D-90C2-094D65EA9067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88454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F1BB4C-15DE-6F2B-ED51-DC3FC9A61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0554C92-6367-793F-88DB-6818477C1521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chemeClr val="bg1"/>
                </a:solidFill>
                <a:highlight>
                  <a:srgbClr val="000080"/>
                </a:highligh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会員が退会してしまう前に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0080"/>
                </a:highlight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　　　　　　　　　　　　　</a:t>
            </a:r>
            <a:endParaRPr kumimoji="1" lang="ja-JP" altLang="en-US" sz="2800" b="1" dirty="0">
              <a:solidFill>
                <a:schemeClr val="bg1"/>
              </a:solidFill>
              <a:highlight>
                <a:srgbClr val="000080"/>
              </a:highlight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3C4CA6F-56B4-55E7-69D2-FBDA3ECE8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31" y="584775"/>
            <a:ext cx="4860000" cy="6291584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EA89DF1-D771-3993-2976-3432DC52E7DE}"/>
              </a:ext>
            </a:extLst>
          </p:cNvPr>
          <p:cNvSpPr txBox="1"/>
          <p:nvPr/>
        </p:nvSpPr>
        <p:spPr>
          <a:xfrm>
            <a:off x="5250631" y="797510"/>
            <a:ext cx="694136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アンケート内容：</a:t>
            </a:r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lang="en-US" altLang="ja-JP" sz="14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 </a:t>
            </a: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会員であることの満足度</a:t>
            </a:r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kumimoji="1"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2 </a:t>
            </a:r>
            <a:r>
              <a:rPr kumimoji="1"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クラブの雰囲気・会員について</a:t>
            </a:r>
            <a:endParaRPr kumimoji="1"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3 </a:t>
            </a: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例会について</a:t>
            </a:r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4 </a:t>
            </a: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奉仕プロジェクトについて</a:t>
            </a:r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5 </a:t>
            </a: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クラブ内コミュニケーションと</a:t>
            </a:r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</a:t>
            </a: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対応について</a:t>
            </a:r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6 </a:t>
            </a: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会員であることの価値について</a:t>
            </a:r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7 </a:t>
            </a: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クラブへの参加について</a:t>
            </a:r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8 </a:t>
            </a: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会員が払う費用について</a:t>
            </a:r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9 </a:t>
            </a: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クラブで始めたい</a:t>
            </a:r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/</a:t>
            </a: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廃止したい</a:t>
            </a:r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/</a:t>
            </a:r>
          </a:p>
          <a:p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</a:t>
            </a: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継続したいことについて</a:t>
            </a:r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</a:t>
            </a:r>
            <a:endParaRPr kumimoji="1" lang="ja-JP" altLang="en-US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64538254-AF98-6FF6-41EF-63723019E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81E3180-658A-C568-12DF-24206B83B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1F5CD-144E-471D-90C2-094D65EA9067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62314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グラフ 6">
            <a:extLst>
              <a:ext uri="{FF2B5EF4-FFF2-40B4-BE49-F238E27FC236}">
                <a16:creationId xmlns:a16="http://schemas.microsoft.com/office/drawing/2014/main" id="{E43FEF56-FE32-9C91-9BB5-86F2556A7A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5671845"/>
              </p:ext>
            </p:extLst>
          </p:nvPr>
        </p:nvGraphicFramePr>
        <p:xfrm>
          <a:off x="195942" y="244929"/>
          <a:ext cx="11996057" cy="640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DF882996-E4BC-50CC-787D-8A2DE74BB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9DEE25C4-D06B-7D71-1EA2-A3FE3DBBE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1F5CD-144E-471D-90C2-094D65EA9067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02482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グラフ 7">
            <a:extLst>
              <a:ext uri="{FF2B5EF4-FFF2-40B4-BE49-F238E27FC236}">
                <a16:creationId xmlns:a16="http://schemas.microsoft.com/office/drawing/2014/main" id="{6F923BCB-94D1-148A-69EB-AC8AFEDC18A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0351055"/>
              </p:ext>
            </p:extLst>
          </p:nvPr>
        </p:nvGraphicFramePr>
        <p:xfrm>
          <a:off x="266700" y="702834"/>
          <a:ext cx="11538857" cy="5975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E9983DD-1050-1C6D-5F23-EB010D2A18F1}"/>
              </a:ext>
            </a:extLst>
          </p:cNvPr>
          <p:cNvSpPr txBox="1"/>
          <p:nvPr/>
        </p:nvSpPr>
        <p:spPr>
          <a:xfrm>
            <a:off x="4610100" y="179614"/>
            <a:ext cx="314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入会の決め手</a:t>
            </a:r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9428CDA5-3703-68D6-1B9B-0879926BB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7695253-34F8-E056-2EB1-AEBB14BFC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95DC5-0342-0F45-803C-61A98335D1CC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82431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012AC4-0EA5-D855-C709-6909B9857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333C1B3-4BB5-D3FD-23A7-268E0B5CF310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chemeClr val="bg1"/>
                </a:solidFill>
                <a:highlight>
                  <a:srgbClr val="000080"/>
                </a:highligh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新会員発掘から入会まで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0080"/>
                </a:highlight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　　　　　　　　　　　　　</a:t>
            </a:r>
            <a:endParaRPr kumimoji="1" lang="ja-JP" altLang="en-US" sz="2800" b="1" dirty="0">
              <a:solidFill>
                <a:schemeClr val="bg1"/>
              </a:solidFill>
              <a:highlight>
                <a:srgbClr val="000080"/>
              </a:highlight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A8376C3-37E4-6C7B-363F-0EAB8BEF9EC7}"/>
              </a:ext>
            </a:extLst>
          </p:cNvPr>
          <p:cNvSpPr txBox="1"/>
          <p:nvPr/>
        </p:nvSpPr>
        <p:spPr>
          <a:xfrm>
            <a:off x="546100" y="850900"/>
            <a:ext cx="11277600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入会候補者へ</a:t>
            </a: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のアプローチ</a:t>
            </a:r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lang="en-US" altLang="ja-JP" sz="14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クラブ行事（ゴルフコンペなど）にお誘いする</a:t>
            </a:r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クラブの例会にオブザーバーとして参加していただく</a:t>
            </a:r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地域で開催されるイベントでの交流を通じて</a:t>
            </a:r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ロータリーについて説明するとき</a:t>
            </a:r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lang="en-US" altLang="ja-JP" sz="14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kumimoji="1"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</a:t>
            </a:r>
            <a:r>
              <a:rPr kumimoji="1"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★あなたがなぜロータリーに入っているのか、</a:t>
            </a:r>
            <a:r>
              <a:rPr lang="ja-JP" altLang="en-US" sz="2800" b="1" u="sng" dirty="0">
                <a:solidFill>
                  <a:srgbClr val="C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なぜ辞めないか</a:t>
            </a:r>
            <a:endParaRPr lang="en-US" altLang="ja-JP" sz="2800" b="1" u="sng" dirty="0">
              <a:solidFill>
                <a:srgbClr val="C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★あなた自身のロータリーモーメント</a:t>
            </a:r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kumimoji="1" lang="en-US" altLang="ja-JP" sz="14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特に上記を心がけて勧誘にあたりましょう！</a:t>
            </a:r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kumimoji="1" lang="ja-JP" altLang="en-US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504A633-B007-A800-FD9A-647944739E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98" r="2986" b="4319"/>
          <a:stretch>
            <a:fillRect/>
          </a:stretch>
        </p:blipFill>
        <p:spPr>
          <a:xfrm>
            <a:off x="8197850" y="4396537"/>
            <a:ext cx="2042585" cy="2461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8AAF2607-F493-D2A3-2A3C-D76BF3D6F5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3208" y="0"/>
            <a:ext cx="3394454" cy="2079103"/>
          </a:xfrm>
          <a:prstGeom prst="rect">
            <a:avLst/>
          </a:prstGeom>
        </p:spPr>
      </p:pic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6503020-59CB-069B-0734-9EF6011FA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40EA0C7-1B9A-48A7-A853-785D32BAD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1F5CD-144E-471D-90C2-094D65EA9067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31681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グラフ 4">
            <a:extLst>
              <a:ext uri="{FF2B5EF4-FFF2-40B4-BE49-F238E27FC236}">
                <a16:creationId xmlns:a16="http://schemas.microsoft.com/office/drawing/2014/main" id="{0C391D69-7812-8EAC-021E-0DC73577C79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68592"/>
              </p:ext>
            </p:extLst>
          </p:nvPr>
        </p:nvGraphicFramePr>
        <p:xfrm>
          <a:off x="643466" y="0"/>
          <a:ext cx="11548533" cy="6857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E0A936E5-669A-FF59-F2D0-A5DD43EE4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C911A12-D217-9C91-E800-069827B97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1F5CD-144E-471D-90C2-094D65EA9067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56584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6BFF5F1-3333-63F4-5640-6D32F96EA294}"/>
              </a:ext>
            </a:extLst>
          </p:cNvPr>
          <p:cNvSpPr/>
          <p:nvPr/>
        </p:nvSpPr>
        <p:spPr>
          <a:xfrm>
            <a:off x="0" y="0"/>
            <a:ext cx="12531969" cy="713154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6F2C666-4937-D42F-6474-B232A44DF063}"/>
              </a:ext>
            </a:extLst>
          </p:cNvPr>
          <p:cNvGrpSpPr/>
          <p:nvPr/>
        </p:nvGrpSpPr>
        <p:grpSpPr>
          <a:xfrm>
            <a:off x="377711" y="1403807"/>
            <a:ext cx="7047029" cy="5415898"/>
            <a:chOff x="430267" y="1377074"/>
            <a:chExt cx="7047029" cy="5415898"/>
          </a:xfrm>
        </p:grpSpPr>
        <p:grpSp>
          <p:nvGrpSpPr>
            <p:cNvPr id="4" name="グループ化 3">
              <a:extLst>
                <a:ext uri="{FF2B5EF4-FFF2-40B4-BE49-F238E27FC236}">
                  <a16:creationId xmlns:a16="http://schemas.microsoft.com/office/drawing/2014/main" id="{4B1293E8-057D-BD2D-9406-ABCB37764AD0}"/>
                </a:ext>
              </a:extLst>
            </p:cNvPr>
            <p:cNvGrpSpPr/>
            <p:nvPr/>
          </p:nvGrpSpPr>
          <p:grpSpPr>
            <a:xfrm>
              <a:off x="430267" y="1380535"/>
              <a:ext cx="7047029" cy="5412437"/>
              <a:chOff x="1832347" y="836822"/>
              <a:chExt cx="7047029" cy="5412437"/>
            </a:xfrm>
          </p:grpSpPr>
          <p:grpSp>
            <p:nvGrpSpPr>
              <p:cNvPr id="7" name="グループ化 6">
                <a:extLst>
                  <a:ext uri="{FF2B5EF4-FFF2-40B4-BE49-F238E27FC236}">
                    <a16:creationId xmlns:a16="http://schemas.microsoft.com/office/drawing/2014/main" id="{964BD4D7-CD96-3A19-B5EA-EC6D927C5EB7}"/>
                  </a:ext>
                </a:extLst>
              </p:cNvPr>
              <p:cNvGrpSpPr/>
              <p:nvPr/>
            </p:nvGrpSpPr>
            <p:grpSpPr>
              <a:xfrm>
                <a:off x="1903611" y="836822"/>
                <a:ext cx="6975765" cy="5412437"/>
                <a:chOff x="1903611" y="836822"/>
                <a:chExt cx="6975765" cy="5412437"/>
              </a:xfrm>
            </p:grpSpPr>
            <p:grpSp>
              <p:nvGrpSpPr>
                <p:cNvPr id="13" name="グループ化 12">
                  <a:extLst>
                    <a:ext uri="{FF2B5EF4-FFF2-40B4-BE49-F238E27FC236}">
                      <a16:creationId xmlns:a16="http://schemas.microsoft.com/office/drawing/2014/main" id="{F4E219EF-7314-9695-C89C-8BDB61C87F6F}"/>
                    </a:ext>
                  </a:extLst>
                </p:cNvPr>
                <p:cNvGrpSpPr/>
                <p:nvPr/>
              </p:nvGrpSpPr>
              <p:grpSpPr>
                <a:xfrm>
                  <a:off x="1903611" y="836822"/>
                  <a:ext cx="6975765" cy="5412437"/>
                  <a:chOff x="1873131" y="836822"/>
                  <a:chExt cx="6975765" cy="5412437"/>
                </a:xfrm>
                <a:solidFill>
                  <a:schemeClr val="accent5">
                    <a:lumMod val="20000"/>
                    <a:lumOff val="80000"/>
                  </a:schemeClr>
                </a:solidFill>
              </p:grpSpPr>
              <p:grpSp>
                <p:nvGrpSpPr>
                  <p:cNvPr id="16" name="グループ化 15">
                    <a:extLst>
                      <a:ext uri="{FF2B5EF4-FFF2-40B4-BE49-F238E27FC236}">
                        <a16:creationId xmlns:a16="http://schemas.microsoft.com/office/drawing/2014/main" id="{C7ADD255-1D44-BDC7-B4DF-7400401C869F}"/>
                      </a:ext>
                    </a:extLst>
                  </p:cNvPr>
                  <p:cNvGrpSpPr/>
                  <p:nvPr/>
                </p:nvGrpSpPr>
                <p:grpSpPr>
                  <a:xfrm>
                    <a:off x="2698863" y="1647302"/>
                    <a:ext cx="6148647" cy="4585856"/>
                    <a:chOff x="1850965" y="1572488"/>
                    <a:chExt cx="6148647" cy="4585856"/>
                  </a:xfrm>
                  <a:grpFill/>
                </p:grpSpPr>
                <p:grpSp>
                  <p:nvGrpSpPr>
                    <p:cNvPr id="21" name="グループ化 20">
                      <a:extLst>
                        <a:ext uri="{FF2B5EF4-FFF2-40B4-BE49-F238E27FC236}">
                          <a16:creationId xmlns:a16="http://schemas.microsoft.com/office/drawing/2014/main" id="{F9FF6FB2-8C6D-1C4C-3FFC-07AC8098B6B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53738" y="1572488"/>
                      <a:ext cx="6145874" cy="2311246"/>
                      <a:chOff x="1596043" y="2486888"/>
                      <a:chExt cx="6145874" cy="2311246"/>
                    </a:xfrm>
                    <a:grpFill/>
                  </p:grpSpPr>
                  <p:sp>
                    <p:nvSpPr>
                      <p:cNvPr id="25" name="正方形/長方形 24">
                        <a:extLst>
                          <a:ext uri="{FF2B5EF4-FFF2-40B4-BE49-F238E27FC236}">
                            <a16:creationId xmlns:a16="http://schemas.microsoft.com/office/drawing/2014/main" id="{0C1840E4-85BF-1E24-8188-FDD0B860989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96043" y="2503821"/>
                        <a:ext cx="3075710" cy="2294313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dirty="0"/>
                      </a:p>
                    </p:txBody>
                  </p:sp>
                  <p:sp>
                    <p:nvSpPr>
                      <p:cNvPr id="26" name="正方形/長方形 25">
                        <a:extLst>
                          <a:ext uri="{FF2B5EF4-FFF2-40B4-BE49-F238E27FC236}">
                            <a16:creationId xmlns:a16="http://schemas.microsoft.com/office/drawing/2014/main" id="{5EF6B0A5-4E38-F454-02AC-EF605FCB791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66207" y="2486888"/>
                        <a:ext cx="3075710" cy="2294313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5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dirty="0"/>
                      </a:p>
                    </p:txBody>
                  </p:sp>
                </p:grpSp>
                <p:grpSp>
                  <p:nvGrpSpPr>
                    <p:cNvPr id="22" name="グループ化 21">
                      <a:extLst>
                        <a:ext uri="{FF2B5EF4-FFF2-40B4-BE49-F238E27FC236}">
                          <a16:creationId xmlns:a16="http://schemas.microsoft.com/office/drawing/2014/main" id="{381D0F8E-601B-49C4-B1F6-AB5C62B1053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50965" y="3864031"/>
                      <a:ext cx="6145874" cy="2294313"/>
                      <a:chOff x="1596043" y="2486888"/>
                      <a:chExt cx="6145874" cy="2294313"/>
                    </a:xfrm>
                    <a:grpFill/>
                  </p:grpSpPr>
                  <p:sp>
                    <p:nvSpPr>
                      <p:cNvPr id="23" name="正方形/長方形 22">
                        <a:extLst>
                          <a:ext uri="{FF2B5EF4-FFF2-40B4-BE49-F238E27FC236}">
                            <a16:creationId xmlns:a16="http://schemas.microsoft.com/office/drawing/2014/main" id="{88D4E97D-5734-7FB6-D2E4-FBA06135BA5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96043" y="2486888"/>
                        <a:ext cx="3075710" cy="22943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24" name="正方形/長方形 23">
                        <a:extLst>
                          <a:ext uri="{FF2B5EF4-FFF2-40B4-BE49-F238E27FC236}">
                            <a16:creationId xmlns:a16="http://schemas.microsoft.com/office/drawing/2014/main" id="{ED95ABC8-E8E4-C619-A232-12C1D8B8E0C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66207" y="2486888"/>
                        <a:ext cx="3075710" cy="2294313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dirty="0"/>
                      </a:p>
                    </p:txBody>
                  </p:sp>
                </p:grpSp>
              </p:grpSp>
              <p:sp>
                <p:nvSpPr>
                  <p:cNvPr id="17" name="正方形/長方形 16">
                    <a:extLst>
                      <a:ext uri="{FF2B5EF4-FFF2-40B4-BE49-F238E27FC236}">
                        <a16:creationId xmlns:a16="http://schemas.microsoft.com/office/drawing/2014/main" id="{73986CD5-FC23-1F21-9BB7-D815B29A617F}"/>
                      </a:ext>
                    </a:extLst>
                  </p:cNvPr>
                  <p:cNvSpPr/>
                  <p:nvPr/>
                </p:nvSpPr>
                <p:spPr>
                  <a:xfrm>
                    <a:off x="2701635" y="1249486"/>
                    <a:ext cx="6143101" cy="411476"/>
                  </a:xfrm>
                  <a:prstGeom prst="rect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/>
                  </a:p>
                </p:txBody>
              </p:sp>
              <p:sp>
                <p:nvSpPr>
                  <p:cNvPr id="18" name="正方形/長方形 17">
                    <a:extLst>
                      <a:ext uri="{FF2B5EF4-FFF2-40B4-BE49-F238E27FC236}">
                        <a16:creationId xmlns:a16="http://schemas.microsoft.com/office/drawing/2014/main" id="{B6CDF0FB-79F6-0E76-9A3A-92E869C7B5D6}"/>
                      </a:ext>
                    </a:extLst>
                  </p:cNvPr>
                  <p:cNvSpPr/>
                  <p:nvPr/>
                </p:nvSpPr>
                <p:spPr>
                  <a:xfrm>
                    <a:off x="2698863" y="836824"/>
                    <a:ext cx="6150033" cy="411476"/>
                  </a:xfrm>
                  <a:prstGeom prst="rect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9" name="正方形/長方形 18">
                    <a:extLst>
                      <a:ext uri="{FF2B5EF4-FFF2-40B4-BE49-F238E27FC236}">
                        <a16:creationId xmlns:a16="http://schemas.microsoft.com/office/drawing/2014/main" id="{6F078B65-0E67-F802-5A95-8A7F1EAD6132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-422301" y="3132254"/>
                    <a:ext cx="5412437" cy="821573"/>
                  </a:xfrm>
                  <a:prstGeom prst="rect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/>
                  </a:p>
                </p:txBody>
              </p:sp>
              <p:sp>
                <p:nvSpPr>
                  <p:cNvPr id="20" name="正方形/長方形 19">
                    <a:extLst>
                      <a:ext uri="{FF2B5EF4-FFF2-40B4-BE49-F238E27FC236}">
                        <a16:creationId xmlns:a16="http://schemas.microsoft.com/office/drawing/2014/main" id="{BE12826D-2222-3180-1AEC-7D48F6901BC2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-203942" y="3746148"/>
                    <a:ext cx="4580183" cy="426036"/>
                  </a:xfrm>
                  <a:prstGeom prst="rect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/>
                  </a:p>
                </p:txBody>
              </p:sp>
            </p:grpSp>
            <p:cxnSp>
              <p:nvCxnSpPr>
                <p:cNvPr id="14" name="直線コネクタ 13">
                  <a:extLst>
                    <a:ext uri="{FF2B5EF4-FFF2-40B4-BE49-F238E27FC236}">
                      <a16:creationId xmlns:a16="http://schemas.microsoft.com/office/drawing/2014/main" id="{501DC863-9AEC-6947-958B-52DBA9D8D5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329648" y="3937394"/>
                  <a:ext cx="657395" cy="145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直線コネクタ 14">
                  <a:extLst>
                    <a:ext uri="{FF2B5EF4-FFF2-40B4-BE49-F238E27FC236}">
                      <a16:creationId xmlns:a16="http://schemas.microsoft.com/office/drawing/2014/main" id="{8B04A4EE-6CE7-ADC0-EE82-EBE455EDF2D2}"/>
                    </a:ext>
                  </a:extLst>
                </p:cNvPr>
                <p:cNvCxnSpPr>
                  <a:stCxn id="17" idx="2"/>
                  <a:endCxn id="17" idx="0"/>
                </p:cNvCxnSpPr>
                <p:nvPr/>
              </p:nvCxnSpPr>
              <p:spPr>
                <a:xfrm flipV="1">
                  <a:off x="5803666" y="1249486"/>
                  <a:ext cx="0" cy="41147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F9B7C2C4-5F0B-6743-D0CE-E4F93A120BBA}"/>
                  </a:ext>
                </a:extLst>
              </p:cNvPr>
              <p:cNvSpPr txBox="1"/>
              <p:nvPr/>
            </p:nvSpPr>
            <p:spPr>
              <a:xfrm>
                <a:off x="1832347" y="3168760"/>
                <a:ext cx="553998" cy="1705499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kumimoji="1" lang="ja-JP" altLang="en-US" sz="240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帰　属　感</a:t>
                </a:r>
              </a:p>
            </p:txBody>
          </p:sp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B7CABD61-A3BA-773E-D9B9-4BF790C841F8}"/>
                  </a:ext>
                </a:extLst>
              </p:cNvPr>
              <p:cNvSpPr txBox="1"/>
              <p:nvPr/>
            </p:nvSpPr>
            <p:spPr>
              <a:xfrm>
                <a:off x="2280227" y="2423700"/>
                <a:ext cx="6197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24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高</a:t>
                </a:r>
              </a:p>
            </p:txBody>
          </p:sp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56EA4AC3-D91F-9561-32E6-DF8F94CE4174}"/>
                  </a:ext>
                </a:extLst>
              </p:cNvPr>
              <p:cNvSpPr txBox="1"/>
              <p:nvPr/>
            </p:nvSpPr>
            <p:spPr>
              <a:xfrm>
                <a:off x="6896944" y="1213505"/>
                <a:ext cx="124898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24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積極的</a:t>
                </a:r>
              </a:p>
            </p:txBody>
          </p:sp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EAE0B58C-4D45-2A18-E84F-8F2A6423DB2F}"/>
                  </a:ext>
                </a:extLst>
              </p:cNvPr>
              <p:cNvSpPr txBox="1"/>
              <p:nvPr/>
            </p:nvSpPr>
            <p:spPr>
              <a:xfrm>
                <a:off x="2285075" y="4749033"/>
                <a:ext cx="4572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24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低</a:t>
                </a:r>
              </a:p>
            </p:txBody>
          </p:sp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10D8F62E-576A-0693-A803-8ED68F67BE06}"/>
                  </a:ext>
                </a:extLst>
              </p:cNvPr>
              <p:cNvSpPr txBox="1"/>
              <p:nvPr/>
            </p:nvSpPr>
            <p:spPr>
              <a:xfrm>
                <a:off x="3804964" y="1234820"/>
                <a:ext cx="120560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24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消極的</a:t>
                </a:r>
                <a:endParaRPr kumimoji="1" lang="ja-JP" altLang="en-US" sz="2400"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274BAAE0-1A06-D807-AC4E-0A35A6260773}"/>
                </a:ext>
              </a:extLst>
            </p:cNvPr>
            <p:cNvSpPr txBox="1"/>
            <p:nvPr/>
          </p:nvSpPr>
          <p:spPr>
            <a:xfrm>
              <a:off x="473913" y="1382929"/>
              <a:ext cx="92516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ja-JP" altLang="en-US" sz="2000" b="1" dirty="0">
                  <a:solidFill>
                    <a:schemeClr val="accent1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超我</a:t>
              </a:r>
              <a:endParaRPr lang="en-US" altLang="ja-JP" sz="2000" b="1" dirty="0">
                <a:solidFill>
                  <a:schemeClr val="accent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>
                <a:lnSpc>
                  <a:spcPts val="2000"/>
                </a:lnSpc>
              </a:pPr>
              <a:r>
                <a:rPr lang="ja-JP" altLang="en-US" sz="2000" b="1" dirty="0">
                  <a:solidFill>
                    <a:schemeClr val="accent1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の</a:t>
              </a:r>
              <a:endParaRPr lang="en-US" altLang="ja-JP" sz="2000" b="1" dirty="0">
                <a:solidFill>
                  <a:schemeClr val="accent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>
                <a:lnSpc>
                  <a:spcPts val="2000"/>
                </a:lnSpc>
              </a:pPr>
              <a:r>
                <a:rPr lang="ja-JP" altLang="en-US" sz="2000" b="1" dirty="0">
                  <a:solidFill>
                    <a:schemeClr val="accent1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奉仕</a:t>
              </a:r>
              <a:endParaRPr lang="en-US" altLang="ja-JP" sz="2000" b="1" dirty="0">
                <a:solidFill>
                  <a:schemeClr val="accent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791BC323-EA98-F849-CDD0-3CF5D2D750BA}"/>
                </a:ext>
              </a:extLst>
            </p:cNvPr>
            <p:cNvSpPr txBox="1"/>
            <p:nvPr/>
          </p:nvSpPr>
          <p:spPr>
            <a:xfrm>
              <a:off x="3687842" y="1377074"/>
              <a:ext cx="15534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4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奉仕活動　</a:t>
              </a:r>
              <a:endPara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84F8AFC2-3469-6E33-5A6A-E307C28089BB}"/>
              </a:ext>
            </a:extLst>
          </p:cNvPr>
          <p:cNvGrpSpPr/>
          <p:nvPr/>
        </p:nvGrpSpPr>
        <p:grpSpPr>
          <a:xfrm>
            <a:off x="1457465" y="2434917"/>
            <a:ext cx="2703436" cy="1806513"/>
            <a:chOff x="2987040" y="1892891"/>
            <a:chExt cx="2703436" cy="1806513"/>
          </a:xfrm>
        </p:grpSpPr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9A6E68E6-44A8-3911-B1E4-8E6119A81172}"/>
                </a:ext>
              </a:extLst>
            </p:cNvPr>
            <p:cNvSpPr txBox="1"/>
            <p:nvPr/>
          </p:nvSpPr>
          <p:spPr>
            <a:xfrm>
              <a:off x="3190588" y="1892891"/>
              <a:ext cx="24109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000" b="1" dirty="0">
                  <a:solidFill>
                    <a:schemeClr val="accent2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居心地</a:t>
              </a:r>
              <a:r>
                <a:rPr kumimoji="1" lang="ja-JP" altLang="en-US" sz="2000" b="1" dirty="0">
                  <a:solidFill>
                    <a:schemeClr val="accent2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のよいクラブ</a:t>
              </a:r>
              <a:endParaRPr kumimoji="1" lang="en-US" altLang="ja-JP" sz="2000" b="1" dirty="0">
                <a:solidFill>
                  <a:schemeClr val="accent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8589886A-27C1-337D-97EC-2DBEB121184E}"/>
                </a:ext>
              </a:extLst>
            </p:cNvPr>
            <p:cNvSpPr txBox="1"/>
            <p:nvPr/>
          </p:nvSpPr>
          <p:spPr>
            <a:xfrm>
              <a:off x="2987040" y="2766905"/>
              <a:ext cx="2703436" cy="932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ja-JP" altLang="en-US" b="1" dirty="0">
                  <a:solidFill>
                    <a:schemeClr val="accent2">
                      <a:lumMod val="75000"/>
                    </a:schemeClr>
                  </a:solidFill>
                </a:rPr>
                <a:t>活動は例会主体</a:t>
              </a:r>
              <a:endParaRPr lang="en-US" altLang="ja-JP" b="1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pPr algn="ctr">
                <a:lnSpc>
                  <a:spcPts val="2200"/>
                </a:lnSpc>
              </a:pPr>
              <a:r>
                <a:rPr kumimoji="1" lang="ja-JP" altLang="en-US" b="1" dirty="0">
                  <a:solidFill>
                    <a:schemeClr val="accent2">
                      <a:lumMod val="75000"/>
                    </a:schemeClr>
                  </a:solidFill>
                </a:rPr>
                <a:t>仲間意識の結束</a:t>
              </a:r>
              <a:endParaRPr kumimoji="1" lang="en-US" altLang="ja-JP" b="1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pPr algn="ctr">
                <a:lnSpc>
                  <a:spcPts val="2200"/>
                </a:lnSpc>
              </a:pPr>
              <a:r>
                <a:rPr lang="ja-JP" altLang="en-US" b="1" dirty="0">
                  <a:solidFill>
                    <a:schemeClr val="accent2">
                      <a:lumMod val="75000"/>
                    </a:schemeClr>
                  </a:solidFill>
                </a:rPr>
                <a:t>地域実情には関心薄</a:t>
              </a:r>
              <a:endParaRPr kumimoji="1" lang="ja-JP" altLang="en-US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grpSp>
        <p:nvGrpSpPr>
          <p:cNvPr id="54" name="グループ化 53">
            <a:extLst>
              <a:ext uri="{FF2B5EF4-FFF2-40B4-BE49-F238E27FC236}">
                <a16:creationId xmlns:a16="http://schemas.microsoft.com/office/drawing/2014/main" id="{44093A27-4242-F84F-E8A1-34F572D49AD6}"/>
              </a:ext>
            </a:extLst>
          </p:cNvPr>
          <p:cNvGrpSpPr/>
          <p:nvPr/>
        </p:nvGrpSpPr>
        <p:grpSpPr>
          <a:xfrm>
            <a:off x="1412882" y="4778631"/>
            <a:ext cx="2839953" cy="1678415"/>
            <a:chOff x="2885199" y="4215469"/>
            <a:chExt cx="2839953" cy="1678415"/>
          </a:xfrm>
        </p:grpSpPr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DCDF88CB-DD93-8B5D-52B5-6B25E7B5D947}"/>
                </a:ext>
              </a:extLst>
            </p:cNvPr>
            <p:cNvSpPr txBox="1"/>
            <p:nvPr/>
          </p:nvSpPr>
          <p:spPr>
            <a:xfrm>
              <a:off x="3564460" y="4215469"/>
              <a:ext cx="14135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0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限界クラブ</a:t>
              </a:r>
              <a:endParaRPr kumimoji="1" lang="en-US" altLang="ja-JP" sz="2000" b="1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A0A6D33F-D5C9-FFFC-1881-4241923BF078}"/>
                </a:ext>
              </a:extLst>
            </p:cNvPr>
            <p:cNvSpPr txBox="1"/>
            <p:nvPr/>
          </p:nvSpPr>
          <p:spPr>
            <a:xfrm>
              <a:off x="2885199" y="5019093"/>
              <a:ext cx="2839953" cy="874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ja-JP" altLang="en-US" b="1" dirty="0"/>
                <a:t>余計なこと・言わない</a:t>
              </a:r>
              <a:endParaRPr lang="en-US" altLang="ja-JP" b="1" dirty="0"/>
            </a:p>
            <a:p>
              <a:pPr algn="ctr">
                <a:lnSpc>
                  <a:spcPts val="2200"/>
                </a:lnSpc>
              </a:pPr>
              <a:r>
                <a:rPr lang="ja-JP" altLang="en-US" b="1" dirty="0"/>
                <a:t>新しいこと・やれない</a:t>
              </a:r>
              <a:endParaRPr lang="en-US" altLang="ja-JP" b="1" dirty="0"/>
            </a:p>
            <a:p>
              <a:pPr algn="ctr">
                <a:lnSpc>
                  <a:spcPts val="1600"/>
                </a:lnSpc>
              </a:pPr>
              <a:r>
                <a:rPr kumimoji="1" lang="ja-JP" altLang="en-US" b="1" dirty="0"/>
                <a:t>前例踏襲</a:t>
              </a:r>
              <a:endParaRPr kumimoji="1" lang="en-US" altLang="ja-JP" b="1" dirty="0"/>
            </a:p>
          </p:txBody>
        </p:sp>
      </p:grpSp>
      <p:grpSp>
        <p:nvGrpSpPr>
          <p:cNvPr id="57" name="グループ化 56">
            <a:extLst>
              <a:ext uri="{FF2B5EF4-FFF2-40B4-BE49-F238E27FC236}">
                <a16:creationId xmlns:a16="http://schemas.microsoft.com/office/drawing/2014/main" id="{85322598-E326-6262-A9CF-19C48CA28459}"/>
              </a:ext>
            </a:extLst>
          </p:cNvPr>
          <p:cNvGrpSpPr/>
          <p:nvPr/>
        </p:nvGrpSpPr>
        <p:grpSpPr>
          <a:xfrm>
            <a:off x="4462961" y="2420429"/>
            <a:ext cx="2981634" cy="1797239"/>
            <a:chOff x="5825599" y="1820232"/>
            <a:chExt cx="2981634" cy="1797239"/>
          </a:xfrm>
        </p:grpSpPr>
        <p:sp>
          <p:nvSpPr>
            <p:cNvPr id="58" name="テキスト ボックス 57">
              <a:extLst>
                <a:ext uri="{FF2B5EF4-FFF2-40B4-BE49-F238E27FC236}">
                  <a16:creationId xmlns:a16="http://schemas.microsoft.com/office/drawing/2014/main" id="{BC727F2A-0E5A-F34D-E764-1074BE172866}"/>
                </a:ext>
              </a:extLst>
            </p:cNvPr>
            <p:cNvSpPr txBox="1"/>
            <p:nvPr/>
          </p:nvSpPr>
          <p:spPr>
            <a:xfrm>
              <a:off x="5825599" y="1820232"/>
              <a:ext cx="29617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0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次代に続く活性クラブ</a:t>
              </a:r>
              <a:endParaRPr kumimoji="1" lang="en-US" altLang="ja-JP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4ECFF66C-F25B-C778-AF53-A0C93509C011}"/>
                </a:ext>
              </a:extLst>
            </p:cNvPr>
            <p:cNvSpPr txBox="1"/>
            <p:nvPr/>
          </p:nvSpPr>
          <p:spPr>
            <a:xfrm>
              <a:off x="6003510" y="2755504"/>
              <a:ext cx="2803723" cy="861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ja-JP" altLang="en-US" b="1" dirty="0">
                  <a:solidFill>
                    <a:schemeClr val="bg1"/>
                  </a:solidFill>
                </a:rPr>
                <a:t>切磋琢磨　自己研鑽</a:t>
              </a:r>
              <a:endParaRPr kumimoji="1" lang="en-US" altLang="ja-JP" b="1" dirty="0">
                <a:solidFill>
                  <a:schemeClr val="bg1"/>
                </a:solidFill>
              </a:endParaRPr>
            </a:p>
            <a:p>
              <a:pPr algn="ctr">
                <a:lnSpc>
                  <a:spcPts val="2000"/>
                </a:lnSpc>
              </a:pPr>
              <a:r>
                <a:rPr kumimoji="1" lang="ja-JP" altLang="en-US" b="1" dirty="0">
                  <a:solidFill>
                    <a:schemeClr val="bg1"/>
                  </a:solidFill>
                </a:rPr>
                <a:t>充実した例会と奉仕活動</a:t>
              </a:r>
              <a:endParaRPr kumimoji="1" lang="en-US" altLang="ja-JP" b="1" dirty="0">
                <a:solidFill>
                  <a:schemeClr val="bg1"/>
                </a:solidFill>
              </a:endParaRPr>
            </a:p>
            <a:p>
              <a:pPr algn="ctr">
                <a:lnSpc>
                  <a:spcPts val="2000"/>
                </a:lnSpc>
              </a:pPr>
              <a:r>
                <a:rPr kumimoji="1" lang="ja-JP" altLang="en-US" b="1" dirty="0">
                  <a:solidFill>
                    <a:schemeClr val="bg1"/>
                  </a:solidFill>
                </a:rPr>
                <a:t>地域実情を反映</a:t>
              </a:r>
              <a:endParaRPr kumimoji="1" lang="en-US" altLang="ja-JP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0" name="グループ化 59">
            <a:extLst>
              <a:ext uri="{FF2B5EF4-FFF2-40B4-BE49-F238E27FC236}">
                <a16:creationId xmlns:a16="http://schemas.microsoft.com/office/drawing/2014/main" id="{F12D4EC0-30C2-D2C7-857F-205102778C93}"/>
              </a:ext>
            </a:extLst>
          </p:cNvPr>
          <p:cNvGrpSpPr/>
          <p:nvPr/>
        </p:nvGrpSpPr>
        <p:grpSpPr>
          <a:xfrm>
            <a:off x="4404293" y="4761141"/>
            <a:ext cx="3075710" cy="1617287"/>
            <a:chOff x="5835759" y="4234918"/>
            <a:chExt cx="3075710" cy="1617287"/>
          </a:xfrm>
        </p:grpSpPr>
        <p:sp>
          <p:nvSpPr>
            <p:cNvPr id="61" name="テキスト ボックス 60">
              <a:extLst>
                <a:ext uri="{FF2B5EF4-FFF2-40B4-BE49-F238E27FC236}">
                  <a16:creationId xmlns:a16="http://schemas.microsoft.com/office/drawing/2014/main" id="{7DDEB30E-182D-DDEC-D52C-430F27535CEB}"/>
                </a:ext>
              </a:extLst>
            </p:cNvPr>
            <p:cNvSpPr txBox="1"/>
            <p:nvPr/>
          </p:nvSpPr>
          <p:spPr>
            <a:xfrm>
              <a:off x="6182113" y="4234918"/>
              <a:ext cx="24354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00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体面維持型クラブ</a:t>
              </a:r>
              <a:endParaRPr kumimoji="1" lang="en-US" altLang="ja-JP" sz="2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62" name="テキスト ボックス 61">
              <a:extLst>
                <a:ext uri="{FF2B5EF4-FFF2-40B4-BE49-F238E27FC236}">
                  <a16:creationId xmlns:a16="http://schemas.microsoft.com/office/drawing/2014/main" id="{F402F586-5930-63CE-EE93-F2CBCE18C932}"/>
                </a:ext>
              </a:extLst>
            </p:cNvPr>
            <p:cNvSpPr txBox="1"/>
            <p:nvPr/>
          </p:nvSpPr>
          <p:spPr>
            <a:xfrm>
              <a:off x="5835759" y="5060770"/>
              <a:ext cx="3075710" cy="791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ja-JP" altLang="en-US" sz="1700" b="1" dirty="0">
                  <a:solidFill>
                    <a:srgbClr val="FF0000"/>
                  </a:solidFill>
                </a:rPr>
                <a:t>ヒエラルキー･コントロール</a:t>
              </a:r>
              <a:endParaRPr lang="en-US" altLang="ja-JP" sz="1700" b="1" dirty="0">
                <a:solidFill>
                  <a:srgbClr val="FF0000"/>
                </a:solidFill>
              </a:endParaRPr>
            </a:p>
            <a:p>
              <a:pPr>
                <a:lnSpc>
                  <a:spcPts val="1800"/>
                </a:lnSpc>
              </a:pPr>
              <a:endParaRPr kumimoji="1" lang="en-US" altLang="ja-JP" sz="1600" b="1" dirty="0">
                <a:solidFill>
                  <a:srgbClr val="FF0000"/>
                </a:solidFill>
              </a:endParaRPr>
            </a:p>
            <a:p>
              <a:pPr algn="ctr">
                <a:lnSpc>
                  <a:spcPts val="1800"/>
                </a:lnSpc>
              </a:pPr>
              <a:r>
                <a:rPr kumimoji="1" lang="ja-JP" altLang="en-US" b="1" dirty="0">
                  <a:solidFill>
                    <a:srgbClr val="FF0000"/>
                  </a:solidFill>
                </a:rPr>
                <a:t>義務感　忖度</a:t>
              </a:r>
              <a:endParaRPr kumimoji="1" lang="en-US" altLang="ja-JP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63" name="Title 1">
            <a:extLst>
              <a:ext uri="{FF2B5EF4-FFF2-40B4-BE49-F238E27FC236}">
                <a16:creationId xmlns:a16="http://schemas.microsoft.com/office/drawing/2014/main" id="{740B96E2-347B-0C75-B16D-6EFFB0D2BA99}"/>
              </a:ext>
            </a:extLst>
          </p:cNvPr>
          <p:cNvSpPr txBox="1">
            <a:spLocks/>
          </p:cNvSpPr>
          <p:nvPr/>
        </p:nvSpPr>
        <p:spPr bwMode="auto">
          <a:xfrm>
            <a:off x="3383284" y="70626"/>
            <a:ext cx="8808718" cy="597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r" eaLnBrk="1" hangingPunct="1">
              <a:lnSpc>
                <a:spcPct val="80000"/>
              </a:lnSpc>
            </a:pPr>
            <a:r>
              <a:rPr lang="ja-JP" altLang="en-US" sz="3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クラブ基盤強化に向けた挑戦</a:t>
            </a:r>
            <a:endParaRPr lang="en-US" sz="28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D58A67DB-6F2E-A3CC-BDEA-EE89A9A3A5A8}"/>
              </a:ext>
            </a:extLst>
          </p:cNvPr>
          <p:cNvSpPr txBox="1"/>
          <p:nvPr/>
        </p:nvSpPr>
        <p:spPr>
          <a:xfrm>
            <a:off x="470113" y="876496"/>
            <a:ext cx="2374687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ja-JP" altLang="en-US" sz="3600" b="1" dirty="0"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現況確認</a:t>
            </a:r>
            <a:endParaRPr lang="en-US" altLang="ja-JP" sz="3600" b="1" dirty="0">
              <a:solidFill>
                <a:schemeClr val="accent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65" name="直線コネクタ 64">
            <a:extLst>
              <a:ext uri="{FF2B5EF4-FFF2-40B4-BE49-F238E27FC236}">
                <a16:creationId xmlns:a16="http://schemas.microsoft.com/office/drawing/2014/main" id="{4E9909BB-8D7E-C1F8-153E-36E7050CC4D4}"/>
              </a:ext>
            </a:extLst>
          </p:cNvPr>
          <p:cNvCxnSpPr/>
          <p:nvPr/>
        </p:nvCxnSpPr>
        <p:spPr>
          <a:xfrm flipH="1">
            <a:off x="762000" y="2204675"/>
            <a:ext cx="5611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170DDA2B-0E93-5AF3-97E4-7B2A601BEB28}"/>
              </a:ext>
            </a:extLst>
          </p:cNvPr>
          <p:cNvSpPr txBox="1"/>
          <p:nvPr/>
        </p:nvSpPr>
        <p:spPr>
          <a:xfrm>
            <a:off x="7820811" y="3606979"/>
            <a:ext cx="422939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2025</a:t>
            </a:r>
            <a:r>
              <a:rPr kumimoji="1"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年</a:t>
            </a:r>
            <a:endParaRPr kumimoji="1"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kumimoji="1" lang="en-US" altLang="ja-JP" sz="14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第</a:t>
            </a:r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2550</a:t>
            </a: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地区</a:t>
            </a:r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lang="en-US" altLang="ja-JP" sz="14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kumimoji="1"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クラブ活性化セミナー</a:t>
            </a:r>
            <a:endParaRPr kumimoji="1"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kumimoji="1" lang="en-US" altLang="ja-JP" sz="14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kumimoji="1"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RID2620</a:t>
            </a:r>
            <a:r>
              <a:rPr kumimoji="1"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パストガバナー</a:t>
            </a:r>
            <a:endParaRPr kumimoji="1"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kumimoji="1" lang="en-US" altLang="ja-JP" sz="14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kumimoji="1"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高野孫左</a:t>
            </a: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ヱ</a:t>
            </a:r>
            <a:r>
              <a:rPr kumimoji="1"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門氏</a:t>
            </a:r>
          </a:p>
        </p:txBody>
      </p:sp>
      <p:sp>
        <p:nvSpPr>
          <p:cNvPr id="27" name="フッター プレースホルダー 26">
            <a:extLst>
              <a:ext uri="{FF2B5EF4-FFF2-40B4-BE49-F238E27FC236}">
                <a16:creationId xmlns:a16="http://schemas.microsoft.com/office/drawing/2014/main" id="{633315BA-1F43-7ED4-9AE6-5ACB6DE92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28" name="スライド番号プレースホルダー 27">
            <a:extLst>
              <a:ext uri="{FF2B5EF4-FFF2-40B4-BE49-F238E27FC236}">
                <a16:creationId xmlns:a16="http://schemas.microsoft.com/office/drawing/2014/main" id="{63B49F71-6E92-55E3-024C-6CE82B877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1F5CD-144E-471D-90C2-094D65EA9067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294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15E502-A1D7-2324-0A56-0CF161658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F0CDD66-5325-F6B2-EC34-C4C523C172BC}"/>
              </a:ext>
            </a:extLst>
          </p:cNvPr>
          <p:cNvSpPr txBox="1"/>
          <p:nvPr/>
        </p:nvSpPr>
        <p:spPr>
          <a:xfrm>
            <a:off x="-111301199" y="2423731"/>
            <a:ext cx="1222231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ja-JP" sz="32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lang="en-US" altLang="ja-JP" sz="32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lang="en-US" altLang="ja-JP" sz="32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987727E-573B-D199-7DDC-9EAF59BB28D1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chemeClr val="bg1"/>
                </a:solidFill>
                <a:highlight>
                  <a:srgbClr val="000080"/>
                </a:highligh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会員への配慮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0080"/>
                </a:highlight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　　　　　　　　　　　　　</a:t>
            </a:r>
            <a:endParaRPr kumimoji="1" lang="ja-JP" altLang="en-US" sz="2800" b="1" dirty="0">
              <a:solidFill>
                <a:schemeClr val="bg1"/>
              </a:solidFill>
              <a:highlight>
                <a:srgbClr val="000080"/>
              </a:highlight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0A0B6C6-5CEB-FFD7-5E21-88296E79D71B}"/>
              </a:ext>
            </a:extLst>
          </p:cNvPr>
          <p:cNvSpPr txBox="1"/>
          <p:nvPr/>
        </p:nvSpPr>
        <p:spPr>
          <a:xfrm>
            <a:off x="359507" y="584775"/>
            <a:ext cx="11472985" cy="689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クラブでの体験　</a:t>
            </a:r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lang="en-US" altLang="ja-JP" sz="14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</a:t>
            </a:r>
            <a:r>
              <a:rPr lang="ja-JP" altLang="en-US" sz="2800" dirty="0">
                <a:solidFill>
                  <a:srgbClr val="00206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楽しんでもらう　自分が大切にされていると感じてもらう</a:t>
            </a:r>
            <a:endParaRPr lang="en-US" altLang="ja-JP" sz="2800" dirty="0">
              <a:solidFill>
                <a:srgbClr val="00206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2800" dirty="0">
                <a:solidFill>
                  <a:srgbClr val="00206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　　　　　　例会の時間が有効であると感じてもらう</a:t>
            </a:r>
            <a:endParaRPr lang="en-US" altLang="ja-JP" sz="2800" dirty="0">
              <a:solidFill>
                <a:srgbClr val="00206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endParaRPr lang="en-US" altLang="ja-JP" sz="1400" dirty="0">
              <a:solidFill>
                <a:srgbClr val="00206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2800" dirty="0">
                <a:solidFill>
                  <a:srgbClr val="00206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　　　　　　　　　　　　まずはここから！</a:t>
            </a:r>
            <a:endParaRPr lang="en-US" altLang="ja-JP" sz="2800" dirty="0">
              <a:solidFill>
                <a:srgbClr val="00206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　　　　　　　　　⇓</a:t>
            </a:r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</a:t>
            </a:r>
            <a:r>
              <a:rPr lang="ja-JP" altLang="en-US" sz="2800" b="1" dirty="0">
                <a:solidFill>
                  <a:srgbClr val="C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会員の帰属感・関心を高め、継続する参加となる</a:t>
            </a:r>
            <a:endParaRPr lang="en-US" altLang="ja-JP" sz="2800" b="1" dirty="0">
              <a:solidFill>
                <a:srgbClr val="C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kumimoji="1" lang="en-US" altLang="ja-JP" dirty="0"/>
          </a:p>
          <a:p>
            <a:pPr algn="ctr"/>
            <a:r>
              <a:rPr lang="ja-JP" altLang="en-US" sz="2400" dirty="0">
                <a:solidFill>
                  <a:srgbClr val="00206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一部のクラブは閉鎖的であり、若い人たちが尊重されず、</a:t>
            </a:r>
            <a:endParaRPr lang="en-US" altLang="ja-JP" sz="2400" dirty="0">
              <a:solidFill>
                <a:srgbClr val="00206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ja-JP" altLang="en-US" sz="2400" dirty="0">
                <a:solidFill>
                  <a:srgbClr val="00206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考えや背景が異なる人が歓迎されないこともある。</a:t>
            </a:r>
            <a:endParaRPr lang="en-US" altLang="ja-JP" sz="2400" dirty="0">
              <a:solidFill>
                <a:srgbClr val="00206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ja-JP" altLang="en-US" sz="2400" dirty="0">
                <a:solidFill>
                  <a:srgbClr val="00206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例会や奉仕プロジェクトでの皆さんの態度ひとつで、</a:t>
            </a:r>
            <a:endParaRPr lang="en-US" altLang="ja-JP" sz="2400" dirty="0">
              <a:solidFill>
                <a:srgbClr val="00206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ja-JP" altLang="en-US" sz="2400" dirty="0">
                <a:solidFill>
                  <a:srgbClr val="00206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誰かのロータリーのストーリーが始まるかもしれないし、</a:t>
            </a:r>
            <a:endParaRPr lang="en-US" altLang="ja-JP" sz="2400" dirty="0">
              <a:solidFill>
                <a:srgbClr val="00206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ja-JP" altLang="en-US" sz="2400" dirty="0">
                <a:solidFill>
                  <a:srgbClr val="00206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終わるかもしれないのです。　　</a:t>
            </a:r>
            <a:endParaRPr lang="en-US" altLang="ja-JP" sz="2400" dirty="0">
              <a:solidFill>
                <a:srgbClr val="00206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endParaRPr lang="en-US" altLang="ja-JP" sz="1400" dirty="0">
              <a:solidFill>
                <a:srgbClr val="00206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ja-JP" altLang="en-US" sz="2400" dirty="0">
                <a:solidFill>
                  <a:srgbClr val="00206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オラインカ・ハキーム・ババロラ</a:t>
            </a:r>
            <a:endParaRPr lang="en-US" altLang="ja-JP" sz="2400" dirty="0">
              <a:solidFill>
                <a:srgbClr val="00206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endParaRPr kumimoji="1" lang="en-US" altLang="ja-JP" sz="2400" dirty="0">
              <a:solidFill>
                <a:srgbClr val="00206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E2A1157-4609-66E0-C511-6AF390DA5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3719FA2-722D-2FA9-56B1-DF2FB328B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1F5CD-144E-471D-90C2-094D65EA9067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6911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6AA160-069F-F338-E1BB-06E04A53E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02DC515-2D33-19FC-4FD7-3084D0A95299}"/>
              </a:ext>
            </a:extLst>
          </p:cNvPr>
          <p:cNvSpPr txBox="1"/>
          <p:nvPr/>
        </p:nvSpPr>
        <p:spPr>
          <a:xfrm>
            <a:off x="50800" y="547250"/>
            <a:ext cx="12090400" cy="877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入会後</a:t>
            </a:r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lang="ja-JP" altLang="en-US" sz="14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つながる（満足している点と変化を望む点に関し意見を聞く）</a:t>
            </a:r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　　　　　　　　　　　⇓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ゴシック" panose="020B0609070205080204" pitchFamily="49" charset="-128"/>
              <a:ea typeface="ＭＳ ゴシック" panose="020B0609070205080204" pitchFamily="49" charset="-128"/>
              <a:cs typeface="+mn-cs"/>
            </a:endParaRPr>
          </a:p>
          <a:p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学びの重視（オリエンテーション、</a:t>
            </a:r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RLI</a:t>
            </a: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、</a:t>
            </a:r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　　　　ラーニングセンターの活用を促す）</a:t>
            </a:r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　　　　　　　　　　　⇓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ゴシック" panose="020B0609070205080204" pitchFamily="49" charset="-128"/>
              <a:ea typeface="ＭＳ ゴシック" panose="020B0609070205080204" pitchFamily="49" charset="-128"/>
              <a:cs typeface="+mn-cs"/>
            </a:endParaRPr>
          </a:p>
          <a:p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機会の提供（会員個人の資質にあった</a:t>
            </a:r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	</a:t>
            </a: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　 クラブの役職や、</a:t>
            </a:r>
          </a:p>
          <a:p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	　　　　 奉仕プロジェクトでの役職の提供）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　　　　　　　　　　　⇓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ゴシック" panose="020B0609070205080204" pitchFamily="49" charset="-128"/>
              <a:ea typeface="ＭＳ ゴシック" panose="020B0609070205080204" pitchFamily="49" charset="-128"/>
              <a:cs typeface="+mn-cs"/>
            </a:endParaRPr>
          </a:p>
          <a:p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価値観を認める（会員が尊重されている旨を伝える・</a:t>
            </a:r>
          </a:p>
          <a:p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	　　　　　　 地区リーダーとしての役職に就任してもらう）</a:t>
            </a:r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</a:t>
            </a:r>
            <a:r>
              <a:rPr lang="ja-JP" altLang="en-US" sz="2800" b="1" i="1" u="sng" dirty="0">
                <a:solidFill>
                  <a:srgbClr val="C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クラブ戦略計画委員会・クラブの特色を生かした細則の編纂</a:t>
            </a:r>
          </a:p>
          <a:p>
            <a:endParaRPr lang="en-US" altLang="ja-JP" sz="14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ＭＳ ゴシック" panose="020B0609070205080204" pitchFamily="49" charset="-128"/>
              <a:ea typeface="ＭＳ ゴシック" panose="020B0609070205080204" pitchFamily="49" charset="-128"/>
              <a:cs typeface="+mn-cs"/>
            </a:endParaRPr>
          </a:p>
          <a:p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	</a:t>
            </a: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endParaRPr kumimoji="1" lang="ja-JP" altLang="en-US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E705A95-CBD1-41A8-1398-CE67C61C6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2016" y="1869622"/>
            <a:ext cx="3550283" cy="263255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28AD15D-AEA5-79FD-D495-C3A1E9DDE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800" y="-94263"/>
            <a:ext cx="12192000" cy="848925"/>
          </a:xfrm>
          <a:prstGeom prst="rect">
            <a:avLst/>
          </a:prstGeom>
        </p:spPr>
      </p:pic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1EBEDA21-A5A7-6A56-FC11-91F2ACFAC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BC4593A-E17C-5FE7-B016-6C1A3B498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1F5CD-144E-471D-90C2-094D65EA9067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66908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245F9-A20E-CFCB-4C64-15971CFD29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0B77EAB-D6DF-245D-B808-49771E5705BA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0080"/>
                </a:highlight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国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0080"/>
                </a:highlight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/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0080"/>
                </a:highlight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地域の女性会員割合ランキング　　　　　　　　　　　　　</a:t>
            </a:r>
            <a:endParaRPr kumimoji="1" lang="ja-JP" altLang="en-US" sz="2800" b="1" dirty="0">
              <a:solidFill>
                <a:schemeClr val="bg1"/>
              </a:solidFill>
              <a:highlight>
                <a:srgbClr val="000080"/>
              </a:highlight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graphicFrame>
        <p:nvGraphicFramePr>
          <p:cNvPr id="6" name="表 5">
            <a:extLst>
              <a:ext uri="{FF2B5EF4-FFF2-40B4-BE49-F238E27FC236}">
                <a16:creationId xmlns:a16="http://schemas.microsoft.com/office/drawing/2014/main" id="{A5511907-4DD6-492F-323A-EA6938F074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3820659"/>
              </p:ext>
            </p:extLst>
          </p:nvPr>
        </p:nvGraphicFramePr>
        <p:xfrm>
          <a:off x="139700" y="584775"/>
          <a:ext cx="11912599" cy="6225540"/>
        </p:xfrm>
        <a:graphic>
          <a:graphicData uri="http://schemas.openxmlformats.org/drawingml/2006/table">
            <a:tbl>
              <a:tblPr/>
              <a:tblGrid>
                <a:gridCol w="1150246">
                  <a:extLst>
                    <a:ext uri="{9D8B030D-6E8A-4147-A177-3AD203B41FA5}">
                      <a16:colId xmlns:a16="http://schemas.microsoft.com/office/drawing/2014/main" val="3415951724"/>
                    </a:ext>
                  </a:extLst>
                </a:gridCol>
                <a:gridCol w="4005953">
                  <a:extLst>
                    <a:ext uri="{9D8B030D-6E8A-4147-A177-3AD203B41FA5}">
                      <a16:colId xmlns:a16="http://schemas.microsoft.com/office/drawing/2014/main" val="541688173"/>
                    </a:ext>
                  </a:extLst>
                </a:gridCol>
                <a:gridCol w="3164236">
                  <a:extLst>
                    <a:ext uri="{9D8B030D-6E8A-4147-A177-3AD203B41FA5}">
                      <a16:colId xmlns:a16="http://schemas.microsoft.com/office/drawing/2014/main" val="1285150335"/>
                    </a:ext>
                  </a:extLst>
                </a:gridCol>
                <a:gridCol w="1173817">
                  <a:extLst>
                    <a:ext uri="{9D8B030D-6E8A-4147-A177-3AD203B41FA5}">
                      <a16:colId xmlns:a16="http://schemas.microsoft.com/office/drawing/2014/main" val="1260793608"/>
                    </a:ext>
                  </a:extLst>
                </a:gridCol>
                <a:gridCol w="1173817">
                  <a:extLst>
                    <a:ext uri="{9D8B030D-6E8A-4147-A177-3AD203B41FA5}">
                      <a16:colId xmlns:a16="http://schemas.microsoft.com/office/drawing/2014/main" val="1355223898"/>
                    </a:ext>
                  </a:extLst>
                </a:gridCol>
                <a:gridCol w="1244530">
                  <a:extLst>
                    <a:ext uri="{9D8B030D-6E8A-4147-A177-3AD203B41FA5}">
                      <a16:colId xmlns:a16="http://schemas.microsoft.com/office/drawing/2014/main" val="1548710540"/>
                    </a:ext>
                  </a:extLst>
                </a:gridCol>
              </a:tblGrid>
              <a:tr h="24584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ja-JP" altLang="en-US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順位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ja-JP" altLang="en-US" sz="18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地域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ja-JP" altLang="en-US" sz="18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国名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ja-JP" altLang="en-US" sz="18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クラブ数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ja-JP" altLang="en-US" sz="18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女性割合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ja-JP" altLang="en-US" sz="18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総会員数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2211426"/>
                  </a:ext>
                </a:extLst>
              </a:tr>
              <a:tr h="47952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ja-JP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ja-JP" altLang="en-US" sz="18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オーストラリア・ニュージーランド・太平洋諸島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ja-JP" altLang="en-US" sz="18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ナウル共和国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altLang="ja-JP" sz="18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altLang="ja-JP" sz="18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75.00%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altLang="ja-JP" sz="18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710358"/>
                  </a:ext>
                </a:extLst>
              </a:tr>
              <a:tr h="24584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ja-JP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ja-JP" altLang="en-US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カリブ海諸島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ja-JP" altLang="en-US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タークス＆カーコイズ島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altLang="ja-JP" sz="18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altLang="ja-JP" sz="18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68.57%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altLang="ja-JP" sz="18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105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2748053"/>
                  </a:ext>
                </a:extLst>
              </a:tr>
              <a:tr h="24584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ja-JP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RIBI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ja-JP" altLang="en-US" sz="18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ジブラルタル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altLang="ja-JP" sz="18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altLang="ja-JP" sz="18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66.67%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altLang="ja-JP" sz="18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39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5530223"/>
                  </a:ext>
                </a:extLst>
              </a:tr>
              <a:tr h="24584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ja-JP" sz="18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ja-JP" altLang="en-US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アフリカ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ja-JP" altLang="en-US" sz="18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レソト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altLang="ja-JP" sz="18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11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altLang="ja-JP" sz="18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65.47%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altLang="ja-JP" sz="18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223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9651546"/>
                  </a:ext>
                </a:extLst>
              </a:tr>
              <a:tr h="24584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ja-JP" sz="18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ja-JP" altLang="en-US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中央</a:t>
                      </a:r>
                      <a:r>
                        <a:rPr lang="en-US" altLang="ja-JP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/</a:t>
                      </a:r>
                      <a:r>
                        <a:rPr lang="ja-JP" altLang="en-US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東南アジア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ja-JP" altLang="en-US" sz="18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ベトナム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altLang="ja-JP" sz="18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altLang="ja-JP" sz="18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63.83%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altLang="ja-JP" sz="18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141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9866985"/>
                  </a:ext>
                </a:extLst>
              </a:tr>
              <a:tr h="24584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ja-JP" sz="18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ja-JP" altLang="en-US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中央</a:t>
                      </a:r>
                      <a:r>
                        <a:rPr lang="en-US" altLang="ja-JP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/</a:t>
                      </a:r>
                      <a:r>
                        <a:rPr lang="ja-JP" altLang="en-US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東南アジア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ja-JP" altLang="en-US" sz="18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モンゴル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altLang="ja-JP" sz="18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35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altLang="ja-JP" sz="18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58.51%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altLang="ja-JP" sz="18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670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1204324"/>
                  </a:ext>
                </a:extLst>
              </a:tr>
              <a:tr h="24584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ja-JP" sz="18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ja-JP" altLang="en-US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中東</a:t>
                      </a:r>
                      <a:r>
                        <a:rPr lang="en-US" altLang="ja-JP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/</a:t>
                      </a:r>
                      <a:r>
                        <a:rPr lang="ja-JP" altLang="en-US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ヨーロッパ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ja-JP" altLang="en-US" sz="18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ロシア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altLang="ja-JP" sz="18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81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altLang="ja-JP" sz="18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44.42%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altLang="ja-JP" sz="18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770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5901946"/>
                  </a:ext>
                </a:extLst>
              </a:tr>
              <a:tr h="24584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ja-JP" sz="18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ja-JP" altLang="en-US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アメリカ</a:t>
                      </a:r>
                      <a:r>
                        <a:rPr lang="en-US" altLang="ja-JP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/</a:t>
                      </a:r>
                      <a:r>
                        <a:rPr lang="ja-JP" altLang="en-US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カナダ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ja-JP" altLang="en-US" sz="18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アメリカ合衆国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altLang="ja-JP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7,503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altLang="ja-JP" sz="18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38.15%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altLang="ja-JP" sz="18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269,380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4835430"/>
                  </a:ext>
                </a:extLst>
              </a:tr>
              <a:tr h="24584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ja-JP" sz="18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117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ja-JP" altLang="en-US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ラテンアメリカ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ja-JP" altLang="en-US" sz="18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ブラジル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altLang="ja-JP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2,875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altLang="ja-JP" sz="18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35.25%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altLang="ja-JP" sz="18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57,316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3867964"/>
                  </a:ext>
                </a:extLst>
              </a:tr>
              <a:tr h="47952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ja-JP" sz="18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123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ja-JP" altLang="en-US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オーストラリア・ニュージーランド・太平洋諸島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ja-JP" altLang="en-US" sz="18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オーストラリア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altLang="ja-JP" sz="18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971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altLang="ja-JP" sz="18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34.24%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altLang="ja-JP" sz="18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21,364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3239943"/>
                  </a:ext>
                </a:extLst>
              </a:tr>
              <a:tr h="24584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ja-JP" sz="18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152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ja-JP" altLang="en-US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中央</a:t>
                      </a:r>
                      <a:r>
                        <a:rPr lang="en-US" altLang="ja-JP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/</a:t>
                      </a:r>
                      <a:r>
                        <a:rPr lang="ja-JP" altLang="en-US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東南アジア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ja-JP" altLang="en-US" sz="18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中国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altLang="ja-JP" sz="18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27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altLang="ja-JP" sz="18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29.60%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altLang="ja-JP" sz="18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571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8646990"/>
                  </a:ext>
                </a:extLst>
              </a:tr>
              <a:tr h="24584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ja-JP" sz="18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171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ja-JP" altLang="en-US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韓国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ja-JP" altLang="en-US" sz="18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韓国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altLang="ja-JP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1,806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altLang="ja-JP" sz="18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26.95%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altLang="ja-JP" sz="18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69,733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2603660"/>
                  </a:ext>
                </a:extLst>
              </a:tr>
              <a:tr h="24584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ja-JP" sz="18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180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RIBI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ja-JP" altLang="en-US" sz="18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イギリス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altLang="ja-JP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1,190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altLang="ja-JP" sz="18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25.17%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altLang="ja-JP" sz="18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25,556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3162238"/>
                  </a:ext>
                </a:extLst>
              </a:tr>
              <a:tr h="24584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ja-JP" sz="18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193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ja-JP" altLang="en-US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インド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ja-JP" altLang="en-US" sz="18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インド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altLang="ja-JP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7,115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altLang="ja-JP" sz="18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22.14%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altLang="ja-JP" sz="18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231,692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541262"/>
                  </a:ext>
                </a:extLst>
              </a:tr>
              <a:tr h="24584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ja-JP" sz="18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203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ja-JP" altLang="en-US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西ヨーロッパ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ja-JP" altLang="en-US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ドイツ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altLang="ja-JP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1,347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altLang="ja-JP" sz="18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18.63%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altLang="ja-JP" sz="18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61,719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5673465"/>
                  </a:ext>
                </a:extLst>
              </a:tr>
              <a:tr h="24584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ja-JP" sz="1800" b="1" i="0" u="none" strike="noStrike" dirty="0">
                          <a:solidFill>
                            <a:srgbClr val="C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214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ja-JP" altLang="en-US" sz="1800" b="1" i="0" u="none" strike="noStrike" dirty="0">
                          <a:solidFill>
                            <a:srgbClr val="C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日本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ja-JP" altLang="en-US" sz="1800" b="1" i="0" u="none" strike="noStrike" dirty="0">
                          <a:solidFill>
                            <a:srgbClr val="C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日本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altLang="ja-JP" sz="1800" b="1" i="0" u="none" strike="noStrike" dirty="0">
                          <a:solidFill>
                            <a:srgbClr val="C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2,466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altLang="ja-JP" sz="1800" b="1" i="0" u="none" strike="noStrike" dirty="0">
                          <a:solidFill>
                            <a:srgbClr val="C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9.60%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altLang="ja-JP" sz="1800" b="1" i="0" u="none" strike="noStrike" dirty="0">
                          <a:solidFill>
                            <a:srgbClr val="C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86,482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5511134"/>
                  </a:ext>
                </a:extLst>
              </a:tr>
              <a:tr h="24584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ja-JP" sz="18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215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ja-JP" altLang="en-US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西ヨーロッパ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ja-JP" altLang="en-US" sz="18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アンドラ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altLang="ja-JP" sz="18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altLang="ja-JP" sz="18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8.70%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altLang="ja-JP" sz="18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46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6676649"/>
                  </a:ext>
                </a:extLst>
              </a:tr>
              <a:tr h="24584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ja-JP" sz="18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216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ja-JP" altLang="en-US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西ヨーロッパ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ja-JP" altLang="en-US" sz="18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モナコ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altLang="ja-JP" sz="18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altLang="ja-JP" sz="18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7.14%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altLang="ja-JP" sz="18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70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1803852"/>
                  </a:ext>
                </a:extLst>
              </a:tr>
              <a:tr h="24584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ja-JP" sz="18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217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RIBI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ja-JP" altLang="en-US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マン島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altLang="ja-JP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3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altLang="ja-JP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6.31%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altLang="ja-JP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111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9433405"/>
                  </a:ext>
                </a:extLst>
              </a:tr>
            </a:tbl>
          </a:graphicData>
        </a:graphic>
      </p:graphicFrame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ADE2B92-D823-43C8-46B2-F8F5A1D1C9E5}"/>
              </a:ext>
            </a:extLst>
          </p:cNvPr>
          <p:cNvSpPr txBox="1"/>
          <p:nvPr/>
        </p:nvSpPr>
        <p:spPr>
          <a:xfrm>
            <a:off x="8534400" y="61555"/>
            <a:ext cx="299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C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世界平均</a:t>
            </a:r>
            <a:r>
              <a:rPr kumimoji="1" lang="en-US" altLang="ja-JP" sz="2400" b="1" dirty="0">
                <a:solidFill>
                  <a:srgbClr val="C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37.17</a:t>
            </a:r>
            <a:r>
              <a:rPr kumimoji="1" lang="ja-JP" altLang="en-US" sz="2400" b="1" dirty="0">
                <a:solidFill>
                  <a:srgbClr val="C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％</a:t>
            </a: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00590A9-31E9-269F-D3F8-B67CE0B2E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5E102AC-CA5A-6D27-8FC0-097EF58E9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1F5CD-144E-471D-90C2-094D65EA9067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90975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8CD04D-B21C-877B-6F48-F4A9691C3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CDD6902-4ED0-D102-6F69-B5306D099163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chemeClr val="bg1"/>
                </a:solidFill>
                <a:highlight>
                  <a:srgbClr val="000080"/>
                </a:highligh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女性会員比率（</a:t>
            </a:r>
            <a:r>
              <a:rPr lang="en-US" altLang="ja-JP" sz="3200" b="1" dirty="0">
                <a:solidFill>
                  <a:schemeClr val="bg1"/>
                </a:solidFill>
                <a:highlight>
                  <a:srgbClr val="000080"/>
                </a:highligh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RAC</a:t>
            </a:r>
            <a:r>
              <a:rPr lang="ja-JP" altLang="en-US" sz="3200" b="1" dirty="0">
                <a:solidFill>
                  <a:schemeClr val="bg1"/>
                </a:solidFill>
                <a:highlight>
                  <a:srgbClr val="000080"/>
                </a:highligh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含む）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0080"/>
                </a:highlight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　　　　　　　　　　　　　</a:t>
            </a:r>
            <a:endParaRPr kumimoji="1" lang="ja-JP" altLang="en-US" sz="2800" b="1" dirty="0">
              <a:solidFill>
                <a:schemeClr val="bg1"/>
              </a:solidFill>
              <a:highlight>
                <a:srgbClr val="000080"/>
              </a:highlight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B2906FB-00A1-C9A9-473D-896DBA388CED}"/>
              </a:ext>
            </a:extLst>
          </p:cNvPr>
          <p:cNvSpPr txBox="1"/>
          <p:nvPr/>
        </p:nvSpPr>
        <p:spPr>
          <a:xfrm rot="10800000" flipV="1">
            <a:off x="1447778" y="792312"/>
            <a:ext cx="9855222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ja-JP" dirty="0"/>
          </a:p>
          <a:p>
            <a:r>
              <a:rPr lang="ja-JP" altLang="en-US" sz="2800" b="1" u="sng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第</a:t>
            </a:r>
            <a:r>
              <a:rPr lang="en-US" altLang="ja-JP" sz="2800" b="1" u="sng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2550</a:t>
            </a:r>
            <a:r>
              <a:rPr lang="ja-JP" altLang="en-US" sz="2800" b="1" u="sng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地区女性会員比率　　　</a:t>
            </a:r>
            <a:r>
              <a:rPr lang="en-US" altLang="ja-JP" sz="2800" b="1" u="sng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8.16</a:t>
            </a:r>
            <a:r>
              <a:rPr lang="ja-JP" altLang="en-US" sz="2800" b="1" u="sng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％</a:t>
            </a:r>
            <a:endParaRPr lang="en-US" altLang="ja-JP" sz="2800" b="1" u="sng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800" b="1" u="sng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第</a:t>
            </a:r>
            <a:r>
              <a:rPr lang="en-US" altLang="ja-JP" sz="2800" b="1" u="sng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2790</a:t>
            </a:r>
            <a:r>
              <a:rPr lang="ja-JP" altLang="en-US" sz="2800" b="1" u="sng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地区女性会員比率　　　</a:t>
            </a:r>
            <a:r>
              <a:rPr lang="en-US" altLang="ja-JP" sz="2800" b="1" u="sng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9.09</a:t>
            </a:r>
            <a:r>
              <a:rPr lang="ja-JP" altLang="en-US" sz="2800" b="1" u="sng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％</a:t>
            </a:r>
            <a:endParaRPr lang="en-US" altLang="ja-JP" sz="2800" b="1" u="sng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800" b="1" u="sng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日本国内女性会員比率　　　　</a:t>
            </a:r>
            <a:r>
              <a:rPr lang="en-US" altLang="ja-JP" sz="2800" b="1" u="sng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9.60</a:t>
            </a:r>
            <a:r>
              <a:rPr lang="ja-JP" altLang="en-US" sz="2800" b="1" u="sng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％</a:t>
            </a:r>
            <a:endParaRPr lang="en-US" altLang="ja-JP" sz="2800" b="1" u="sng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800" b="1" u="sng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日本国内女性最高比率　　　 </a:t>
            </a:r>
            <a:r>
              <a:rPr lang="en-US" altLang="ja-JP" sz="2800" b="1" u="sng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15.87</a:t>
            </a:r>
            <a:r>
              <a:rPr lang="ja-JP" altLang="en-US" sz="2800" b="1" u="sng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％（第</a:t>
            </a:r>
            <a:r>
              <a:rPr lang="en-US" altLang="ja-JP" sz="2800" b="1" u="sng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2770</a:t>
            </a:r>
            <a:r>
              <a:rPr lang="ja-JP" altLang="en-US" sz="2800" b="1" u="sng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地区）</a:t>
            </a:r>
            <a:endParaRPr lang="en-US" altLang="ja-JP" sz="2800" b="1" u="sng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800" b="1" u="sng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日本国内女性最低比率　　　　</a:t>
            </a:r>
            <a:r>
              <a:rPr lang="en-US" altLang="ja-JP" sz="2800" b="1" u="sng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6.48</a:t>
            </a:r>
            <a:r>
              <a:rPr lang="ja-JP" altLang="en-US" sz="2800" b="1" u="sng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％（第</a:t>
            </a:r>
            <a:r>
              <a:rPr lang="en-US" altLang="ja-JP" sz="2800" b="1" u="sng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2680</a:t>
            </a:r>
            <a:r>
              <a:rPr lang="ja-JP" altLang="en-US" sz="2800" b="1" u="sng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地区）</a:t>
            </a:r>
            <a:endParaRPr lang="en-US" altLang="ja-JP" sz="2800" b="1" u="sng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800" b="1" u="sng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世界女性会員平均値　　 　　 </a:t>
            </a:r>
            <a:r>
              <a:rPr lang="en-US" altLang="ja-JP" sz="2800" b="1" u="sng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37.17%</a:t>
            </a:r>
          </a:p>
          <a:p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　</a:t>
            </a:r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kumimoji="1"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4BFB8A95-3DFC-5557-E41D-D585D78F2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2E947CB-C441-579B-4984-0FE43704E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1F5CD-144E-471D-90C2-094D65EA9067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3942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88B00-942F-3754-A7F3-D43B1E9A5D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C7662A9-5D91-0DB4-1758-821CAF878290}"/>
              </a:ext>
            </a:extLst>
          </p:cNvPr>
          <p:cNvSpPr txBox="1"/>
          <p:nvPr/>
        </p:nvSpPr>
        <p:spPr>
          <a:xfrm>
            <a:off x="-111301199" y="2423731"/>
            <a:ext cx="1222231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ja-JP" sz="32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lang="en-US" altLang="ja-JP" sz="32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lang="en-US" altLang="ja-JP" sz="32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graphicFrame>
        <p:nvGraphicFramePr>
          <p:cNvPr id="4" name="グラフ 3">
            <a:extLst>
              <a:ext uri="{FF2B5EF4-FFF2-40B4-BE49-F238E27FC236}">
                <a16:creationId xmlns:a16="http://schemas.microsoft.com/office/drawing/2014/main" id="{18054505-14F1-E261-A350-044252F8D0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7798717"/>
              </p:ext>
            </p:extLst>
          </p:nvPr>
        </p:nvGraphicFramePr>
        <p:xfrm>
          <a:off x="0" y="114300"/>
          <a:ext cx="11849100" cy="657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B212570B-D4C5-AFE3-E4F4-10A9E7FE1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949359C-5C4F-CD9C-4080-B873E97E4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1F5CD-144E-471D-90C2-094D65EA9067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14027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130ED-BCB5-E5B0-B2BC-5940B49AE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454B6F6-73BE-8C30-2C97-B126C06DC1D2}"/>
              </a:ext>
            </a:extLst>
          </p:cNvPr>
          <p:cNvSpPr txBox="1"/>
          <p:nvPr/>
        </p:nvSpPr>
        <p:spPr>
          <a:xfrm rot="10800000" flipV="1">
            <a:off x="190500" y="1676108"/>
            <a:ext cx="12839700" cy="7755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C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より大きなインパクトをもたらす</a:t>
            </a:r>
            <a:endParaRPr kumimoji="1" lang="en-US" altLang="ja-JP" sz="2800" dirty="0">
              <a:solidFill>
                <a:srgbClr val="C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80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ja-JP" altLang="en-US" sz="240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ポリオ根絶　地域社会や国際的な奉仕活動　効果的な公共イメージ向上</a:t>
            </a:r>
            <a:endParaRPr lang="en-US" altLang="ja-JP" sz="2400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lang="en-US" altLang="ja-JP" sz="2400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800" dirty="0">
                <a:solidFill>
                  <a:srgbClr val="C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参加者の基盤を広げる</a:t>
            </a:r>
            <a:endParaRPr lang="en-US" altLang="ja-JP" sz="2800" dirty="0">
              <a:solidFill>
                <a:srgbClr val="C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80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ja-JP" altLang="en-US" sz="240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多様な人びとの受け入れ　オリエンテーション　歓迎の雰囲気</a:t>
            </a:r>
            <a:endParaRPr lang="en-US" altLang="ja-JP" sz="2400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lang="en-US" altLang="ja-JP" sz="2800" dirty="0">
              <a:solidFill>
                <a:srgbClr val="C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800" dirty="0">
                <a:solidFill>
                  <a:srgbClr val="C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参加者の積極的なかかわりを促す</a:t>
            </a:r>
            <a:endParaRPr lang="en-US" altLang="ja-JP" sz="2800" dirty="0">
              <a:solidFill>
                <a:srgbClr val="C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80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ja-JP" altLang="en-US" sz="240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クラブや地区での役職　アイデアの受け入れ　</a:t>
            </a:r>
            <a:r>
              <a:rPr lang="en-US" altLang="ja-JP" sz="240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RLI</a:t>
            </a:r>
            <a:r>
              <a:rPr lang="ja-JP" altLang="en-US" sz="240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などへの参加を促す　</a:t>
            </a:r>
            <a:endParaRPr lang="en-US" altLang="ja-JP" sz="2400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lang="en-US" altLang="ja-JP" sz="2800" dirty="0">
              <a:solidFill>
                <a:srgbClr val="C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800" dirty="0">
                <a:solidFill>
                  <a:srgbClr val="C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適応力を高める</a:t>
            </a:r>
            <a:endParaRPr lang="en-US" altLang="ja-JP" sz="2800" dirty="0">
              <a:solidFill>
                <a:srgbClr val="C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80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ja-JP" altLang="en-US" sz="240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時代の変化に対応する　運営や手続きの見直しや簡素化</a:t>
            </a:r>
            <a:endParaRPr lang="en-US" altLang="ja-JP" sz="2400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altLang="ja-JP" sz="280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	</a:t>
            </a:r>
          </a:p>
          <a:p>
            <a:r>
              <a:rPr lang="en-US" altLang="ja-JP" dirty="0"/>
              <a:t>	</a:t>
            </a:r>
          </a:p>
          <a:p>
            <a:r>
              <a:rPr lang="en-US" altLang="ja-JP" dirty="0"/>
              <a:t>	</a:t>
            </a:r>
            <a:r>
              <a:rPr lang="ja-JP" altLang="en-US" dirty="0"/>
              <a:t>　　</a:t>
            </a:r>
            <a:endParaRPr kumimoji="1" lang="en-US" altLang="ja-JP" dirty="0"/>
          </a:p>
          <a:p>
            <a:endParaRPr lang="en-US" altLang="ja-JP" sz="2800" b="1" u="sng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　</a:t>
            </a:r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kumimoji="1"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9EA1E99-BD06-9BCC-2893-CDB8ED9E5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0"/>
            <a:ext cx="8319482" cy="1514231"/>
          </a:xfrm>
          <a:prstGeom prst="rect">
            <a:avLst/>
          </a:prstGeom>
          <a:ln w="12700">
            <a:solidFill>
              <a:srgbClr val="002060"/>
            </a:solidFill>
          </a:ln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EE96C3-FC39-B072-629C-A6F040C32C78}"/>
              </a:ext>
            </a:extLst>
          </p:cNvPr>
          <p:cNvSpPr txBox="1"/>
          <p:nvPr/>
        </p:nvSpPr>
        <p:spPr>
          <a:xfrm>
            <a:off x="9004300" y="464727"/>
            <a:ext cx="2832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solidFill>
                  <a:srgbClr val="C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4</a:t>
            </a:r>
            <a:r>
              <a:rPr kumimoji="1" lang="ja-JP" altLang="en-US" sz="3200" dirty="0">
                <a:solidFill>
                  <a:srgbClr val="C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つの</a:t>
            </a:r>
            <a:r>
              <a:rPr lang="ja-JP" altLang="en-US" sz="3200" dirty="0">
                <a:solidFill>
                  <a:srgbClr val="C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行動計画</a:t>
            </a:r>
            <a:endParaRPr kumimoji="1" lang="ja-JP" altLang="en-US" sz="3200" dirty="0">
              <a:solidFill>
                <a:srgbClr val="C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75BDF8E3-095F-DA3C-2618-0DC8B894E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D4696E5-06FA-9F48-2808-B62AD1724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1F5CD-144E-471D-90C2-094D65EA9067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59527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0" y="622071"/>
            <a:ext cx="121920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spcBef>
                <a:spcPct val="20000"/>
              </a:spcBef>
            </a:pPr>
            <a:r>
              <a:rPr lang="ja-JP" altLang="en-US" sz="3200" b="1" dirty="0">
                <a:solidFill>
                  <a:schemeClr val="tx2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ロータリーの目的（標準</a:t>
            </a:r>
            <a:r>
              <a:rPr lang="en-US" altLang="ja-JP" sz="3200" b="1" dirty="0">
                <a:solidFill>
                  <a:schemeClr val="tx2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R</a:t>
            </a:r>
            <a:r>
              <a:rPr lang="ja-JP" altLang="en-US" sz="3200" b="1" dirty="0">
                <a:solidFill>
                  <a:schemeClr val="tx2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定款第</a:t>
            </a:r>
            <a:r>
              <a:rPr lang="en-US" altLang="ja-JP" sz="3200" b="1" dirty="0">
                <a:solidFill>
                  <a:schemeClr val="tx2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5</a:t>
            </a:r>
            <a:r>
              <a:rPr lang="ja-JP" altLang="en-US" sz="3200" b="1" dirty="0">
                <a:solidFill>
                  <a:schemeClr val="tx2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条前文より）</a:t>
            </a:r>
            <a:endParaRPr lang="en-US" altLang="ja-JP" sz="3200" b="1" dirty="0">
              <a:solidFill>
                <a:schemeClr val="tx2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609585">
              <a:spcBef>
                <a:spcPct val="20000"/>
              </a:spcBef>
            </a:pPr>
            <a:endParaRPr lang="en-US" altLang="ja-JP" sz="1400" b="1" dirty="0">
              <a:solidFill>
                <a:schemeClr val="tx2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609585">
              <a:spcBef>
                <a:spcPct val="20000"/>
              </a:spcBef>
            </a:pPr>
            <a:r>
              <a:rPr lang="ja-JP" altLang="en-US" sz="2800" b="1" dirty="0">
                <a:solidFill>
                  <a:schemeClr val="tx2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「ロータリーの目的は、意義ある事業の基礎として</a:t>
            </a:r>
            <a:endParaRPr lang="en-US" altLang="ja-JP" sz="2800" b="1" dirty="0">
              <a:solidFill>
                <a:schemeClr val="tx2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609585">
              <a:spcBef>
                <a:spcPct val="20000"/>
              </a:spcBef>
            </a:pPr>
            <a:r>
              <a:rPr lang="ja-JP" altLang="en-US" sz="2800" b="1" dirty="0">
                <a:solidFill>
                  <a:schemeClr val="tx2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ja-JP" altLang="en-US" sz="3200" b="1" i="1" dirty="0">
                <a:solidFill>
                  <a:srgbClr val="C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奉仕の理念</a:t>
            </a:r>
            <a:r>
              <a:rPr lang="ja-JP" altLang="en-US" sz="2800" b="1" dirty="0">
                <a:solidFill>
                  <a:schemeClr val="tx2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を奨励しこれを育むことにある。」</a:t>
            </a:r>
            <a:endParaRPr lang="en-US" altLang="ja-JP" sz="2800" b="1" dirty="0">
              <a:solidFill>
                <a:schemeClr val="tx2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609585">
              <a:spcBef>
                <a:spcPct val="20000"/>
              </a:spcBef>
            </a:pPr>
            <a:endParaRPr lang="en-US" altLang="ja-JP" sz="2800" u="sng" dirty="0">
              <a:solidFill>
                <a:schemeClr val="tx2"/>
              </a:solidFill>
            </a:endParaRPr>
          </a:p>
          <a:p>
            <a:pPr defTabSz="609585">
              <a:spcBef>
                <a:spcPct val="20000"/>
              </a:spcBef>
            </a:pPr>
            <a:r>
              <a:rPr lang="ja-JP" altLang="en-US" sz="2800" dirty="0">
                <a:solidFill>
                  <a:srgbClr val="C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ja-JP" altLang="en-US" sz="3200" b="1" i="1" u="sng" dirty="0">
                <a:solidFill>
                  <a:srgbClr val="C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奉仕の理念</a:t>
            </a:r>
            <a:r>
              <a:rPr lang="en-US" altLang="ja-JP" sz="3200" b="1" i="1" u="sng" dirty="0">
                <a:solidFill>
                  <a:srgbClr val="C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(The Ideal of Service)</a:t>
            </a:r>
          </a:p>
          <a:p>
            <a:pPr defTabSz="609585">
              <a:spcBef>
                <a:spcPct val="20000"/>
              </a:spcBef>
            </a:pPr>
            <a:endParaRPr lang="en-US" altLang="ja-JP" sz="1400" b="1" i="1" u="sng" dirty="0">
              <a:solidFill>
                <a:srgbClr val="C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609585">
              <a:spcBef>
                <a:spcPct val="20000"/>
              </a:spcBef>
            </a:pPr>
            <a:r>
              <a:rPr lang="ja-JP" altLang="en-US" sz="2800" b="1" dirty="0">
                <a:solidFill>
                  <a:schemeClr val="tx2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→サーヴィスという考え方　　　　　　　　　　チェスリー・ペリー</a:t>
            </a:r>
            <a:endParaRPr lang="en-US" altLang="ja-JP" sz="2800" b="1" dirty="0">
              <a:solidFill>
                <a:schemeClr val="tx2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609585">
              <a:spcBef>
                <a:spcPct val="20000"/>
              </a:spcBef>
            </a:pPr>
            <a:endParaRPr lang="en-US" altLang="ja-JP" sz="1400" b="1" dirty="0">
              <a:solidFill>
                <a:schemeClr val="tx2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609585">
              <a:spcBef>
                <a:spcPct val="20000"/>
              </a:spcBef>
            </a:pPr>
            <a:r>
              <a:rPr lang="ja-JP" altLang="en-US" sz="2800" b="1" dirty="0">
                <a:solidFill>
                  <a:schemeClr val="tx2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→「他人を思いやり、他人のためになることをしようという考え方」</a:t>
            </a:r>
            <a:endParaRPr lang="en-US" altLang="ja-JP" sz="2800" b="1" dirty="0">
              <a:solidFill>
                <a:schemeClr val="tx2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609585">
              <a:spcBef>
                <a:spcPct val="20000"/>
              </a:spcBef>
            </a:pPr>
            <a:endParaRPr lang="en-US" altLang="ja-JP" sz="1400" b="1" dirty="0">
              <a:solidFill>
                <a:schemeClr val="tx2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609585">
              <a:spcBef>
                <a:spcPct val="20000"/>
              </a:spcBef>
            </a:pPr>
            <a:r>
              <a:rPr lang="ja-JP" altLang="en-US" sz="2800" b="1" dirty="0">
                <a:solidFill>
                  <a:schemeClr val="tx2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→この実践が、</a:t>
            </a:r>
            <a:r>
              <a:rPr lang="en-US" altLang="ja-JP" sz="2800" b="1" dirty="0">
                <a:solidFill>
                  <a:schemeClr val="tx2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4</a:t>
            </a:r>
            <a:r>
              <a:rPr lang="ja-JP" altLang="en-US" sz="2800" b="1" dirty="0">
                <a:solidFill>
                  <a:schemeClr val="tx2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つの行動計画のローテーションのスタート　　　　　　　　　　　　　　　　　　　　</a:t>
            </a:r>
            <a:endParaRPr lang="en-US" altLang="ja-JP" sz="2800" b="1" dirty="0">
              <a:solidFill>
                <a:schemeClr val="tx2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CA2B56A-36CC-441B-811F-826E36EB7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8600" y="820993"/>
            <a:ext cx="2186516" cy="2985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5770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156471"/>
            <a:ext cx="12192000" cy="6858000"/>
          </a:xfrm>
        </p:spPr>
        <p:txBody>
          <a:bodyPr/>
          <a:lstStyle/>
          <a:p>
            <a:pPr algn="l"/>
            <a:r>
              <a:rPr kumimoji="1" lang="ja-JP" altLang="en-US" sz="3733" dirty="0">
                <a:solidFill>
                  <a:srgbClr val="002060"/>
                </a:solidFill>
              </a:rPr>
              <a:t>　</a:t>
            </a:r>
            <a:r>
              <a:rPr kumimoji="1" lang="ja-JP" altLang="en-US" sz="3733" b="1" dirty="0">
                <a:solidFill>
                  <a:srgbClr val="002060"/>
                </a:solidFill>
              </a:rPr>
              <a:t>「</a:t>
            </a:r>
            <a:r>
              <a:rPr kumimoji="1" lang="en-US" altLang="ja-JP" sz="3733" b="1" dirty="0">
                <a:solidFill>
                  <a:srgbClr val="002060"/>
                </a:solidFill>
              </a:rPr>
              <a:t>4</a:t>
            </a:r>
            <a:r>
              <a:rPr kumimoji="1" lang="ja-JP" altLang="en-US" sz="3733" b="1" dirty="0">
                <a:solidFill>
                  <a:srgbClr val="002060"/>
                </a:solidFill>
              </a:rPr>
              <a:t>つの行動計画」</a:t>
            </a:r>
            <a:r>
              <a:rPr kumimoji="1" lang="ja-JP" altLang="en-US" sz="3733" b="1" dirty="0">
                <a:solidFill>
                  <a:schemeClr val="tx2"/>
                </a:solidFill>
              </a:rPr>
              <a:t>のローテーション</a:t>
            </a:r>
            <a:br>
              <a:rPr kumimoji="1" lang="en-US" altLang="ja-JP" sz="3733" b="1" dirty="0">
                <a:solidFill>
                  <a:schemeClr val="tx2"/>
                </a:solidFill>
              </a:rPr>
            </a:br>
            <a:r>
              <a:rPr kumimoji="1" lang="ja-JP" altLang="en-US" sz="3733" b="1" dirty="0">
                <a:solidFill>
                  <a:schemeClr val="tx2"/>
                </a:solidFill>
              </a:rPr>
              <a:t>　　　　　→クラブは質・規模ともに向上拡大へ</a:t>
            </a:r>
            <a:br>
              <a:rPr kumimoji="1" lang="en-US" altLang="ja-JP" sz="3733" b="1" dirty="0">
                <a:solidFill>
                  <a:schemeClr val="tx2"/>
                </a:solidFill>
              </a:rPr>
            </a:br>
            <a:r>
              <a:rPr kumimoji="1" lang="ja-JP" altLang="en-US" sz="3200" b="1" dirty="0"/>
              <a:t>　　　</a:t>
            </a:r>
            <a:r>
              <a:rPr kumimoji="1" lang="ja-JP" altLang="en-US" sz="2400" b="1" dirty="0"/>
              <a:t>　　　　　　　　　　　　　　　　　　　　　</a:t>
            </a:r>
            <a:br>
              <a:rPr kumimoji="1" lang="en-US" altLang="ja-JP" sz="2400" b="1" dirty="0"/>
            </a:br>
            <a:r>
              <a:rPr kumimoji="1" lang="ja-JP" altLang="en-US" sz="2400" dirty="0"/>
              <a:t>　　　　　　　　　　　　　</a:t>
            </a:r>
            <a:r>
              <a:rPr kumimoji="1" lang="ja-JP" altLang="en-US" sz="3200" b="1" u="sng" dirty="0">
                <a:solidFill>
                  <a:srgbClr val="C00000"/>
                </a:solidFill>
              </a:rPr>
              <a:t>より大きなりインパクトをもたらす</a:t>
            </a:r>
            <a:r>
              <a:rPr kumimoji="1" lang="ja-JP" altLang="en-US" sz="3200" dirty="0">
                <a:solidFill>
                  <a:srgbClr val="C00000"/>
                </a:solidFill>
              </a:rPr>
              <a:t>　</a:t>
            </a:r>
            <a:br>
              <a:rPr kumimoji="1" lang="en-US" altLang="ja-JP" sz="2400" dirty="0"/>
            </a:br>
            <a:r>
              <a:rPr kumimoji="1" lang="ja-JP" altLang="en-US" sz="2400" dirty="0"/>
              <a:t>　</a:t>
            </a:r>
            <a:r>
              <a:rPr kumimoji="1" lang="ja-JP" altLang="en-US" sz="2400" dirty="0">
                <a:solidFill>
                  <a:srgbClr val="002060"/>
                </a:solidFill>
              </a:rPr>
              <a:t>　　　　　　</a:t>
            </a:r>
            <a:br>
              <a:rPr kumimoji="1" lang="en-US" altLang="ja-JP" sz="2400" dirty="0">
                <a:solidFill>
                  <a:srgbClr val="002060"/>
                </a:solidFill>
              </a:rPr>
            </a:br>
            <a:r>
              <a:rPr kumimoji="1" lang="ja-JP" altLang="en-US" sz="2800" dirty="0">
                <a:solidFill>
                  <a:srgbClr val="002060"/>
                </a:solidFill>
              </a:rPr>
              <a:t>　</a:t>
            </a:r>
            <a:r>
              <a:rPr kumimoji="1" lang="en-US" altLang="ja-JP" sz="2800" b="1" dirty="0">
                <a:solidFill>
                  <a:srgbClr val="002060"/>
                </a:solidFill>
              </a:rPr>
              <a:t>The Ideal of Service</a:t>
            </a:r>
            <a:r>
              <a:rPr kumimoji="1" lang="ja-JP" altLang="en-US" sz="2800" b="1" dirty="0">
                <a:solidFill>
                  <a:srgbClr val="002060"/>
                </a:solidFill>
              </a:rPr>
              <a:t>の実践　　　　　　　　　　　　　　　　公共イメージ向上</a:t>
            </a:r>
            <a:r>
              <a:rPr kumimoji="1" lang="ja-JP" altLang="en-US" sz="2800" b="1" dirty="0"/>
              <a:t>　</a:t>
            </a:r>
            <a:br>
              <a:rPr kumimoji="1" lang="en-US" altLang="ja-JP" sz="2400" b="1" dirty="0"/>
            </a:br>
            <a:r>
              <a:rPr kumimoji="1" lang="ja-JP" altLang="en-US" sz="2400" b="1" dirty="0"/>
              <a:t>　　　　　　　　　　　　　　　　　　　　　　　　　　　　　　　　　　　　　　　　　　　　　</a:t>
            </a:r>
            <a:br>
              <a:rPr kumimoji="1" lang="en-US" altLang="ja-JP" sz="2400" b="1" dirty="0"/>
            </a:br>
            <a:br>
              <a:rPr kumimoji="1" lang="en-US" altLang="ja-JP" sz="2400" b="1" dirty="0"/>
            </a:br>
            <a:r>
              <a:rPr kumimoji="1" lang="ja-JP" altLang="en-US" sz="2400" b="1" dirty="0"/>
              <a:t>　　   　　</a:t>
            </a:r>
            <a:r>
              <a:rPr kumimoji="1" lang="ja-JP" altLang="en-US" sz="3200" b="1" u="sng" dirty="0">
                <a:solidFill>
                  <a:srgbClr val="C00000"/>
                </a:solidFill>
              </a:rPr>
              <a:t>適応力を高める</a:t>
            </a:r>
            <a:r>
              <a:rPr kumimoji="1" lang="ja-JP" altLang="en-US" sz="3200" b="1" dirty="0">
                <a:solidFill>
                  <a:srgbClr val="C00000"/>
                </a:solidFill>
              </a:rPr>
              <a:t>　　　　　 クラブ</a:t>
            </a:r>
            <a:r>
              <a:rPr kumimoji="1" lang="ja-JP" altLang="en-US" sz="2400" b="1" dirty="0"/>
              <a:t>　 　　　　</a:t>
            </a:r>
            <a:r>
              <a:rPr kumimoji="1" lang="ja-JP" altLang="en-US" sz="3200" b="1" u="sng" dirty="0">
                <a:solidFill>
                  <a:srgbClr val="C00000"/>
                </a:solidFill>
              </a:rPr>
              <a:t>参加者の基盤を広げる　</a:t>
            </a:r>
            <a:r>
              <a:rPr kumimoji="1" lang="ja-JP" altLang="en-US" sz="3200" b="1" u="sng" dirty="0">
                <a:solidFill>
                  <a:srgbClr val="FF0000"/>
                </a:solidFill>
              </a:rPr>
              <a:t>　　　　　　　　　　　　　　　　　</a:t>
            </a:r>
            <a:br>
              <a:rPr kumimoji="1" lang="en-US" altLang="ja-JP" sz="3733" b="1" u="sng" dirty="0">
                <a:solidFill>
                  <a:srgbClr val="FF0000"/>
                </a:solidFill>
              </a:rPr>
            </a:br>
            <a:r>
              <a:rPr kumimoji="1" lang="ja-JP" altLang="en-US" sz="2400" b="1" dirty="0"/>
              <a:t>　　　　　　　　　　　　　　　　　　　　　　　　</a:t>
            </a:r>
            <a:r>
              <a:rPr kumimoji="1" lang="ja-JP" altLang="en-US" sz="3200" b="1" dirty="0">
                <a:solidFill>
                  <a:srgbClr val="C00000"/>
                </a:solidFill>
              </a:rPr>
              <a:t>戦略計画</a:t>
            </a:r>
            <a:r>
              <a:rPr kumimoji="1" lang="ja-JP" altLang="en-US" sz="3200" b="1" dirty="0"/>
              <a:t>　</a:t>
            </a:r>
            <a:r>
              <a:rPr kumimoji="1" lang="ja-JP" altLang="en-US" sz="2400" b="1" dirty="0"/>
              <a:t>　　　　　　　　　　　　　　　　　　　　　　　　　　　　　　　　　　　　　　　　　　　　　　　　　　　　　　　　　　　　　　　　　　　　　　　　　　　　　　　</a:t>
            </a:r>
            <a:br>
              <a:rPr kumimoji="1" lang="en-US" altLang="ja-JP" sz="2400" b="1" dirty="0"/>
            </a:br>
            <a:r>
              <a:rPr kumimoji="1" lang="ja-JP" altLang="en-US" sz="2400" b="1" dirty="0"/>
              <a:t>　　　　　　　　　　　　　　　　　　　　　　　　</a:t>
            </a:r>
            <a:br>
              <a:rPr kumimoji="1" lang="en-US" altLang="ja-JP" sz="2400" b="1" dirty="0"/>
            </a:br>
            <a:r>
              <a:rPr kumimoji="1" lang="ja-JP" altLang="en-US" sz="2400" b="1" dirty="0"/>
              <a:t>　　　</a:t>
            </a:r>
            <a:r>
              <a:rPr kumimoji="1" lang="ja-JP" altLang="en-US" sz="2800" b="1" dirty="0">
                <a:solidFill>
                  <a:srgbClr val="002060"/>
                </a:solidFill>
              </a:rPr>
              <a:t>クラブの将来を考える　　　　　　　　　　　　　　　　参加者へのフォロー</a:t>
            </a:r>
            <a:r>
              <a:rPr kumimoji="1" lang="ja-JP" altLang="en-US" sz="2800" b="1" dirty="0"/>
              <a:t>　　　　　　　　　　　　　　　　　　　　　　　　　　　　　　　　　　　　　　　　　</a:t>
            </a:r>
            <a:br>
              <a:rPr kumimoji="1" lang="en-US" altLang="ja-JP" sz="2800" dirty="0"/>
            </a:br>
            <a:r>
              <a:rPr kumimoji="1" lang="ja-JP" altLang="en-US" sz="2800" dirty="0"/>
              <a:t>　　　　　　　　　　　　　　　</a:t>
            </a:r>
            <a:br>
              <a:rPr kumimoji="1" lang="en-US" altLang="ja-JP" sz="2800" dirty="0"/>
            </a:br>
            <a:r>
              <a:rPr kumimoji="1" lang="ja-JP" altLang="en-US" sz="2400" dirty="0"/>
              <a:t>　　　　　　　　　　　　　　</a:t>
            </a:r>
            <a:r>
              <a:rPr kumimoji="1" lang="ja-JP" altLang="en-US" sz="3200" b="1" u="sng" dirty="0">
                <a:solidFill>
                  <a:srgbClr val="C00000"/>
                </a:solidFill>
              </a:rPr>
              <a:t>参加者の積極的なかかわりを促す</a:t>
            </a:r>
            <a:br>
              <a:rPr kumimoji="1" lang="en-US" altLang="ja-JP" sz="3733" dirty="0">
                <a:solidFill>
                  <a:schemeClr val="tx2"/>
                </a:solidFill>
              </a:rPr>
            </a:br>
            <a:br>
              <a:rPr kumimoji="1" lang="en-US" altLang="ja-JP" sz="2400" dirty="0"/>
            </a:br>
            <a:endParaRPr kumimoji="1" lang="ja-JP" altLang="en-US" sz="2400" dirty="0"/>
          </a:p>
        </p:txBody>
      </p:sp>
      <p:sp>
        <p:nvSpPr>
          <p:cNvPr id="7" name="右矢印 6"/>
          <p:cNvSpPr/>
          <p:nvPr/>
        </p:nvSpPr>
        <p:spPr>
          <a:xfrm rot="2302899">
            <a:off x="6440867" y="2812893"/>
            <a:ext cx="1660111" cy="64617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320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8" name="下矢印 7"/>
          <p:cNvSpPr/>
          <p:nvPr/>
        </p:nvSpPr>
        <p:spPr>
          <a:xfrm rot="2523245">
            <a:off x="7179653" y="4378214"/>
            <a:ext cx="646176" cy="160508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320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9" name="右矢印 8"/>
          <p:cNvSpPr/>
          <p:nvPr/>
        </p:nvSpPr>
        <p:spPr>
          <a:xfrm rot="13623533">
            <a:off x="3443506" y="4758161"/>
            <a:ext cx="1659042" cy="74665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320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0" name="右矢印 9"/>
          <p:cNvSpPr/>
          <p:nvPr/>
        </p:nvSpPr>
        <p:spPr>
          <a:xfrm rot="19369838">
            <a:off x="3626767" y="2816099"/>
            <a:ext cx="1681588" cy="64617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320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4679522" y="3490616"/>
            <a:ext cx="2355787" cy="162462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320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319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284"/>
    </mc:Choice>
    <mc:Fallback xmlns="">
      <p:transition spd="slow" advTm="124284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0" y="381001"/>
            <a:ext cx="12192000" cy="6486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spcBef>
                <a:spcPct val="20000"/>
              </a:spcBef>
              <a:defRPr/>
            </a:pPr>
            <a:r>
              <a:rPr lang="ja-JP" altLang="en-US" sz="4267" b="1" dirty="0">
                <a:solidFill>
                  <a:srgbClr val="002060"/>
                </a:solidFill>
                <a:latin typeface="Georgia" panose="02040502050405020303" pitchFamily="18" charset="0"/>
              </a:rPr>
              <a:t>　　　「</a:t>
            </a:r>
            <a:r>
              <a:rPr lang="ja-JP" altLang="en-US" sz="3200" b="1" dirty="0">
                <a:solidFill>
                  <a:srgbClr val="002060"/>
                </a:solidFill>
                <a:latin typeface="Georgia" panose="02040502050405020303" pitchFamily="18" charset="0"/>
              </a:rPr>
              <a:t>他人を思いやり他人のためになることを」</a:t>
            </a:r>
            <a:endParaRPr lang="en-US" altLang="ja-JP" sz="3200" b="1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defTabSz="609585">
              <a:spcBef>
                <a:spcPct val="20000"/>
              </a:spcBef>
              <a:defRPr/>
            </a:pPr>
            <a:endParaRPr lang="en-US" altLang="ja-JP" sz="3200" b="1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defTabSz="609585">
              <a:spcBef>
                <a:spcPct val="20000"/>
              </a:spcBef>
              <a:defRPr/>
            </a:pPr>
            <a:r>
              <a:rPr lang="ja-JP" altLang="en-US" sz="3200" b="1" dirty="0">
                <a:solidFill>
                  <a:srgbClr val="002060"/>
                </a:solidFill>
                <a:latin typeface="Georgia" panose="02040502050405020303" pitchFamily="18" charset="0"/>
              </a:rPr>
              <a:t>　　　　まずは「自分を大切にし自分が周囲に役立つ人に」</a:t>
            </a:r>
            <a:endParaRPr lang="en-US" altLang="ja-JP" sz="3200" b="1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defTabSz="609585">
              <a:spcBef>
                <a:spcPct val="20000"/>
              </a:spcBef>
              <a:defRPr/>
            </a:pPr>
            <a:r>
              <a:rPr lang="ja-JP" altLang="en-US" sz="3200" b="1" dirty="0">
                <a:solidFill>
                  <a:srgbClr val="002060"/>
                </a:solidFill>
                <a:latin typeface="Georgia" panose="02040502050405020303" pitchFamily="18" charset="0"/>
              </a:rPr>
              <a:t>　　　　</a:t>
            </a:r>
            <a:endParaRPr lang="en-US" altLang="ja-JP" sz="3200" b="1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 defTabSz="609585">
              <a:spcBef>
                <a:spcPct val="20000"/>
              </a:spcBef>
              <a:defRPr/>
            </a:pPr>
            <a:r>
              <a:rPr lang="ja-JP" altLang="en-US" sz="3200" b="1" dirty="0">
                <a:solidFill>
                  <a:srgbClr val="002060"/>
                </a:solidFill>
                <a:latin typeface="Georgia" panose="02040502050405020303" pitchFamily="18" charset="0"/>
              </a:rPr>
              <a:t>親睦を育み奉仕活動の実践</a:t>
            </a:r>
            <a:endParaRPr lang="en-US" altLang="ja-JP" sz="3200" b="1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defTabSz="609585">
              <a:spcBef>
                <a:spcPct val="20000"/>
              </a:spcBef>
              <a:defRPr/>
            </a:pPr>
            <a:endParaRPr lang="en-US" altLang="ja-JP" sz="3200" b="1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defTabSz="609585">
              <a:spcBef>
                <a:spcPct val="20000"/>
              </a:spcBef>
              <a:defRPr/>
            </a:pPr>
            <a:r>
              <a:rPr lang="ja-JP" altLang="en-US" sz="3200" b="1" dirty="0">
                <a:solidFill>
                  <a:srgbClr val="002060"/>
                </a:solidFill>
                <a:latin typeface="Georgia" panose="02040502050405020303" pitchFamily="18" charset="0"/>
              </a:rPr>
              <a:t>　　　集まった新しい仲間と、元気なクラブを築きましょう！</a:t>
            </a:r>
            <a:endParaRPr lang="en-US" altLang="ja-JP" sz="3200" b="1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defTabSz="609585">
              <a:spcBef>
                <a:spcPct val="20000"/>
              </a:spcBef>
              <a:defRPr/>
            </a:pPr>
            <a:endParaRPr lang="en-US" altLang="ja-JP" sz="4000" b="1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 defTabSz="609585">
              <a:spcBef>
                <a:spcPct val="20000"/>
              </a:spcBef>
              <a:defRPr/>
            </a:pPr>
            <a:r>
              <a:rPr lang="ja-JP" altLang="en-US" sz="3600" b="1" dirty="0">
                <a:solidFill>
                  <a:srgbClr val="002060"/>
                </a:solidFill>
                <a:latin typeface="Georgia" panose="02040502050405020303" pitchFamily="18" charset="0"/>
              </a:rPr>
              <a:t>ご清聴ありがとうございました。</a:t>
            </a:r>
            <a:endParaRPr lang="en-US" altLang="ja-JP" sz="3600" b="1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defTabSz="609585">
              <a:spcBef>
                <a:spcPct val="20000"/>
              </a:spcBef>
              <a:defRPr/>
            </a:pPr>
            <a:endParaRPr lang="en-US" altLang="ja-JP" sz="4267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4" name="下矢印 3"/>
          <p:cNvSpPr/>
          <p:nvPr/>
        </p:nvSpPr>
        <p:spPr>
          <a:xfrm>
            <a:off x="5613944" y="1056647"/>
            <a:ext cx="646176" cy="70865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001" y="2197101"/>
            <a:ext cx="788484" cy="80009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6101" y="3429000"/>
            <a:ext cx="788484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77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973A32-A2FB-AE2C-BC08-9AAA1B4B9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A1A9F08-81CA-959D-CFB0-1D56C8FC93B2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chemeClr val="bg1"/>
                </a:solidFill>
                <a:highlight>
                  <a:srgbClr val="000080"/>
                </a:highligh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クラブ・リーダーシップ・プラン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0080"/>
                </a:highlight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　　　　　　　　　　　　　</a:t>
            </a:r>
            <a:endParaRPr kumimoji="1" lang="ja-JP" altLang="en-US" sz="2800" b="1" dirty="0">
              <a:solidFill>
                <a:schemeClr val="bg1"/>
              </a:solidFill>
              <a:highlight>
                <a:srgbClr val="000080"/>
              </a:highlight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475421A-EFFF-EE10-577A-4EC10F221E3A}"/>
              </a:ext>
            </a:extLst>
          </p:cNvPr>
          <p:cNvSpPr txBox="1"/>
          <p:nvPr/>
        </p:nvSpPr>
        <p:spPr>
          <a:xfrm rot="10800000" flipV="1">
            <a:off x="0" y="882996"/>
            <a:ext cx="124460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クラブ・リーダーシップ・プラン</a:t>
            </a:r>
            <a:r>
              <a:rPr kumimoji="1" lang="en-US" altLang="ja-JP" sz="280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/CLP</a:t>
            </a:r>
            <a:r>
              <a:rPr kumimoji="1" lang="ja-JP" altLang="en-US" sz="280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（ロータリー章典</a:t>
            </a:r>
            <a:r>
              <a:rPr kumimoji="1" lang="en-US" altLang="ja-JP" sz="280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2.020. </a:t>
            </a:r>
            <a:r>
              <a:rPr kumimoji="1" lang="ja-JP" altLang="en-US" sz="280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）</a:t>
            </a:r>
            <a:endParaRPr kumimoji="1" lang="en-US" altLang="ja-JP" sz="2800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lang="en-US" altLang="ja-JP" sz="1400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kumimoji="1" lang="ja-JP" altLang="en-US" sz="280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kumimoji="1" lang="en-US" altLang="ja-JP" sz="280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2004</a:t>
            </a:r>
            <a:r>
              <a:rPr kumimoji="1" lang="ja-JP" altLang="en-US" sz="280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年</a:t>
            </a:r>
            <a:r>
              <a:rPr kumimoji="1" lang="en-US" altLang="ja-JP" sz="280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RI</a:t>
            </a:r>
            <a:r>
              <a:rPr kumimoji="1" lang="ja-JP" altLang="en-US" sz="280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理事会で承認、各クラブへ推奨</a:t>
            </a:r>
            <a:endParaRPr kumimoji="1" lang="en-US" altLang="ja-JP" sz="2800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kumimoji="1" lang="en-US" altLang="ja-JP" sz="1400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80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en-US" altLang="ja-JP" sz="280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1990</a:t>
            </a:r>
            <a:r>
              <a:rPr lang="ja-JP" altLang="en-US" sz="280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年後半からの世界的な会員数減少及びクラブ運営の固定化・形骸化</a:t>
            </a:r>
            <a:endParaRPr lang="en-US" altLang="ja-JP" sz="2800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lang="en-US" altLang="ja-JP" sz="1400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80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kumimoji="1" lang="ja-JP" altLang="en-US" sz="2800" i="1" dirty="0">
                <a:solidFill>
                  <a:srgbClr val="C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効果的なクラブ管理</a:t>
            </a:r>
            <a:r>
              <a:rPr kumimoji="1" lang="ja-JP" altLang="en-US" sz="280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の枠組みを提供することでクラブの強化を図る。</a:t>
            </a:r>
            <a:endParaRPr kumimoji="1" lang="en-US" altLang="ja-JP" sz="2800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kumimoji="1" lang="en-US" altLang="ja-JP" sz="1400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kumimoji="1" lang="ja-JP" altLang="en-US" sz="2800" i="1" dirty="0">
                <a:solidFill>
                  <a:srgbClr val="C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効果的な（≒活気ある）クラブの要素</a:t>
            </a:r>
            <a:r>
              <a:rPr kumimoji="1" lang="ja-JP" altLang="en-US" sz="280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：</a:t>
            </a:r>
            <a:endParaRPr kumimoji="1" lang="en-US" altLang="ja-JP" sz="2800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kumimoji="1" lang="ja-JP" altLang="en-US" sz="280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</a:t>
            </a:r>
            <a:r>
              <a:rPr kumimoji="1" lang="en-US" altLang="ja-JP" sz="280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• </a:t>
            </a:r>
            <a:r>
              <a:rPr kumimoji="1" lang="ja-JP" altLang="en-US" sz="280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会員基盤を維持、および（または）拡大する。</a:t>
            </a:r>
            <a:endParaRPr kumimoji="1" lang="en-US" altLang="ja-JP" sz="2800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kumimoji="1" lang="ja-JP" altLang="en-US" sz="280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</a:t>
            </a:r>
            <a:r>
              <a:rPr kumimoji="1" lang="en-US" altLang="ja-JP" sz="280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• </a:t>
            </a:r>
            <a:r>
              <a:rPr kumimoji="1" lang="ja-JP" altLang="en-US" sz="280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地元と他国の地域社会のニーズに取り組む充実したプロジェクトの実施。</a:t>
            </a:r>
            <a:endParaRPr kumimoji="1" lang="en-US" altLang="ja-JP" sz="2800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kumimoji="1" lang="ja-JP" altLang="en-US" sz="280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</a:t>
            </a:r>
            <a:r>
              <a:rPr kumimoji="1" lang="en-US" altLang="ja-JP" sz="280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• </a:t>
            </a:r>
            <a:r>
              <a:rPr kumimoji="1" lang="ja-JP" altLang="en-US" sz="280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寄付およびプログラムへの参加を通じてロータリー財団を支援する。</a:t>
            </a:r>
            <a:endParaRPr kumimoji="1" lang="en-US" altLang="ja-JP" sz="2800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kumimoji="1" lang="ja-JP" altLang="en-US" sz="280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</a:t>
            </a:r>
            <a:r>
              <a:rPr kumimoji="1" lang="en-US" altLang="ja-JP" sz="280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• </a:t>
            </a:r>
            <a:r>
              <a:rPr kumimoji="1" lang="ja-JP" altLang="en-US" sz="280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クラブの枠を超えてロータリーで奉仕できるリーダーを育成する。</a:t>
            </a:r>
            <a:endParaRPr kumimoji="1" lang="en-US" altLang="ja-JP" sz="2800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lang="en-US" altLang="ja-JP" dirty="0"/>
          </a:p>
          <a:p>
            <a:r>
              <a:rPr kumimoji="1" lang="ja-JP" altLang="en-US" dirty="0"/>
              <a:t> </a:t>
            </a:r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DFE06B20-F8B1-7575-786B-D276ADE07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DB5C307-B726-7C01-A290-5C7C252BD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1F5CD-144E-471D-90C2-094D65EA9067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1954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75843F-B616-D485-FFFA-475A31C59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A2828BA-A300-4487-9C11-401A4913CEC9}"/>
              </a:ext>
            </a:extLst>
          </p:cNvPr>
          <p:cNvSpPr txBox="1"/>
          <p:nvPr/>
        </p:nvSpPr>
        <p:spPr>
          <a:xfrm>
            <a:off x="-111301199" y="2423731"/>
            <a:ext cx="1222231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ja-JP" sz="32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lang="en-US" altLang="ja-JP" sz="32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lang="en-US" altLang="ja-JP" sz="32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7CA66A2-5C5A-DDBD-83E3-721F7CF0B339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0080"/>
                </a:highlight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規定審議会にみる会員増強ビジョン　　　　　　　　　　　　　</a:t>
            </a:r>
            <a:endParaRPr kumimoji="1" lang="ja-JP" altLang="en-US" sz="2800" b="1" dirty="0">
              <a:solidFill>
                <a:schemeClr val="bg1"/>
              </a:solidFill>
              <a:highlight>
                <a:srgbClr val="000080"/>
              </a:highlight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806225-0469-0928-49AB-63F4A47333AF}"/>
              </a:ext>
            </a:extLst>
          </p:cNvPr>
          <p:cNvSpPr txBox="1"/>
          <p:nvPr/>
        </p:nvSpPr>
        <p:spPr>
          <a:xfrm>
            <a:off x="0" y="1308814"/>
            <a:ext cx="12670971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buNone/>
            </a:pPr>
            <a:endParaRPr lang="en-US" altLang="ja-JP" sz="14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 fontAlgn="auto">
              <a:buNone/>
            </a:pP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1989 </a:t>
            </a: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＊女性会員の入会を認める　</a:t>
            </a:r>
            <a:r>
              <a:rPr lang="en-US" altLang="ja-JP" sz="2800" b="1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RI</a:t>
            </a:r>
          </a:p>
          <a:p>
            <a:pPr algn="l" fontAlgn="auto">
              <a:buNone/>
            </a:pPr>
            <a:endParaRPr lang="en-US" altLang="ja-JP" sz="14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 fontAlgn="auto">
              <a:buNone/>
            </a:pP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1995 </a:t>
            </a: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＊例会欠席の折の</a:t>
            </a:r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MU</a:t>
            </a: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前後</a:t>
            </a:r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7</a:t>
            </a: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日以内→</a:t>
            </a:r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14</a:t>
            </a: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日以内　</a:t>
            </a:r>
            <a:r>
              <a:rPr lang="en-US" altLang="ja-JP" sz="28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RC</a:t>
            </a:r>
          </a:p>
          <a:p>
            <a:pPr algn="l" fontAlgn="auto">
              <a:buNone/>
            </a:pPr>
            <a:endParaRPr lang="en-US" altLang="ja-JP" sz="14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 fontAlgn="auto">
              <a:buNone/>
            </a:pP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2001 </a:t>
            </a: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＊例会時間の</a:t>
            </a:r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60</a:t>
            </a: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％に満たない出席でも、</a:t>
            </a:r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 fontAlgn="auto">
              <a:buNone/>
            </a:pPr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	    </a:t>
            </a: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クラブ理事会の裁量で出席扱いが可能　</a:t>
            </a:r>
            <a:r>
              <a:rPr lang="en-US" altLang="ja-JP" sz="28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RC</a:t>
            </a:r>
          </a:p>
          <a:p>
            <a:pPr algn="l" fontAlgn="auto">
              <a:buNone/>
            </a:pPr>
            <a:endParaRPr lang="en-US" altLang="ja-JP" sz="14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 fontAlgn="auto">
              <a:buNone/>
            </a:pPr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	  </a:t>
            </a: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＊</a:t>
            </a:r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4</a:t>
            </a: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回連続欠席でも、クラブ理事会の承認を経て会員身分終結 </a:t>
            </a:r>
            <a:r>
              <a:rPr lang="en-US" altLang="ja-JP" sz="28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RC</a:t>
            </a:r>
          </a:p>
          <a:p>
            <a:pPr algn="l" fontAlgn="auto">
              <a:buNone/>
            </a:pPr>
            <a:endParaRPr lang="en-US" altLang="ja-JP" sz="14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 fontAlgn="auto">
              <a:buNone/>
            </a:pPr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	  </a:t>
            </a: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＊１業種につき５名、又は</a:t>
            </a:r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51</a:t>
            </a: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名以上のクラブは</a:t>
            </a:r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10</a:t>
            </a: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％までが</a:t>
            </a:r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 fontAlgn="auto">
              <a:buNone/>
            </a:pPr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	    </a:t>
            </a: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同一業種で良い </a:t>
            </a:r>
            <a:r>
              <a:rPr lang="en-US" altLang="ja-JP" sz="28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RC</a:t>
            </a:r>
          </a:p>
          <a:p>
            <a:pPr algn="l" fontAlgn="auto">
              <a:buNone/>
            </a:pP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　　</a:t>
            </a:r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 fontAlgn="auto">
              <a:buNone/>
            </a:pPr>
            <a:endParaRPr lang="ja-JP" altLang="en-US" sz="2800" b="1" i="0" dirty="0">
              <a:solidFill>
                <a:srgbClr val="002060"/>
              </a:solidFill>
              <a:effectLst/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C9C0BCA-7F48-4600-9A00-96F6A7F29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F742193-C597-F682-01D6-50CCF7B9E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1F5CD-144E-471D-90C2-094D65EA9067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0798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A16490-6D8A-43AC-7FF0-9C55C287C4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C5470FB-1257-B681-FEB5-051A33EC93E5}"/>
              </a:ext>
            </a:extLst>
          </p:cNvPr>
          <p:cNvSpPr txBox="1"/>
          <p:nvPr/>
        </p:nvSpPr>
        <p:spPr>
          <a:xfrm>
            <a:off x="-111301199" y="2423731"/>
            <a:ext cx="1222231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ja-JP" sz="32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lang="en-US" altLang="ja-JP" sz="32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lang="en-US" altLang="ja-JP" sz="32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FD6E052-0665-A6D1-34EE-24560B21B46C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0080"/>
                </a:highlight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規定審議会にみる会員増強ビジョン　　　　　　　　　　　　　</a:t>
            </a:r>
            <a:endParaRPr kumimoji="1" lang="ja-JP" altLang="en-US" sz="2800" b="1" dirty="0">
              <a:solidFill>
                <a:schemeClr val="bg1"/>
              </a:solidFill>
              <a:highlight>
                <a:srgbClr val="000080"/>
              </a:highlight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26DE912-3933-F1E2-6195-3E7E3411B19E}"/>
              </a:ext>
            </a:extLst>
          </p:cNvPr>
          <p:cNvSpPr txBox="1"/>
          <p:nvPr/>
        </p:nvSpPr>
        <p:spPr>
          <a:xfrm>
            <a:off x="92529" y="584775"/>
            <a:ext cx="12670971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buNone/>
            </a:pPr>
            <a:endParaRPr lang="en-US" altLang="ja-JP" sz="14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 fontAlgn="auto">
              <a:buNone/>
            </a:pP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2007 </a:t>
            </a: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＊年度の各半期において例会出席が</a:t>
            </a:r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50</a:t>
            </a: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％以上（以前は</a:t>
            </a:r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60</a:t>
            </a: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％）</a:t>
            </a:r>
            <a:r>
              <a:rPr lang="en-US" altLang="ja-JP" sz="28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RC</a:t>
            </a:r>
          </a:p>
          <a:p>
            <a:pPr algn="l" fontAlgn="auto">
              <a:buNone/>
            </a:pP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	  </a:t>
            </a: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＊成人正会員の定義　職業上</a:t>
            </a:r>
            <a:r>
              <a:rPr lang="ja-JP" altLang="en-US" sz="2800" b="1" u="sng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、又は地域社会で</a:t>
            </a: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良い評判を</a:t>
            </a:r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… </a:t>
            </a:r>
            <a:r>
              <a:rPr lang="en-US" altLang="ja-JP" sz="28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RC</a:t>
            </a:r>
          </a:p>
          <a:p>
            <a:pPr algn="l" fontAlgn="auto">
              <a:buNone/>
            </a:pPr>
            <a:endParaRPr lang="en-US" altLang="ja-JP" sz="14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 fontAlgn="auto">
              <a:buNone/>
            </a:pP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2010 </a:t>
            </a: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＊</a:t>
            </a:r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E</a:t>
            </a: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クラブ（電子的通信手段を通じて会合するクラブ）</a:t>
            </a:r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 fontAlgn="auto">
              <a:buNone/>
            </a:pPr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       </a:t>
            </a: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の認可 </a:t>
            </a:r>
            <a:r>
              <a:rPr lang="en-US" altLang="ja-JP" sz="2800" b="1" dirty="0">
                <a:solidFill>
                  <a:srgbClr val="C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RI</a:t>
            </a:r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/</a:t>
            </a:r>
            <a:r>
              <a:rPr lang="en-US" altLang="ja-JP" sz="28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RC</a:t>
            </a:r>
          </a:p>
          <a:p>
            <a:pPr algn="l" fontAlgn="auto">
              <a:buNone/>
            </a:pPr>
            <a:endParaRPr lang="en-US" altLang="ja-JP" sz="14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　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2013 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＊潜在的クラブとして衛星クラブの認可　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RC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　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	  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＊子育てのため仕事をしていない人も正会員に　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RC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ＭＳ ゴシック" panose="020B0609070205080204" pitchFamily="49" charset="-128"/>
              <a:ea typeface="ＭＳ ゴシック" panose="020B0609070205080204" pitchFamily="49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　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2016 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＊クラブ例会は月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2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回以上　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RI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	  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＊ローターアクターも正会員となれる 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RI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　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	  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＊準会員、家族会員、ジュニア会員、法人会員 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RC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　　   ＊例会のオンライン参加も出席と認める　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RC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 ＊職業奉仕「自己の職業スキルをクラブのプロジェクトに</a:t>
            </a:r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…</a:t>
            </a: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」 </a:t>
            </a:r>
            <a:r>
              <a:rPr lang="en-US" altLang="ja-JP" sz="2800" b="1" dirty="0">
                <a:solidFill>
                  <a:srgbClr val="00B05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RC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ＭＳ ゴシック" panose="020B0609070205080204" pitchFamily="49" charset="-128"/>
              <a:ea typeface="ＭＳ ゴシック" panose="020B0609070205080204" pitchFamily="49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。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ＭＳ ゴシック" panose="020B0609070205080204" pitchFamily="49" charset="-128"/>
              <a:ea typeface="ＭＳ ゴシック" panose="020B0609070205080204" pitchFamily="49" charset="-128"/>
              <a:cs typeface="+mn-cs"/>
            </a:endParaRPr>
          </a:p>
          <a:p>
            <a:pPr algn="l" fontAlgn="auto">
              <a:buNone/>
            </a:pPr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 fontAlgn="auto">
              <a:buNone/>
            </a:pPr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 fontAlgn="auto">
              <a:buNone/>
            </a:pPr>
            <a:endParaRPr lang="ja-JP" altLang="en-US" sz="2800" b="1" i="0" dirty="0">
              <a:solidFill>
                <a:srgbClr val="002060"/>
              </a:solidFill>
              <a:effectLst/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CE24BD4-502E-8D85-774C-10E7A7E36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F887F1C-516F-5A82-F60B-842E29222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1F5CD-144E-471D-90C2-094D65EA9067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2942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EC03E5-31A9-EFCD-EC39-9823EF868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CF1F7E3-9C7B-D114-BA9C-C117F0280A55}"/>
              </a:ext>
            </a:extLst>
          </p:cNvPr>
          <p:cNvSpPr txBox="1"/>
          <p:nvPr/>
        </p:nvSpPr>
        <p:spPr>
          <a:xfrm>
            <a:off x="-111301199" y="2423731"/>
            <a:ext cx="1222231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ja-JP" sz="32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lang="en-US" altLang="ja-JP" sz="32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lang="en-US" altLang="ja-JP" sz="32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F54C4B5-CCBD-8222-408F-C1E091AEB17C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chemeClr val="bg1"/>
                </a:solidFill>
                <a:highlight>
                  <a:srgbClr val="000080"/>
                </a:highligh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規定審議会にみる会員ビジョン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0080"/>
                </a:highlight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　　　　　　　　　</a:t>
            </a:r>
            <a:endParaRPr kumimoji="1" lang="ja-JP" altLang="en-US" sz="2800" b="1" dirty="0">
              <a:solidFill>
                <a:schemeClr val="bg1"/>
              </a:solidFill>
              <a:highlight>
                <a:srgbClr val="000080"/>
              </a:highlight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EFDDF7A-B02C-61EE-1608-B892DCD8066F}"/>
              </a:ext>
            </a:extLst>
          </p:cNvPr>
          <p:cNvSpPr txBox="1"/>
          <p:nvPr/>
        </p:nvSpPr>
        <p:spPr>
          <a:xfrm>
            <a:off x="0" y="1012954"/>
            <a:ext cx="1267097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buNone/>
            </a:pPr>
            <a:endParaRPr lang="en-US" altLang="ja-JP" sz="14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 fontAlgn="auto">
              <a:buNone/>
            </a:pP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2019 </a:t>
            </a: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＊同じ職業分類の人が何人いてもよい（職業分類制限廃止） </a:t>
            </a:r>
            <a:r>
              <a:rPr lang="en-US" altLang="ja-JP" sz="2800" b="1" dirty="0">
                <a:solidFill>
                  <a:srgbClr val="C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RI</a:t>
            </a:r>
            <a:endParaRPr lang="en-US" altLang="ja-JP" sz="3600" u="sng" dirty="0">
              <a:solidFill>
                <a:srgbClr val="C00000"/>
              </a:solidFill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  <a:p>
            <a:pPr lvl="0" defTabSz="457200">
              <a:defRPr/>
            </a:pPr>
            <a:r>
              <a:rPr lang="ja-JP" altLang="en-US" sz="2800" spc="-150" dirty="0">
                <a:solidFill>
                  <a:srgbClr val="114A6B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　</a:t>
            </a:r>
            <a:r>
              <a:rPr lang="en-US" altLang="ja-JP" sz="2800" spc="-150" dirty="0">
                <a:solidFill>
                  <a:srgbClr val="114A6B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		    </a:t>
            </a:r>
            <a:r>
              <a:rPr lang="ja-JP" altLang="en-US" sz="2800" b="1" spc="-15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＊「各クラブは、多様性を推進するような均衡の取れた</a:t>
            </a:r>
            <a:endParaRPr lang="en-US" altLang="ja-JP" sz="2800" b="1" spc="-150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lvl="0" defTabSz="457200">
              <a:defRPr/>
            </a:pPr>
            <a:r>
              <a:rPr lang="ja-JP" altLang="en-US" sz="2800" b="1" spc="-15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en-US" altLang="ja-JP" sz="2800" b="1" spc="-15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				</a:t>
            </a:r>
            <a:r>
              <a:rPr lang="ja-JP" altLang="en-US" sz="2800" b="1" spc="-15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会員構成を構築するよう努めるものとする」　</a:t>
            </a:r>
            <a:r>
              <a:rPr lang="en-US" altLang="ja-JP" sz="2800" b="1" spc="-150" dirty="0">
                <a:solidFill>
                  <a:srgbClr val="00B05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RC</a:t>
            </a:r>
          </a:p>
          <a:p>
            <a:pPr lvl="0" defTabSz="457200">
              <a:defRPr/>
            </a:pPr>
            <a:r>
              <a:rPr lang="ja-JP" altLang="en-US" sz="2800" b="1" spc="-150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endParaRPr lang="ja-JP" altLang="en-US" sz="2800" b="1" u="sng" spc="-150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lvl="0" defTabSz="457200">
              <a:defRPr/>
            </a:pP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2022 </a:t>
            </a: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＊バランスの取れた会員基盤を築くための多様性の推進　</a:t>
            </a:r>
            <a:r>
              <a:rPr lang="en-US" altLang="ja-JP" sz="2800" b="1" dirty="0">
                <a:solidFill>
                  <a:srgbClr val="00B05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RC</a:t>
            </a:r>
          </a:p>
          <a:p>
            <a:pPr lvl="0" defTabSz="457200">
              <a:defRPr/>
            </a:pPr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		  </a:t>
            </a: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＊ローターアクターが</a:t>
            </a:r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RI</a:t>
            </a: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委員会の委員となれることを明文化　</a:t>
            </a:r>
            <a:r>
              <a:rPr lang="en-US" altLang="ja-JP" sz="2800" b="1" dirty="0">
                <a:solidFill>
                  <a:srgbClr val="C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RI</a:t>
            </a:r>
          </a:p>
          <a:p>
            <a:pPr lvl="0" defTabSz="457200">
              <a:defRPr/>
            </a:pPr>
            <a:endParaRPr lang="en-US" altLang="ja-JP" sz="14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800" b="1" i="0" dirty="0">
                <a:solidFill>
                  <a:srgbClr val="002060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en-US" altLang="ja-JP" sz="2800" b="1" i="0" dirty="0">
                <a:solidFill>
                  <a:srgbClr val="002060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2025 </a:t>
            </a:r>
            <a:r>
              <a:rPr lang="ja-JP" altLang="en-US" sz="2800" b="1" i="0" dirty="0">
                <a:solidFill>
                  <a:srgbClr val="002060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＊新クラブ設立に</a:t>
            </a: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必要な最⼩会員数が</a:t>
            </a:r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20</a:t>
            </a: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名から</a:t>
            </a:r>
            <a:r>
              <a:rPr lang="en-US" altLang="ja-JP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15</a:t>
            </a: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名に削減　</a:t>
            </a:r>
            <a:r>
              <a:rPr lang="en-US" altLang="ja-JP" sz="2800" b="1" dirty="0">
                <a:solidFill>
                  <a:srgbClr val="C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RI</a:t>
            </a:r>
          </a:p>
          <a:p>
            <a:endParaRPr lang="en-US" altLang="ja-JP" sz="2800" b="1" i="0" dirty="0">
              <a:solidFill>
                <a:srgbClr val="002060"/>
              </a:solidFill>
              <a:effectLst/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2800" b="1" i="0" dirty="0">
                <a:solidFill>
                  <a:srgbClr val="C00000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例会出席義務の緩和　　新しいクラブ形態　　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多様な会員基盤</a:t>
            </a:r>
            <a:endParaRPr lang="ja-JP" altLang="en-US" sz="2800" b="1" i="0" dirty="0">
              <a:solidFill>
                <a:srgbClr val="C00000"/>
              </a:solidFill>
              <a:effectLst/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6513F6F-632E-2EB7-D176-198B2F6BC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067D088-D63D-F155-9C7A-0D220678A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1F5CD-144E-471D-90C2-094D65EA9067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514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90CD4E-EA82-76B2-CE7F-6C634F4947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9976A41-ACF2-0DD5-DEDB-D0FF54E258B1}"/>
              </a:ext>
            </a:extLst>
          </p:cNvPr>
          <p:cNvSpPr txBox="1"/>
          <p:nvPr/>
        </p:nvSpPr>
        <p:spPr>
          <a:xfrm>
            <a:off x="-111301199" y="2423731"/>
            <a:ext cx="1222231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ja-JP" sz="32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lang="en-US" altLang="ja-JP" sz="32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lang="en-US" altLang="ja-JP" sz="32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8CA2189-41A2-8D7D-46AA-A0495E9274C7}"/>
              </a:ext>
            </a:extLst>
          </p:cNvPr>
          <p:cNvSpPr txBox="1"/>
          <p:nvPr/>
        </p:nvSpPr>
        <p:spPr>
          <a:xfrm>
            <a:off x="0" y="-2886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0080"/>
                </a:highlight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勝浦ロータリークラブ　法人会員　　　　　　　　　</a:t>
            </a:r>
            <a:endParaRPr kumimoji="1" lang="ja-JP" altLang="en-US" sz="2800" b="1" dirty="0">
              <a:solidFill>
                <a:schemeClr val="bg1"/>
              </a:solidFill>
              <a:highlight>
                <a:srgbClr val="000080"/>
              </a:highlight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1E99E98-9C01-A895-0CCA-F3B65876A479}"/>
              </a:ext>
            </a:extLst>
          </p:cNvPr>
          <p:cNvSpPr txBox="1"/>
          <p:nvPr/>
        </p:nvSpPr>
        <p:spPr>
          <a:xfrm>
            <a:off x="0" y="290511"/>
            <a:ext cx="12670971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buNone/>
            </a:pPr>
            <a:endParaRPr lang="en-US" altLang="ja-JP" sz="14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 fontAlgn="auto">
              <a:buNone/>
            </a:pP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目的　　この目的は、企業の社会的責任に対する重要性が高まる中、</a:t>
            </a:r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 fontAlgn="auto">
              <a:buNone/>
            </a:pPr>
            <a:r>
              <a:rPr lang="ja-JP" altLang="en-US" sz="2800" b="1" i="0" dirty="0">
                <a:solidFill>
                  <a:srgbClr val="002060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（抜粋）　ロータリーを通じて、法人が地域社会に還元するための</a:t>
            </a:r>
            <a:endParaRPr lang="en-US" altLang="ja-JP" sz="2800" b="1" i="0" dirty="0">
              <a:solidFill>
                <a:srgbClr val="002060"/>
              </a:solidFill>
              <a:effectLst/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 fontAlgn="auto">
              <a:buNone/>
            </a:pPr>
            <a:r>
              <a:rPr lang="ja-JP" altLang="en-US" sz="2800" b="1" dirty="0">
                <a:solidFill>
                  <a:srgbClr val="00206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　　</a:t>
            </a:r>
            <a:r>
              <a:rPr lang="ja-JP" altLang="en-US" sz="2800" b="1" i="0" dirty="0">
                <a:solidFill>
                  <a:srgbClr val="002060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プロジェクトに参加する事が出来るよう定める。</a:t>
            </a:r>
            <a:endParaRPr lang="en-US" altLang="ja-JP" sz="2800" b="1" i="0" dirty="0">
              <a:solidFill>
                <a:srgbClr val="002060"/>
              </a:solidFill>
              <a:effectLst/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 fontAlgn="auto">
              <a:buNone/>
            </a:pPr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 fontAlgn="auto">
              <a:buNone/>
            </a:pPr>
            <a:endParaRPr lang="en-US" altLang="ja-JP" sz="2800" b="1" i="0" dirty="0">
              <a:solidFill>
                <a:srgbClr val="002060"/>
              </a:solidFill>
              <a:effectLst/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 fontAlgn="auto">
              <a:buNone/>
            </a:pPr>
            <a:endParaRPr lang="en-US" altLang="ja-JP" sz="2800" b="1" dirty="0">
              <a:solidFill>
                <a:srgbClr val="00206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 fontAlgn="auto">
              <a:buNone/>
            </a:pPr>
            <a:endParaRPr lang="en-US" altLang="ja-JP" sz="2800" b="1" i="0" dirty="0">
              <a:solidFill>
                <a:srgbClr val="002060"/>
              </a:solidFill>
              <a:effectLst/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 fontAlgn="auto">
              <a:buNone/>
            </a:pPr>
            <a:endParaRPr lang="ja-JP" altLang="en-US" sz="2800" b="1" i="0" dirty="0">
              <a:solidFill>
                <a:srgbClr val="C00000"/>
              </a:solidFill>
              <a:effectLst/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graphicFrame>
        <p:nvGraphicFramePr>
          <p:cNvPr id="6" name="表 5">
            <a:extLst>
              <a:ext uri="{FF2B5EF4-FFF2-40B4-BE49-F238E27FC236}">
                <a16:creationId xmlns:a16="http://schemas.microsoft.com/office/drawing/2014/main" id="{2832C33B-A75B-10BB-560C-B517C9BF33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4935472"/>
              </p:ext>
            </p:extLst>
          </p:nvPr>
        </p:nvGraphicFramePr>
        <p:xfrm>
          <a:off x="1012372" y="2041070"/>
          <a:ext cx="10874828" cy="4265844"/>
        </p:xfrm>
        <a:graphic>
          <a:graphicData uri="http://schemas.openxmlformats.org/drawingml/2006/table">
            <a:tbl>
              <a:tblPr/>
              <a:tblGrid>
                <a:gridCol w="2596609">
                  <a:extLst>
                    <a:ext uri="{9D8B030D-6E8A-4147-A177-3AD203B41FA5}">
                      <a16:colId xmlns:a16="http://schemas.microsoft.com/office/drawing/2014/main" val="3732083457"/>
                    </a:ext>
                  </a:extLst>
                </a:gridCol>
                <a:gridCol w="2675319">
                  <a:extLst>
                    <a:ext uri="{9D8B030D-6E8A-4147-A177-3AD203B41FA5}">
                      <a16:colId xmlns:a16="http://schemas.microsoft.com/office/drawing/2014/main" val="4184871525"/>
                    </a:ext>
                  </a:extLst>
                </a:gridCol>
                <a:gridCol w="5602900">
                  <a:extLst>
                    <a:ext uri="{9D8B030D-6E8A-4147-A177-3AD203B41FA5}">
                      <a16:colId xmlns:a16="http://schemas.microsoft.com/office/drawing/2014/main" val="4287356698"/>
                    </a:ext>
                  </a:extLst>
                </a:gridCol>
              </a:tblGrid>
              <a:tr h="387804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ja-JP" altLang="en-US" sz="2400" b="1" i="0" u="none" strike="noStrike" dirty="0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法人会員年会費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ja-JP" altLang="en-US" sz="2400" b="1" i="0" u="none" strike="noStrike">
                        <a:solidFill>
                          <a:srgbClr val="00206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ja-JP" altLang="en-US" sz="2400" b="1" i="0" u="none" strike="noStrike">
                        <a:solidFill>
                          <a:srgbClr val="00206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794172"/>
                  </a:ext>
                </a:extLst>
              </a:tr>
              <a:tr h="387804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ja-JP" altLang="en-US" sz="2400" b="1" i="0" u="none" strike="noStrike" dirty="0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会員種類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ja-JP" altLang="en-US" sz="24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年会費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ja-JP" altLang="en-US" sz="24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備考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288672"/>
                  </a:ext>
                </a:extLst>
              </a:tr>
              <a:tr h="387804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ja-JP" altLang="en-US" sz="2400" b="1" i="0" u="none" strike="noStrike" dirty="0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代表会員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ja-JP" altLang="en-US" sz="2400" b="1" i="0" u="none" strike="noStrike" dirty="0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　　　</a:t>
                      </a:r>
                      <a:r>
                        <a:rPr lang="en-US" altLang="ja-JP" sz="2400" b="1" i="0" u="none" strike="noStrike" dirty="0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230,000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ja-JP" altLang="en-US" sz="24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5873770"/>
                  </a:ext>
                </a:extLst>
              </a:tr>
              <a:tr h="387804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ja-JP" altLang="en-US" sz="2400" b="1" i="0" u="none" strike="noStrike" dirty="0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法人プラン</a:t>
                      </a:r>
                      <a:r>
                        <a:rPr lang="en-US" sz="2400" b="1" i="0" u="none" strike="noStrike" dirty="0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A</a:t>
                      </a:r>
                      <a:r>
                        <a:rPr lang="ja-JP" altLang="en-US" sz="2400" b="1" i="0" u="none" strike="noStrike" dirty="0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　　</a:t>
                      </a:r>
                      <a:endParaRPr lang="en-US" sz="2400" b="1" i="0" u="none" strike="noStrike" dirty="0">
                        <a:solidFill>
                          <a:srgbClr val="00206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ja-JP" altLang="en-US" sz="2400" b="1" i="0" u="none" strike="noStrike" dirty="0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　　　 </a:t>
                      </a:r>
                      <a:r>
                        <a:rPr lang="en-US" altLang="ja-JP" sz="2400" b="1" i="0" u="none" strike="noStrike" dirty="0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45,000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ja-JP" sz="24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RI</a:t>
                      </a:r>
                      <a:r>
                        <a:rPr lang="ja-JP" altLang="en-US" sz="24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正会員、記念日込み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4288475"/>
                  </a:ext>
                </a:extLst>
              </a:tr>
              <a:tr h="387804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ja-JP" altLang="en-US" sz="24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法人プラン</a:t>
                      </a:r>
                      <a:r>
                        <a:rPr lang="en-US" sz="24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ja-JP" altLang="en-US" sz="2400" b="1" i="0" u="none" strike="noStrike" dirty="0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　　　 </a:t>
                      </a:r>
                      <a:r>
                        <a:rPr lang="en-US" altLang="ja-JP" sz="2400" b="1" i="0" u="none" strike="noStrike" dirty="0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85,000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ja-JP" altLang="en-US" sz="2400" b="1" i="0" u="none" strike="noStrike" dirty="0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同上</a:t>
                      </a:r>
                      <a:r>
                        <a:rPr lang="en-US" altLang="ja-JP" sz="2400" b="1" i="0" u="none" strike="noStrike" dirty="0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+</a:t>
                      </a:r>
                      <a:r>
                        <a:rPr lang="ja-JP" altLang="en-US" sz="2400" b="1" i="0" u="none" strike="noStrike" dirty="0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各目標寄付込み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8300807"/>
                  </a:ext>
                </a:extLst>
              </a:tr>
              <a:tr h="387804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ja-JP" altLang="en-US" sz="24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法人プラン</a:t>
                      </a:r>
                      <a:r>
                        <a:rPr lang="en-US" sz="24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ja-JP" sz="2400" b="1" i="0" u="none" strike="noStrike" dirty="0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      100,000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zh-TW" altLang="en-US" sz="2400" b="1" i="0" u="none" strike="noStrike" dirty="0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同上</a:t>
                      </a:r>
                      <a:r>
                        <a:rPr lang="en-US" altLang="zh-TW" sz="2400" b="1" i="0" u="none" strike="noStrike" dirty="0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+</a:t>
                      </a:r>
                      <a:r>
                        <a:rPr lang="zh-TW" altLang="en-US" sz="2400" b="1" i="0" u="none" strike="noStrike" dirty="0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旅費慶弔規定対象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4343578"/>
                  </a:ext>
                </a:extLst>
              </a:tr>
              <a:tr h="387804">
                <a:tc gridSpan="2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ja-JP" altLang="en-US" sz="2400" b="1" i="0" u="none" strike="noStrike" dirty="0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オプション料金（都度精算）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ja-JP" altLang="en-US" sz="2400" b="1" i="0" u="none" strike="noStrike" dirty="0">
                        <a:solidFill>
                          <a:srgbClr val="00206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8272195"/>
                  </a:ext>
                </a:extLst>
              </a:tr>
              <a:tr h="387804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ja-JP" altLang="en-US" sz="24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昼例会参加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ja-JP" sz="2400" b="1" i="0" u="none" strike="noStrike" dirty="0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        2,000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ja-JP" altLang="en-US" sz="24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代表会員欠席の場合は</a:t>
                      </a:r>
                      <a:r>
                        <a:rPr lang="en-US" altLang="ja-JP" sz="24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1</a:t>
                      </a:r>
                      <a:r>
                        <a:rPr lang="ja-JP" altLang="en-US" sz="24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名まで無料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93343"/>
                  </a:ext>
                </a:extLst>
              </a:tr>
              <a:tr h="387804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zh-CN" altLang="en-US" sz="24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夜間例会参加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ja-JP" sz="2400" b="1" i="0" u="none" strike="noStrike" dirty="0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        8,000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ja-JP" sz="24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〃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5724950"/>
                  </a:ext>
                </a:extLst>
              </a:tr>
              <a:tr h="387804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zh-CN" altLang="en-US" sz="24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家族例会参加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ja-JP" sz="2400" b="1" i="0" u="none" strike="noStrike" dirty="0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       12,000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ja-JP" sz="24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〃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4309635"/>
                  </a:ext>
                </a:extLst>
              </a:tr>
              <a:tr h="387804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ja-JP" altLang="en-US" sz="2400" b="1" i="0" u="none" strike="noStrike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各種寄付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ja-JP" altLang="en-US" sz="2400" b="1" i="0" u="none" strike="noStrike" dirty="0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実　費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ja-JP" altLang="en-US" sz="2400" b="1" i="0" u="none" strike="noStrike" dirty="0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法人プラン</a:t>
                      </a:r>
                      <a:r>
                        <a:rPr lang="en-US" altLang="ja-JP" sz="2400" b="1" i="0" u="none" strike="noStrike" dirty="0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A</a:t>
                      </a:r>
                      <a:r>
                        <a:rPr lang="ja-JP" altLang="en-US" sz="2400" b="1" i="0" u="none" strike="noStrike" dirty="0">
                          <a:solidFill>
                            <a:srgbClr val="00206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の会員に適用（任意）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7939033"/>
                  </a:ext>
                </a:extLst>
              </a:tr>
            </a:tbl>
          </a:graphicData>
        </a:graphic>
      </p:graphicFrame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75F615E-4D76-6781-BC45-18BD6C1C1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E695125-B7E4-6E31-7935-B191B97C9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1F5CD-144E-471D-90C2-094D65EA9067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58626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128EA-4044-5C1B-39CF-FADDEA74F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5C294FB-7A0F-13B6-FC7D-8894F0577943}"/>
              </a:ext>
            </a:extLst>
          </p:cNvPr>
          <p:cNvSpPr txBox="1"/>
          <p:nvPr/>
        </p:nvSpPr>
        <p:spPr>
          <a:xfrm>
            <a:off x="-111301199" y="2423731"/>
            <a:ext cx="1222231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ja-JP" sz="32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lang="en-US" altLang="ja-JP" sz="32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lang="en-US" altLang="ja-JP" sz="32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1D56B2C-C9AD-846E-4A88-285CED01A48C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0080"/>
                </a:highlight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過去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0080"/>
                </a:highlight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5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0080"/>
                </a:highlight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年と直近の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0080"/>
                </a:highlight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RC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0080"/>
                </a:highlight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会員数及びクラブ数　　　　　　　　　　　　　</a:t>
            </a:r>
            <a:endParaRPr kumimoji="1" lang="ja-JP" altLang="en-US" sz="2800" b="1" dirty="0">
              <a:solidFill>
                <a:schemeClr val="bg1"/>
              </a:solidFill>
              <a:highlight>
                <a:srgbClr val="000080"/>
              </a:highlight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B44F918E-271C-1E0B-514D-3CDA1E0E40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3181171"/>
              </p:ext>
            </p:extLst>
          </p:nvPr>
        </p:nvGraphicFramePr>
        <p:xfrm>
          <a:off x="241300" y="838200"/>
          <a:ext cx="11785599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0927">
                  <a:extLst>
                    <a:ext uri="{9D8B030D-6E8A-4147-A177-3AD203B41FA5}">
                      <a16:colId xmlns:a16="http://schemas.microsoft.com/office/drawing/2014/main" val="405086749"/>
                    </a:ext>
                  </a:extLst>
                </a:gridCol>
                <a:gridCol w="1565572">
                  <a:extLst>
                    <a:ext uri="{9D8B030D-6E8A-4147-A177-3AD203B41FA5}">
                      <a16:colId xmlns:a16="http://schemas.microsoft.com/office/drawing/2014/main" val="947445453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3133452355"/>
                    </a:ext>
                  </a:extLst>
                </a:gridCol>
                <a:gridCol w="1587500">
                  <a:extLst>
                    <a:ext uri="{9D8B030D-6E8A-4147-A177-3AD203B41FA5}">
                      <a16:colId xmlns:a16="http://schemas.microsoft.com/office/drawing/2014/main" val="1596625242"/>
                    </a:ext>
                  </a:extLst>
                </a:gridCol>
                <a:gridCol w="1511300">
                  <a:extLst>
                    <a:ext uri="{9D8B030D-6E8A-4147-A177-3AD203B41FA5}">
                      <a16:colId xmlns:a16="http://schemas.microsoft.com/office/drawing/2014/main" val="3584332738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4117929915"/>
                    </a:ext>
                  </a:extLst>
                </a:gridCol>
                <a:gridCol w="1816100">
                  <a:extLst>
                    <a:ext uri="{9D8B030D-6E8A-4147-A177-3AD203B41FA5}">
                      <a16:colId xmlns:a16="http://schemas.microsoft.com/office/drawing/2014/main" val="3605866022"/>
                    </a:ext>
                  </a:extLst>
                </a:gridCol>
              </a:tblGrid>
              <a:tr h="362373">
                <a:tc gridSpan="7">
                  <a:txBody>
                    <a:bodyPr/>
                    <a:lstStyle/>
                    <a:p>
                      <a:pPr algn="ctr"/>
                      <a:r>
                        <a:rPr kumimoji="1" lang="ja-JP" altLang="en-US" sz="2800" b="1" dirty="0">
                          <a:solidFill>
                            <a:srgbClr val="002060"/>
                          </a:solidFill>
                        </a:rPr>
                        <a:t>第</a:t>
                      </a:r>
                      <a:r>
                        <a:rPr kumimoji="1" lang="en-US" altLang="ja-JP" sz="2800" b="1" dirty="0">
                          <a:solidFill>
                            <a:srgbClr val="002060"/>
                          </a:solidFill>
                        </a:rPr>
                        <a:t>2550</a:t>
                      </a:r>
                      <a:r>
                        <a:rPr kumimoji="1" lang="ja-JP" altLang="en-US" sz="2800" b="1" dirty="0">
                          <a:solidFill>
                            <a:srgbClr val="002060"/>
                          </a:solidFill>
                        </a:rPr>
                        <a:t>地区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2400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2400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2400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2400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2400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2400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106675"/>
                  </a:ext>
                </a:extLst>
              </a:tr>
              <a:tr h="36237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b="1" dirty="0">
                          <a:solidFill>
                            <a:srgbClr val="002060"/>
                          </a:solidFill>
                        </a:rPr>
                        <a:t>年度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2021.7</a:t>
                      </a:r>
                      <a:endParaRPr kumimoji="1" lang="ja-JP" altLang="en-US" sz="2400" b="1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2022.7</a:t>
                      </a:r>
                      <a:endParaRPr kumimoji="1" lang="ja-JP" altLang="en-US" sz="2400" b="1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2023.7</a:t>
                      </a:r>
                      <a:endParaRPr kumimoji="1" lang="ja-JP" altLang="en-US" sz="2400" b="1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2024.7</a:t>
                      </a:r>
                      <a:endParaRPr kumimoji="1" lang="ja-JP" altLang="en-US" sz="2400" b="1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2025.7</a:t>
                      </a:r>
                      <a:endParaRPr kumimoji="1" lang="ja-JP" altLang="en-US" sz="2400" b="1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2026.3</a:t>
                      </a:r>
                      <a:endParaRPr kumimoji="1" lang="ja-JP" altLang="en-US" sz="2400" b="1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6088739"/>
                  </a:ext>
                </a:extLst>
              </a:tr>
              <a:tr h="36237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>
                          <a:solidFill>
                            <a:srgbClr val="002060"/>
                          </a:solidFill>
                        </a:rPr>
                        <a:t>RC</a:t>
                      </a:r>
                      <a:r>
                        <a:rPr kumimoji="1" lang="ja-JP" altLang="en-US" sz="2800" b="1" dirty="0">
                          <a:solidFill>
                            <a:srgbClr val="002060"/>
                          </a:solidFill>
                        </a:rPr>
                        <a:t>会員数</a:t>
                      </a:r>
                      <a:endParaRPr kumimoji="1" lang="en-US" altLang="ja-JP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1,665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1,635</a:t>
                      </a:r>
                      <a:endParaRPr kumimoji="1" lang="ja-JP" altLang="en-US" sz="2400" b="1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1,591</a:t>
                      </a:r>
                      <a:endParaRPr kumimoji="1" lang="ja-JP" altLang="en-US" sz="2400" b="1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1,526</a:t>
                      </a:r>
                      <a:endParaRPr kumimoji="1" lang="ja-JP" altLang="en-US" sz="2400" b="1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1,523</a:t>
                      </a:r>
                      <a:endParaRPr kumimoji="1" lang="ja-JP" altLang="en-US" sz="2400" b="1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1,559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2563689"/>
                  </a:ext>
                </a:extLst>
              </a:tr>
              <a:tr h="36237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b="1" dirty="0">
                          <a:solidFill>
                            <a:srgbClr val="002060"/>
                          </a:solidFill>
                        </a:rPr>
                        <a:t>前年比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-</a:t>
                      </a:r>
                      <a:endParaRPr kumimoji="1" lang="ja-JP" altLang="en-US" sz="2400" b="1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98.19</a:t>
                      </a:r>
                      <a:r>
                        <a:rPr kumimoji="1" lang="ja-JP" altLang="en-US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％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97.30</a:t>
                      </a:r>
                      <a:r>
                        <a:rPr kumimoji="1" lang="ja-JP" altLang="en-US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％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95.91%</a:t>
                      </a:r>
                      <a:endParaRPr kumimoji="1" lang="ja-JP" altLang="en-US" sz="2400" b="1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99.80</a:t>
                      </a:r>
                      <a:r>
                        <a:rPr kumimoji="1" lang="ja-JP" altLang="en-US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％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102.36</a:t>
                      </a:r>
                      <a:r>
                        <a:rPr kumimoji="1" lang="ja-JP" altLang="en-US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％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1553020"/>
                  </a:ext>
                </a:extLst>
              </a:tr>
              <a:tr h="36237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b="1" dirty="0">
                          <a:solidFill>
                            <a:srgbClr val="002060"/>
                          </a:solidFill>
                        </a:rPr>
                        <a:t>クラブ数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48</a:t>
                      </a:r>
                      <a:endParaRPr kumimoji="1" lang="ja-JP" altLang="en-US" sz="2400" b="1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48</a:t>
                      </a:r>
                      <a:endParaRPr kumimoji="1" lang="ja-JP" altLang="en-US" sz="2400" b="1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48</a:t>
                      </a:r>
                      <a:endParaRPr kumimoji="1" lang="ja-JP" altLang="en-US" sz="2400" b="1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47</a:t>
                      </a:r>
                      <a:endParaRPr kumimoji="1" lang="ja-JP" altLang="en-US" sz="2400" b="1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45</a:t>
                      </a:r>
                      <a:endParaRPr kumimoji="1" lang="ja-JP" altLang="en-US" sz="2400" b="1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45</a:t>
                      </a:r>
                      <a:endParaRPr kumimoji="1" lang="ja-JP" altLang="en-US" sz="2400" b="1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7458050"/>
                  </a:ext>
                </a:extLst>
              </a:tr>
            </a:tbl>
          </a:graphicData>
        </a:graphic>
      </p:graphicFrame>
      <p:graphicFrame>
        <p:nvGraphicFramePr>
          <p:cNvPr id="6" name="表 5">
            <a:extLst>
              <a:ext uri="{FF2B5EF4-FFF2-40B4-BE49-F238E27FC236}">
                <a16:creationId xmlns:a16="http://schemas.microsoft.com/office/drawing/2014/main" id="{60F6917F-739C-9223-C9A0-97B5DE3277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3712140"/>
              </p:ext>
            </p:extLst>
          </p:nvPr>
        </p:nvGraphicFramePr>
        <p:xfrm>
          <a:off x="241300" y="3854874"/>
          <a:ext cx="11836399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2499">
                  <a:extLst>
                    <a:ext uri="{9D8B030D-6E8A-4147-A177-3AD203B41FA5}">
                      <a16:colId xmlns:a16="http://schemas.microsoft.com/office/drawing/2014/main" val="405086749"/>
                    </a:ext>
                  </a:extLst>
                </a:gridCol>
                <a:gridCol w="1485900">
                  <a:extLst>
                    <a:ext uri="{9D8B030D-6E8A-4147-A177-3AD203B41FA5}">
                      <a16:colId xmlns:a16="http://schemas.microsoft.com/office/drawing/2014/main" val="94744545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133452355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1596625242"/>
                    </a:ext>
                  </a:extLst>
                </a:gridCol>
                <a:gridCol w="1536700">
                  <a:extLst>
                    <a:ext uri="{9D8B030D-6E8A-4147-A177-3AD203B41FA5}">
                      <a16:colId xmlns:a16="http://schemas.microsoft.com/office/drawing/2014/main" val="3584332738"/>
                    </a:ext>
                  </a:extLst>
                </a:gridCol>
                <a:gridCol w="1549400">
                  <a:extLst>
                    <a:ext uri="{9D8B030D-6E8A-4147-A177-3AD203B41FA5}">
                      <a16:colId xmlns:a16="http://schemas.microsoft.com/office/drawing/2014/main" val="4117929915"/>
                    </a:ext>
                  </a:extLst>
                </a:gridCol>
                <a:gridCol w="1816100">
                  <a:extLst>
                    <a:ext uri="{9D8B030D-6E8A-4147-A177-3AD203B41FA5}">
                      <a16:colId xmlns:a16="http://schemas.microsoft.com/office/drawing/2014/main" val="3605866022"/>
                    </a:ext>
                  </a:extLst>
                </a:gridCol>
              </a:tblGrid>
              <a:tr h="362373">
                <a:tc gridSpan="7">
                  <a:txBody>
                    <a:bodyPr/>
                    <a:lstStyle/>
                    <a:p>
                      <a:pPr algn="ctr"/>
                      <a:r>
                        <a:rPr kumimoji="1" lang="ja-JP" altLang="en-US" sz="2800" b="1" dirty="0">
                          <a:solidFill>
                            <a:srgbClr val="002060"/>
                          </a:solidFill>
                        </a:rPr>
                        <a:t>第</a:t>
                      </a:r>
                      <a:r>
                        <a:rPr kumimoji="1" lang="en-US" altLang="ja-JP" sz="2800" b="1" dirty="0">
                          <a:solidFill>
                            <a:srgbClr val="002060"/>
                          </a:solidFill>
                        </a:rPr>
                        <a:t>2790</a:t>
                      </a:r>
                      <a:r>
                        <a:rPr kumimoji="1" lang="ja-JP" altLang="en-US" sz="2800" b="1" dirty="0">
                          <a:solidFill>
                            <a:srgbClr val="002060"/>
                          </a:solidFill>
                        </a:rPr>
                        <a:t>地区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2400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2400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2400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2400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2400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2400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6755237"/>
                  </a:ext>
                </a:extLst>
              </a:tr>
              <a:tr h="36237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b="1" dirty="0">
                          <a:solidFill>
                            <a:srgbClr val="002060"/>
                          </a:solidFill>
                        </a:rPr>
                        <a:t>年度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2021.7</a:t>
                      </a:r>
                      <a:endParaRPr kumimoji="1" lang="ja-JP" altLang="en-US" sz="2400" b="1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2022.7</a:t>
                      </a:r>
                      <a:endParaRPr kumimoji="1" lang="ja-JP" altLang="en-US" sz="2400" b="1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2023.7</a:t>
                      </a:r>
                      <a:endParaRPr kumimoji="1" lang="ja-JP" altLang="en-US" sz="2400" b="1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2024.7</a:t>
                      </a:r>
                      <a:endParaRPr kumimoji="1" lang="ja-JP" altLang="en-US" sz="2400" b="1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2025.7</a:t>
                      </a:r>
                      <a:endParaRPr kumimoji="1" lang="ja-JP" altLang="en-US" sz="2400" b="1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2026.3</a:t>
                      </a:r>
                      <a:endParaRPr kumimoji="1" lang="ja-JP" altLang="en-US" sz="2400" b="1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6088739"/>
                  </a:ext>
                </a:extLst>
              </a:tr>
              <a:tr h="36237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>
                          <a:solidFill>
                            <a:srgbClr val="002060"/>
                          </a:solidFill>
                        </a:rPr>
                        <a:t>RC</a:t>
                      </a:r>
                      <a:r>
                        <a:rPr kumimoji="1" lang="ja-JP" altLang="en-US" sz="2800" b="1" dirty="0">
                          <a:solidFill>
                            <a:srgbClr val="002060"/>
                          </a:solidFill>
                        </a:rPr>
                        <a:t>会員数</a:t>
                      </a:r>
                      <a:endParaRPr kumimoji="1" lang="en-US" altLang="ja-JP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2,650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2,623</a:t>
                      </a:r>
                      <a:endParaRPr kumimoji="1" lang="ja-JP" altLang="en-US" sz="2400" b="1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2,624</a:t>
                      </a:r>
                      <a:endParaRPr kumimoji="1" lang="ja-JP" altLang="en-US" sz="2400" b="1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2,643</a:t>
                      </a:r>
                      <a:endParaRPr kumimoji="1" lang="ja-JP" altLang="en-US" sz="2400" b="1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2,665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2,707</a:t>
                      </a:r>
                      <a:endParaRPr kumimoji="1" lang="ja-JP" altLang="en-US" sz="2400" b="1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2563689"/>
                  </a:ext>
                </a:extLst>
              </a:tr>
              <a:tr h="36237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b="1" dirty="0">
                          <a:solidFill>
                            <a:srgbClr val="002060"/>
                          </a:solidFill>
                        </a:rPr>
                        <a:t>前年比</a:t>
                      </a:r>
                      <a:endParaRPr kumimoji="1" lang="en-US" altLang="ja-JP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98.98</a:t>
                      </a:r>
                      <a:r>
                        <a:rPr kumimoji="1" lang="ja-JP" altLang="en-US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％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100.03</a:t>
                      </a:r>
                      <a:r>
                        <a:rPr kumimoji="1" lang="ja-JP" altLang="en-US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％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100.72</a:t>
                      </a:r>
                      <a:r>
                        <a:rPr kumimoji="1" lang="ja-JP" altLang="en-US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％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100.83%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101.57</a:t>
                      </a:r>
                      <a:r>
                        <a:rPr kumimoji="1" lang="ja-JP" altLang="en-US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％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2097039"/>
                  </a:ext>
                </a:extLst>
              </a:tr>
              <a:tr h="36237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b="1" dirty="0">
                          <a:solidFill>
                            <a:srgbClr val="002060"/>
                          </a:solidFill>
                        </a:rPr>
                        <a:t>クラブ数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82</a:t>
                      </a:r>
                      <a:endParaRPr kumimoji="1" lang="ja-JP" altLang="en-US" sz="2400" b="1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82</a:t>
                      </a:r>
                      <a:endParaRPr kumimoji="1" lang="ja-JP" altLang="en-US" sz="2400" b="1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82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83</a:t>
                      </a:r>
                      <a:endParaRPr kumimoji="1" lang="ja-JP" altLang="en-US" sz="2400" b="1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83</a:t>
                      </a:r>
                      <a:endParaRPr kumimoji="1" lang="ja-JP" altLang="en-US" sz="2400" b="1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>
                          <a:solidFill>
                            <a:srgbClr val="002060"/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82</a:t>
                      </a:r>
                      <a:endParaRPr kumimoji="1" lang="ja-JP" altLang="en-US" sz="2400" b="1" dirty="0">
                        <a:solidFill>
                          <a:srgbClr val="002060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7458050"/>
                  </a:ext>
                </a:extLst>
              </a:tr>
            </a:tbl>
          </a:graphicData>
        </a:graphic>
      </p:graphicFrame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033CB62-580D-7012-C4BD-673E2A168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AB2AD17-E258-AA12-BBDD-17661D3B6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1F5CD-144E-471D-90C2-094D65EA9067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54087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2013 - 2022 テーマ">
  <a:themeElements>
    <a:clrScheme name="Office 2013 - 2022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3037</TotalTime>
  <Words>2606</Words>
  <Application>Microsoft Office PowerPoint</Application>
  <PresentationFormat>ワイド画面</PresentationFormat>
  <Paragraphs>689</Paragraphs>
  <Slides>33</Slides>
  <Notes>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3</vt:i4>
      </vt:variant>
      <vt:variant>
        <vt:lpstr>スライド タイトル</vt:lpstr>
      </vt:variant>
      <vt:variant>
        <vt:i4>33</vt:i4>
      </vt:variant>
    </vt:vector>
  </HeadingPairs>
  <TitlesOfParts>
    <vt:vector size="48" baseType="lpstr">
      <vt:lpstr>HGP創英角ﾎﾟｯﾌﾟ体</vt:lpstr>
      <vt:lpstr>Meiryo UI</vt:lpstr>
      <vt:lpstr>ＭＳ ゴシック</vt:lpstr>
      <vt:lpstr>游ゴシック</vt:lpstr>
      <vt:lpstr>游ゴシック Light</vt:lpstr>
      <vt:lpstr>Yu Gothic Medium</vt:lpstr>
      <vt:lpstr>Arial</vt:lpstr>
      <vt:lpstr>Arial Narrow</vt:lpstr>
      <vt:lpstr>Calibri</vt:lpstr>
      <vt:lpstr>Calibri Light</vt:lpstr>
      <vt:lpstr>Georgia</vt:lpstr>
      <vt:lpstr>Lucida Calligraphy</vt:lpstr>
      <vt:lpstr>Office テーマ</vt:lpstr>
      <vt:lpstr>Office 2013 - 2022 テーマ</vt:lpstr>
      <vt:lpstr>Custom Design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　「4つの行動計画」のローテーション 　　　　　→クラブは質・規模ともに向上拡大へ 　　　　　　　　　　　　　　　　　　　　　　　　 　　　　　　　　　　　　　より大きなりインパクトをもたらす　 　　　　　　　 　The Ideal of Serviceの実践　　　　　　　　　　　　　　　　公共イメージ向上　 　　　　　　　　　　　　　　　　　　　　　　　　　　　　　　　　　　　　　　　　　　　　　  　　   　　適応力を高める　　　　　 クラブ　 　　　　参加者の基盤を広げる　　　　　　　　　　　　　　　　　　 　　　　　　　　　　　　　　　　　　　　　　　　戦略計画　　　　　　　　　　　　　　　　　　　　　　　　　　　　　　　　　　　　　　　　　　　　　　　　　　　　　　　　　　　　　　　　　　　　　　　　　　　　　　　　 　　　　　　　　　　　　　　　　　　　　　　　　 　　　クラブの将来を考える　　　　　　　　　　　　　　　　参加者へのフォロー　　　　　　　　　　　　　　　　　　　　　　　　　　　　　　　　　　　　　　　　　 　　　　　　　　　　　　　　　 　　　　　　　　　　　　　　参加者の積極的なかかわりを促す  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摂子 漆原</dc:creator>
  <cp:lastModifiedBy>摂子 漆原</cp:lastModifiedBy>
  <cp:revision>16</cp:revision>
  <dcterms:created xsi:type="dcterms:W3CDTF">2026-03-31T04:47:34Z</dcterms:created>
  <dcterms:modified xsi:type="dcterms:W3CDTF">2026-04-20T00:33:17Z</dcterms:modified>
</cp:coreProperties>
</file>