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13.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36" r:id="rId3"/>
    <p:sldMasterId id="2147483775" r:id="rId4"/>
  </p:sldMasterIdLst>
  <p:notesMasterIdLst>
    <p:notesMasterId r:id="rId73"/>
  </p:notesMasterIdLst>
  <p:sldIdLst>
    <p:sldId id="629" r:id="rId5"/>
    <p:sldId id="336" r:id="rId6"/>
    <p:sldId id="2147472296" r:id="rId7"/>
    <p:sldId id="2147472349" r:id="rId8"/>
    <p:sldId id="2147472295" r:id="rId9"/>
    <p:sldId id="2147472316" r:id="rId10"/>
    <p:sldId id="2147472378" r:id="rId11"/>
    <p:sldId id="2147472379" r:id="rId12"/>
    <p:sldId id="2147472380" r:id="rId13"/>
    <p:sldId id="2147472382" r:id="rId14"/>
    <p:sldId id="2147472381" r:id="rId15"/>
    <p:sldId id="2147472297" r:id="rId16"/>
    <p:sldId id="2147472383" r:id="rId17"/>
    <p:sldId id="338" r:id="rId18"/>
    <p:sldId id="342" r:id="rId19"/>
    <p:sldId id="328" r:id="rId20"/>
    <p:sldId id="2147472313" r:id="rId21"/>
    <p:sldId id="259" r:id="rId22"/>
    <p:sldId id="319" r:id="rId23"/>
    <p:sldId id="429" r:id="rId24"/>
    <p:sldId id="2147472348" r:id="rId25"/>
    <p:sldId id="312" r:id="rId26"/>
    <p:sldId id="2147472320" r:id="rId27"/>
    <p:sldId id="2147472335" r:id="rId28"/>
    <p:sldId id="2147472315" r:id="rId29"/>
    <p:sldId id="2147472317" r:id="rId30"/>
    <p:sldId id="2147472334" r:id="rId31"/>
    <p:sldId id="2147472341" r:id="rId32"/>
    <p:sldId id="2147472340" r:id="rId33"/>
    <p:sldId id="2147472339" r:id="rId34"/>
    <p:sldId id="2147472342" r:id="rId35"/>
    <p:sldId id="2147472343" r:id="rId36"/>
    <p:sldId id="2147472344" r:id="rId37"/>
    <p:sldId id="2147472345" r:id="rId38"/>
    <p:sldId id="2147472346" r:id="rId39"/>
    <p:sldId id="2147472336" r:id="rId40"/>
    <p:sldId id="2147472318" r:id="rId41"/>
    <p:sldId id="2147472337" r:id="rId42"/>
    <p:sldId id="2147472354" r:id="rId43"/>
    <p:sldId id="2147472377" r:id="rId44"/>
    <p:sldId id="2147472322" r:id="rId45"/>
    <p:sldId id="2147472374" r:id="rId46"/>
    <p:sldId id="2147472332" r:id="rId47"/>
    <p:sldId id="2147472376" r:id="rId48"/>
    <p:sldId id="2147472365" r:id="rId49"/>
    <p:sldId id="2147472331" r:id="rId50"/>
    <p:sldId id="2147472324" r:id="rId51"/>
    <p:sldId id="2147472329" r:id="rId52"/>
    <p:sldId id="2147472338" r:id="rId53"/>
    <p:sldId id="2147472323" r:id="rId54"/>
    <p:sldId id="2147472355" r:id="rId55"/>
    <p:sldId id="2147472356" r:id="rId56"/>
    <p:sldId id="2147472326" r:id="rId57"/>
    <p:sldId id="2147472357" r:id="rId58"/>
    <p:sldId id="2147472325" r:id="rId59"/>
    <p:sldId id="2147472327" r:id="rId60"/>
    <p:sldId id="2147472358" r:id="rId61"/>
    <p:sldId id="2147472360" r:id="rId62"/>
    <p:sldId id="2147472359" r:id="rId63"/>
    <p:sldId id="2147472361" r:id="rId64"/>
    <p:sldId id="2147472362" r:id="rId65"/>
    <p:sldId id="2147472363" r:id="rId66"/>
    <p:sldId id="2147472364" r:id="rId67"/>
    <p:sldId id="2147472350" r:id="rId68"/>
    <p:sldId id="330" r:id="rId69"/>
    <p:sldId id="333" r:id="rId70"/>
    <p:sldId id="2147472353" r:id="rId71"/>
    <p:sldId id="2147472347" r:id="rId7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A42CDDA-0670-45AE-80E8-32E3B0423A68}">
          <p14:sldIdLst>
            <p14:sldId id="629"/>
          </p14:sldIdLst>
        </p14:section>
        <p14:section name="タイトルなしのセクション" id="{F309275A-1EB5-4D33-A0F9-DF7002FC7BF0}">
          <p14:sldIdLst>
            <p14:sldId id="336"/>
            <p14:sldId id="2147472296"/>
            <p14:sldId id="2147472349"/>
            <p14:sldId id="2147472295"/>
            <p14:sldId id="2147472316"/>
            <p14:sldId id="2147472378"/>
            <p14:sldId id="2147472379"/>
            <p14:sldId id="2147472380"/>
            <p14:sldId id="2147472382"/>
            <p14:sldId id="2147472381"/>
            <p14:sldId id="2147472297"/>
            <p14:sldId id="2147472383"/>
            <p14:sldId id="338"/>
            <p14:sldId id="342"/>
            <p14:sldId id="328"/>
            <p14:sldId id="2147472313"/>
            <p14:sldId id="259"/>
            <p14:sldId id="319"/>
            <p14:sldId id="429"/>
            <p14:sldId id="2147472348"/>
            <p14:sldId id="312"/>
            <p14:sldId id="2147472320"/>
            <p14:sldId id="2147472335"/>
            <p14:sldId id="2147472315"/>
            <p14:sldId id="2147472317"/>
            <p14:sldId id="2147472334"/>
            <p14:sldId id="2147472341"/>
            <p14:sldId id="2147472340"/>
            <p14:sldId id="2147472339"/>
            <p14:sldId id="2147472342"/>
            <p14:sldId id="2147472343"/>
            <p14:sldId id="2147472344"/>
            <p14:sldId id="2147472345"/>
            <p14:sldId id="2147472346"/>
            <p14:sldId id="2147472336"/>
            <p14:sldId id="2147472318"/>
            <p14:sldId id="2147472337"/>
            <p14:sldId id="2147472354"/>
            <p14:sldId id="2147472377"/>
            <p14:sldId id="2147472322"/>
            <p14:sldId id="2147472374"/>
            <p14:sldId id="2147472332"/>
            <p14:sldId id="2147472376"/>
            <p14:sldId id="2147472365"/>
            <p14:sldId id="2147472331"/>
            <p14:sldId id="2147472324"/>
            <p14:sldId id="2147472329"/>
            <p14:sldId id="2147472338"/>
            <p14:sldId id="2147472323"/>
            <p14:sldId id="2147472355"/>
            <p14:sldId id="2147472356"/>
            <p14:sldId id="2147472326"/>
            <p14:sldId id="2147472357"/>
            <p14:sldId id="2147472325"/>
            <p14:sldId id="2147472327"/>
            <p14:sldId id="2147472358"/>
            <p14:sldId id="2147472360"/>
            <p14:sldId id="2147472359"/>
            <p14:sldId id="2147472361"/>
            <p14:sldId id="2147472362"/>
            <p14:sldId id="2147472363"/>
            <p14:sldId id="2147472364"/>
            <p14:sldId id="2147472350"/>
            <p14:sldId id="330"/>
            <p14:sldId id="333"/>
            <p14:sldId id="2147472353"/>
            <p14:sldId id="2147472347"/>
          </p14:sldIdLst>
        </p14:section>
      </p14:sectionLst>
    </p:ex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ya 2550 Kenichi" initials="N2" lastIdx="1" clrIdx="0">
    <p:extLst>
      <p:ext uri="{19B8F6BF-5375-455C-9EA6-DF929625EA0E}">
        <p15:presenceInfo xmlns:p15="http://schemas.microsoft.com/office/powerpoint/2012/main" userId="6d61d8c51e87a4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CCFF"/>
    <a:srgbClr val="FFCCFF"/>
    <a:srgbClr val="CCFF99"/>
    <a:srgbClr val="FFFFCC"/>
    <a:srgbClr val="3399FF"/>
    <a:srgbClr val="6600FF"/>
    <a:srgbClr val="CCECFF"/>
    <a:srgbClr val="FF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3" autoAdjust="0"/>
    <p:restoredTop sz="67341" autoAdjust="0"/>
  </p:normalViewPr>
  <p:slideViewPr>
    <p:cSldViewPr snapToGrid="0" showGuides="1">
      <p:cViewPr varScale="1">
        <p:scale>
          <a:sx n="63" d="100"/>
          <a:sy n="63" d="100"/>
        </p:scale>
        <p:origin x="246" y="48"/>
      </p:cViewPr>
      <p:guideLst>
        <p:guide orient="horz" pos="2160"/>
        <p:guide pos="388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0CEA1-82FB-4267-AC7D-3303F6A8F45A}"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ja"/>
        </a:p>
      </dgm:t>
    </dgm:pt>
    <dgm:pt modelId="{BC92C75A-914A-41A2-8F7B-BF46EDACDBF4}">
      <dgm:prSet phldrT="[Text]" custT="1"/>
      <dgm:spPr>
        <a:solidFill>
          <a:srgbClr val="CC99FF"/>
        </a:solidFill>
      </dgm:spPr>
      <dgm:t>
        <a:bodyPr/>
        <a:lstStyle/>
        <a:p>
          <a:pPr algn="ctr" rtl="0"/>
          <a:r>
            <a:rPr lang="ja" sz="2600" b="1" i="0" u="none" baseline="0" dirty="0">
              <a:latin typeface="Meiryo UI" panose="020B0604030504040204" pitchFamily="50" charset="-128"/>
              <a:ea typeface="Meiryo UI" panose="020B0604030504040204" pitchFamily="50" charset="-128"/>
            </a:rPr>
            <a:t>投票議員</a:t>
          </a:r>
        </a:p>
      </dgm:t>
    </dgm:pt>
    <dgm:pt modelId="{9503FA59-D31C-4487-894C-D1779F666116}" type="parTrans" cxnId="{2486DA39-0262-47A1-B0C6-3FAC5D565689}">
      <dgm:prSet/>
      <dgm:spPr/>
      <dgm:t>
        <a:bodyPr/>
        <a:lstStyle/>
        <a:p>
          <a:endParaRPr lang="ja"/>
        </a:p>
      </dgm:t>
    </dgm:pt>
    <dgm:pt modelId="{C9C1A73B-162E-496A-A801-97E618C0603D}" type="sibTrans" cxnId="{2486DA39-0262-47A1-B0C6-3FAC5D565689}">
      <dgm:prSet/>
      <dgm:spPr/>
      <dgm:t>
        <a:bodyPr/>
        <a:lstStyle/>
        <a:p>
          <a:endParaRPr lang="ja"/>
        </a:p>
      </dgm:t>
    </dgm:pt>
    <dgm:pt modelId="{73108A17-0FEC-405E-AAC3-BC3D92F034C6}">
      <dgm:prSet phldrT="[Text]" custT="1"/>
      <dgm:spPr>
        <a:noFill/>
        <a:ln>
          <a:solidFill>
            <a:srgbClr val="005DAA">
              <a:alpha val="90000"/>
            </a:srgbClr>
          </a:solidFill>
        </a:ln>
      </dgm:spPr>
      <dgm:t>
        <a:bodyPr/>
        <a:lstStyle/>
        <a:p>
          <a:pPr algn="ctr" rtl="0"/>
          <a:r>
            <a:rPr lang="ja" sz="2400" b="1" i="0" u="none" baseline="0" dirty="0">
              <a:latin typeface="Meiryo UI" panose="020B0604030504040204" pitchFamily="50" charset="-128"/>
              <a:ea typeface="Meiryo UI" panose="020B0604030504040204" pitchFamily="50" charset="-128"/>
            </a:rPr>
            <a:t>審議会代表議員</a:t>
          </a:r>
        </a:p>
      </dgm:t>
    </dgm:pt>
    <dgm:pt modelId="{AFBA9706-1AB8-40A3-BAA8-11D4D36BC3DB}" type="parTrans" cxnId="{801C1DC5-51EE-4FCF-9B91-3549379A2A0B}">
      <dgm:prSet/>
      <dgm:spPr/>
      <dgm:t>
        <a:bodyPr/>
        <a:lstStyle/>
        <a:p>
          <a:endParaRPr lang="ja"/>
        </a:p>
      </dgm:t>
    </dgm:pt>
    <dgm:pt modelId="{9D7D46D2-99F0-4F4C-9DA1-336391F5B5FE}" type="sibTrans" cxnId="{801C1DC5-51EE-4FCF-9B91-3549379A2A0B}">
      <dgm:prSet/>
      <dgm:spPr/>
      <dgm:t>
        <a:bodyPr/>
        <a:lstStyle/>
        <a:p>
          <a:endParaRPr lang="ja"/>
        </a:p>
      </dgm:t>
    </dgm:pt>
    <dgm:pt modelId="{917F82D8-9C13-4A86-96C2-0F028FB19B43}">
      <dgm:prSet phldrT="[Text]" custT="1"/>
      <dgm:spPr>
        <a:solidFill>
          <a:srgbClr val="00B0F0"/>
        </a:solidFill>
      </dgm:spPr>
      <dgm:t>
        <a:bodyPr/>
        <a:lstStyle/>
        <a:p>
          <a:pPr algn="ctr" rtl="0"/>
          <a:r>
            <a:rPr lang="ja" sz="2800" b="1" i="0" u="none" baseline="0" dirty="0">
              <a:latin typeface="Meiryo UI" panose="020B0604030504040204" pitchFamily="50" charset="-128"/>
              <a:ea typeface="Meiryo UI" panose="020B0604030504040204" pitchFamily="50" charset="-128"/>
            </a:rPr>
            <a:t>投票権のない議員</a:t>
          </a:r>
        </a:p>
      </dgm:t>
    </dgm:pt>
    <dgm:pt modelId="{912B889F-E632-40F3-815D-6A1708202328}" type="parTrans" cxnId="{3CA9E472-3582-4D92-81B8-1507B78A96DF}">
      <dgm:prSet/>
      <dgm:spPr/>
      <dgm:t>
        <a:bodyPr/>
        <a:lstStyle/>
        <a:p>
          <a:endParaRPr lang="ja"/>
        </a:p>
      </dgm:t>
    </dgm:pt>
    <dgm:pt modelId="{BE7D0B1A-B96A-4C25-91C4-BB922A12E0BE}" type="sibTrans" cxnId="{3CA9E472-3582-4D92-81B8-1507B78A96DF}">
      <dgm:prSet/>
      <dgm:spPr/>
      <dgm:t>
        <a:bodyPr/>
        <a:lstStyle/>
        <a:p>
          <a:endParaRPr lang="ja"/>
        </a:p>
      </dgm:t>
    </dgm:pt>
    <dgm:pt modelId="{895ECC77-2D92-481C-BF6A-02347E40DBFE}">
      <dgm:prSet custT="1"/>
      <dgm:spPr>
        <a:noFill/>
        <a:ln>
          <a:solidFill>
            <a:srgbClr val="005DAA">
              <a:alpha val="90000"/>
            </a:srgbClr>
          </a:solidFill>
        </a:ln>
      </dgm:spPr>
      <dgm:t>
        <a:bodyPr/>
        <a:lstStyle/>
        <a:p>
          <a:pPr algn="ctr" rtl="0">
            <a:lnSpc>
              <a:spcPct val="70000"/>
            </a:lnSpc>
          </a:pPr>
          <a:r>
            <a:rPr lang="ja" sz="2200" b="1" i="0" u="none" baseline="0" dirty="0">
              <a:latin typeface="Meiryo UI" panose="020B0604030504040204" pitchFamily="50" charset="-128"/>
              <a:ea typeface="Meiryo UI" panose="020B0604030504040204" pitchFamily="50" charset="-128"/>
              <a:cs typeface="Biome Light" panose="020B0502040204020203" pitchFamily="34" charset="0"/>
            </a:rPr>
            <a:t>議長</a:t>
          </a:r>
        </a:p>
      </dgm:t>
    </dgm:pt>
    <dgm:pt modelId="{539CCC6C-CF83-4893-9704-02ADF13877DF}" type="parTrans" cxnId="{E8F4F888-7D6F-44BD-82FD-F142EB407F62}">
      <dgm:prSet/>
      <dgm:spPr/>
      <dgm:t>
        <a:bodyPr/>
        <a:lstStyle/>
        <a:p>
          <a:endParaRPr lang="ja"/>
        </a:p>
      </dgm:t>
    </dgm:pt>
    <dgm:pt modelId="{9CD0A15B-53B2-498B-85F8-174336B3E2A2}" type="sibTrans" cxnId="{E8F4F888-7D6F-44BD-82FD-F142EB407F62}">
      <dgm:prSet/>
      <dgm:spPr/>
      <dgm:t>
        <a:bodyPr/>
        <a:lstStyle/>
        <a:p>
          <a:endParaRPr lang="ja"/>
        </a:p>
      </dgm:t>
    </dgm:pt>
    <dgm:pt modelId="{0C3E68B8-16AB-4D8D-B6BE-1994EFA8833F}">
      <dgm:prSet custT="1"/>
      <dgm:spPr>
        <a:noFill/>
        <a:ln>
          <a:solidFill>
            <a:srgbClr val="005DAA">
              <a:alpha val="90000"/>
            </a:srgbClr>
          </a:solidFill>
        </a:ln>
      </dgm:spPr>
      <dgm:t>
        <a:bodyPr/>
        <a:lstStyle/>
        <a:p>
          <a:pPr algn="ctr" rtl="0">
            <a:lnSpc>
              <a:spcPct val="70000"/>
            </a:lnSpc>
          </a:pPr>
          <a:r>
            <a:rPr lang="ja" sz="2200" b="1" i="0" u="none" baseline="0" dirty="0">
              <a:latin typeface="Meiryo UI" panose="020B0604030504040204" pitchFamily="50" charset="-128"/>
              <a:ea typeface="Meiryo UI" panose="020B0604030504040204" pitchFamily="50" charset="-128"/>
              <a:cs typeface="Biome Light" panose="020B0502040204020203" pitchFamily="34" charset="0"/>
            </a:rPr>
            <a:t>副議長</a:t>
          </a:r>
        </a:p>
      </dgm:t>
    </dgm:pt>
    <dgm:pt modelId="{58F9789E-A9A1-4642-955F-A8A4E19A4C11}" type="parTrans" cxnId="{35F4A73F-31DA-4281-A466-5CFE0C8653CB}">
      <dgm:prSet/>
      <dgm:spPr/>
      <dgm:t>
        <a:bodyPr/>
        <a:lstStyle/>
        <a:p>
          <a:endParaRPr lang="ja"/>
        </a:p>
      </dgm:t>
    </dgm:pt>
    <dgm:pt modelId="{CC4071A8-89A2-40E3-959A-7DC3687FE97B}" type="sibTrans" cxnId="{35F4A73F-31DA-4281-A466-5CFE0C8653CB}">
      <dgm:prSet/>
      <dgm:spPr/>
      <dgm:t>
        <a:bodyPr/>
        <a:lstStyle/>
        <a:p>
          <a:endParaRPr lang="ja"/>
        </a:p>
      </dgm:t>
    </dgm:pt>
    <dgm:pt modelId="{5CFE50ED-5C40-4552-9732-7C3E2B59E0D9}">
      <dgm:prSet custT="1"/>
      <dgm:spPr>
        <a:noFill/>
        <a:ln>
          <a:solidFill>
            <a:srgbClr val="005DAA">
              <a:alpha val="90000"/>
            </a:srgbClr>
          </a:solidFill>
        </a:ln>
      </dgm:spPr>
      <dgm:t>
        <a:bodyPr/>
        <a:lstStyle/>
        <a:p>
          <a:pPr algn="ctr" rtl="0">
            <a:lnSpc>
              <a:spcPct val="70000"/>
            </a:lnSpc>
          </a:pPr>
          <a:r>
            <a:rPr lang="ja" sz="2200" b="1" i="0" u="none" baseline="0" dirty="0">
              <a:latin typeface="Meiryo UI" panose="020B0604030504040204" pitchFamily="50" charset="-128"/>
              <a:ea typeface="Meiryo UI" panose="020B0604030504040204" pitchFamily="50" charset="-128"/>
              <a:cs typeface="Biome Light" panose="020B0502040204020203" pitchFamily="34" charset="0"/>
            </a:rPr>
            <a:t>議事運営手続の専門家 </a:t>
          </a:r>
        </a:p>
      </dgm:t>
    </dgm:pt>
    <dgm:pt modelId="{71CA4671-7771-4ED5-9C3D-011042ADC4FD}" type="parTrans" cxnId="{44AECDD8-D924-44F4-917C-41066FC4A066}">
      <dgm:prSet/>
      <dgm:spPr/>
      <dgm:t>
        <a:bodyPr/>
        <a:lstStyle/>
        <a:p>
          <a:endParaRPr lang="ja"/>
        </a:p>
      </dgm:t>
    </dgm:pt>
    <dgm:pt modelId="{A15B7871-66DB-46CA-A6BD-443B690A71B5}" type="sibTrans" cxnId="{44AECDD8-D924-44F4-917C-41066FC4A066}">
      <dgm:prSet/>
      <dgm:spPr/>
      <dgm:t>
        <a:bodyPr/>
        <a:lstStyle/>
        <a:p>
          <a:endParaRPr lang="ja"/>
        </a:p>
      </dgm:t>
    </dgm:pt>
    <dgm:pt modelId="{3A67B362-22B4-4890-BD35-A087A88F6E05}">
      <dgm:prSet custT="1"/>
      <dgm:spPr>
        <a:noFill/>
        <a:ln>
          <a:solidFill>
            <a:srgbClr val="005DAA">
              <a:alpha val="90000"/>
            </a:srgbClr>
          </a:solidFill>
        </a:ln>
      </dgm:spPr>
      <dgm:t>
        <a:bodyPr/>
        <a:lstStyle/>
        <a:p>
          <a:pPr algn="ctr" rtl="0">
            <a:lnSpc>
              <a:spcPct val="70000"/>
            </a:lnSpc>
          </a:pPr>
          <a:r>
            <a:rPr lang="ja" sz="2200" b="1" i="0" u="none" baseline="0" dirty="0">
              <a:latin typeface="Meiryo UI" panose="020B0604030504040204" pitchFamily="50" charset="-128"/>
              <a:ea typeface="Meiryo UI" panose="020B0604030504040204" pitchFamily="50" charset="-128"/>
              <a:cs typeface="Biome Light" panose="020B0502040204020203" pitchFamily="34" charset="0"/>
            </a:rPr>
            <a:t>定款細則委員会</a:t>
          </a:r>
        </a:p>
      </dgm:t>
    </dgm:pt>
    <dgm:pt modelId="{A03D7EB4-BBF5-4D6A-B8B2-6BD1D40B7C10}" type="parTrans" cxnId="{F2A0DEBD-CB60-4B0E-8A17-7F99D392670A}">
      <dgm:prSet/>
      <dgm:spPr/>
      <dgm:t>
        <a:bodyPr/>
        <a:lstStyle/>
        <a:p>
          <a:endParaRPr lang="ja"/>
        </a:p>
      </dgm:t>
    </dgm:pt>
    <dgm:pt modelId="{2E917B25-11F6-4DD4-B2CB-0F84661BF7CD}" type="sibTrans" cxnId="{F2A0DEBD-CB60-4B0E-8A17-7F99D392670A}">
      <dgm:prSet/>
      <dgm:spPr/>
      <dgm:t>
        <a:bodyPr/>
        <a:lstStyle/>
        <a:p>
          <a:endParaRPr lang="ja"/>
        </a:p>
      </dgm:t>
    </dgm:pt>
    <dgm:pt modelId="{6CC7303C-1B0A-490B-8EDB-B17B86F8E2D9}">
      <dgm:prSet custT="1"/>
      <dgm:spPr>
        <a:noFill/>
        <a:ln>
          <a:solidFill>
            <a:srgbClr val="005DAA">
              <a:alpha val="90000"/>
            </a:srgbClr>
          </a:solidFill>
        </a:ln>
      </dgm:spPr>
      <dgm:t>
        <a:bodyPr/>
        <a:lstStyle/>
        <a:p>
          <a:pPr algn="ctr" rtl="0">
            <a:lnSpc>
              <a:spcPct val="70000"/>
            </a:lnSpc>
          </a:pPr>
          <a:r>
            <a:rPr lang="ja" sz="2200" b="1" i="0" u="none" baseline="0" dirty="0">
              <a:latin typeface="Meiryo UI" panose="020B0604030504040204" pitchFamily="50" charset="-128"/>
              <a:ea typeface="Meiryo UI" panose="020B0604030504040204" pitchFamily="50" charset="-128"/>
              <a:cs typeface="Biome Light" panose="020B0502040204020203" pitchFamily="34" charset="0"/>
            </a:rPr>
            <a:t>RI会長</a:t>
          </a:r>
        </a:p>
      </dgm:t>
    </dgm:pt>
    <dgm:pt modelId="{A30178F9-4CC7-465F-AED3-667BDA8C58B0}" type="parTrans" cxnId="{1D3D2070-1E95-4864-A223-AF2B9C8EE3DC}">
      <dgm:prSet/>
      <dgm:spPr/>
      <dgm:t>
        <a:bodyPr/>
        <a:lstStyle/>
        <a:p>
          <a:endParaRPr lang="ja"/>
        </a:p>
      </dgm:t>
    </dgm:pt>
    <dgm:pt modelId="{EFFD5002-6DF4-4083-B1C5-092AA5D88E1E}" type="sibTrans" cxnId="{1D3D2070-1E95-4864-A223-AF2B9C8EE3DC}">
      <dgm:prSet/>
      <dgm:spPr/>
      <dgm:t>
        <a:bodyPr/>
        <a:lstStyle/>
        <a:p>
          <a:endParaRPr lang="ja"/>
        </a:p>
      </dgm:t>
    </dgm:pt>
    <dgm:pt modelId="{CBB1DCFE-01A8-491D-B38B-DF92FAC6B551}">
      <dgm:prSet custT="1"/>
      <dgm:spPr>
        <a:noFill/>
        <a:ln>
          <a:solidFill>
            <a:srgbClr val="005DAA">
              <a:alpha val="90000"/>
            </a:srgbClr>
          </a:solidFill>
        </a:ln>
      </dgm:spPr>
      <dgm:t>
        <a:bodyPr/>
        <a:lstStyle/>
        <a:p>
          <a:pPr algn="ctr" rtl="0">
            <a:lnSpc>
              <a:spcPct val="70000"/>
            </a:lnSpc>
          </a:pPr>
          <a:r>
            <a:rPr lang="ja" sz="2200" b="1" i="0" u="none" baseline="0" dirty="0">
              <a:latin typeface="Meiryo UI" panose="020B0604030504040204" pitchFamily="50" charset="-128"/>
              <a:ea typeface="Meiryo UI" panose="020B0604030504040204" pitchFamily="50" charset="-128"/>
              <a:cs typeface="Biome Light" panose="020B0502040204020203" pitchFamily="34" charset="0"/>
            </a:rPr>
            <a:t>会長エレクト</a:t>
          </a:r>
        </a:p>
      </dgm:t>
    </dgm:pt>
    <dgm:pt modelId="{B1718300-F0E0-4FA4-B05C-6589B7999BCD}" type="parTrans" cxnId="{11F20796-E64F-45E7-BAE5-198566F83656}">
      <dgm:prSet/>
      <dgm:spPr/>
      <dgm:t>
        <a:bodyPr/>
        <a:lstStyle/>
        <a:p>
          <a:endParaRPr lang="ja"/>
        </a:p>
      </dgm:t>
    </dgm:pt>
    <dgm:pt modelId="{5CB7CA94-ED85-4308-B687-CD8DBB3ACD14}" type="sibTrans" cxnId="{11F20796-E64F-45E7-BAE5-198566F83656}">
      <dgm:prSet/>
      <dgm:spPr/>
      <dgm:t>
        <a:bodyPr/>
        <a:lstStyle/>
        <a:p>
          <a:endParaRPr lang="ja"/>
        </a:p>
      </dgm:t>
    </dgm:pt>
    <dgm:pt modelId="{667FDBC8-2867-4242-BD21-8BCD5134F1EC}">
      <dgm:prSet custT="1"/>
      <dgm:spPr>
        <a:noFill/>
        <a:ln>
          <a:solidFill>
            <a:srgbClr val="005DAA">
              <a:alpha val="90000"/>
            </a:srgbClr>
          </a:solidFill>
        </a:ln>
      </dgm:spPr>
      <dgm:t>
        <a:bodyPr/>
        <a:lstStyle/>
        <a:p>
          <a:pPr algn="ctr" rtl="0">
            <a:lnSpc>
              <a:spcPct val="70000"/>
            </a:lnSpc>
          </a:pPr>
          <a:r>
            <a:rPr lang="ja" sz="2200" b="1" i="0" u="none" baseline="0" dirty="0">
              <a:latin typeface="Meiryo UI" panose="020B0604030504040204" pitchFamily="50" charset="-128"/>
              <a:ea typeface="Meiryo UI" panose="020B0604030504040204" pitchFamily="50" charset="-128"/>
              <a:cs typeface="Biome Light" panose="020B0502040204020203" pitchFamily="34" charset="0"/>
            </a:rPr>
            <a:t>RI理事会</a:t>
          </a:r>
        </a:p>
      </dgm:t>
    </dgm:pt>
    <dgm:pt modelId="{57CE7C8E-EADD-4F92-BBC9-6748B14AD68F}" type="parTrans" cxnId="{6D3DFAD3-E9BA-44AA-B908-C243CC4F5DF5}">
      <dgm:prSet/>
      <dgm:spPr/>
      <dgm:t>
        <a:bodyPr/>
        <a:lstStyle/>
        <a:p>
          <a:endParaRPr lang="ja"/>
        </a:p>
      </dgm:t>
    </dgm:pt>
    <dgm:pt modelId="{9F49CDB5-2588-45A5-8FD9-92414CA9BFFD}" type="sibTrans" cxnId="{6D3DFAD3-E9BA-44AA-B908-C243CC4F5DF5}">
      <dgm:prSet/>
      <dgm:spPr/>
      <dgm:t>
        <a:bodyPr/>
        <a:lstStyle/>
        <a:p>
          <a:endParaRPr lang="ja"/>
        </a:p>
      </dgm:t>
    </dgm:pt>
    <dgm:pt modelId="{7DF596B7-4A4E-4EF9-AECF-51C1509D1A18}">
      <dgm:prSet custT="1"/>
      <dgm:spPr>
        <a:noFill/>
        <a:ln>
          <a:solidFill>
            <a:srgbClr val="005DAA">
              <a:alpha val="90000"/>
            </a:srgbClr>
          </a:solidFill>
        </a:ln>
      </dgm:spPr>
      <dgm:t>
        <a:bodyPr/>
        <a:lstStyle/>
        <a:p>
          <a:pPr algn="ctr" rtl="0">
            <a:lnSpc>
              <a:spcPct val="70000"/>
            </a:lnSpc>
          </a:pPr>
          <a:r>
            <a:rPr lang="ja" sz="2200" b="1" i="0" u="none" baseline="0" dirty="0">
              <a:latin typeface="Meiryo UI" panose="020B0604030504040204" pitchFamily="50" charset="-128"/>
              <a:ea typeface="Meiryo UI" panose="020B0604030504040204" pitchFamily="50" charset="-128"/>
              <a:cs typeface="Biome Light" panose="020B0502040204020203" pitchFamily="34" charset="0"/>
            </a:rPr>
            <a:t>ロータリー財団管理委員1名</a:t>
          </a:r>
        </a:p>
      </dgm:t>
    </dgm:pt>
    <dgm:pt modelId="{7EF7D563-66AC-4F89-A53C-A68D2C7413B0}" type="parTrans" cxnId="{4C52EF78-9D6D-4DF2-9845-5A5EDB9678AA}">
      <dgm:prSet/>
      <dgm:spPr/>
      <dgm:t>
        <a:bodyPr/>
        <a:lstStyle/>
        <a:p>
          <a:endParaRPr lang="ja"/>
        </a:p>
      </dgm:t>
    </dgm:pt>
    <dgm:pt modelId="{8AF93C21-C8D4-4369-833F-8DF93B38000B}" type="sibTrans" cxnId="{4C52EF78-9D6D-4DF2-9845-5A5EDB9678AA}">
      <dgm:prSet/>
      <dgm:spPr/>
      <dgm:t>
        <a:bodyPr/>
        <a:lstStyle/>
        <a:p>
          <a:endParaRPr lang="ja"/>
        </a:p>
      </dgm:t>
    </dgm:pt>
    <dgm:pt modelId="{55805651-0197-4094-AAC7-72D7452E5D30}">
      <dgm:prSet custT="1"/>
      <dgm:spPr>
        <a:noFill/>
        <a:ln>
          <a:solidFill>
            <a:srgbClr val="005DAA">
              <a:alpha val="90000"/>
            </a:srgbClr>
          </a:solidFill>
        </a:ln>
      </dgm:spPr>
      <dgm:t>
        <a:bodyPr/>
        <a:lstStyle/>
        <a:p>
          <a:pPr algn="ctr" rtl="0">
            <a:lnSpc>
              <a:spcPct val="70000"/>
            </a:lnSpc>
          </a:pPr>
          <a:r>
            <a:rPr lang="ja" sz="2200" b="1" i="0" u="none" baseline="0" dirty="0">
              <a:latin typeface="Meiryo UI" panose="020B0604030504040204" pitchFamily="50" charset="-128"/>
              <a:ea typeface="Meiryo UI" panose="020B0604030504040204" pitchFamily="50" charset="-128"/>
              <a:cs typeface="Biome Light" panose="020B0502040204020203" pitchFamily="34" charset="0"/>
            </a:rPr>
            <a:t>事務総長</a:t>
          </a:r>
        </a:p>
      </dgm:t>
    </dgm:pt>
    <dgm:pt modelId="{CD562877-77A9-4AA8-BE26-D7946D03D282}" type="parTrans" cxnId="{A9ED547A-CFF7-4679-BA05-B7A123638716}">
      <dgm:prSet/>
      <dgm:spPr/>
      <dgm:t>
        <a:bodyPr/>
        <a:lstStyle/>
        <a:p>
          <a:endParaRPr lang="ja"/>
        </a:p>
      </dgm:t>
    </dgm:pt>
    <dgm:pt modelId="{41557002-6DED-46F5-B6C2-815242ED92E0}" type="sibTrans" cxnId="{A9ED547A-CFF7-4679-BA05-B7A123638716}">
      <dgm:prSet/>
      <dgm:spPr/>
      <dgm:t>
        <a:bodyPr/>
        <a:lstStyle/>
        <a:p>
          <a:endParaRPr lang="ja"/>
        </a:p>
      </dgm:t>
    </dgm:pt>
    <dgm:pt modelId="{C4798724-648B-4595-BF91-45D861ED5BAE}">
      <dgm:prSet custT="1"/>
      <dgm:spPr>
        <a:noFill/>
        <a:ln>
          <a:solidFill>
            <a:srgbClr val="005DAA">
              <a:alpha val="90000"/>
            </a:srgbClr>
          </a:solidFill>
        </a:ln>
      </dgm:spPr>
      <dgm:t>
        <a:bodyPr/>
        <a:lstStyle/>
        <a:p>
          <a:pPr algn="ctr" rtl="0">
            <a:lnSpc>
              <a:spcPct val="70000"/>
            </a:lnSpc>
          </a:pPr>
          <a:r>
            <a:rPr lang="ja" sz="2200" b="1" i="0" u="none" baseline="0" dirty="0">
              <a:latin typeface="Meiryo UI" panose="020B0604030504040204" pitchFamily="50" charset="-128"/>
              <a:ea typeface="Meiryo UI" panose="020B0604030504040204" pitchFamily="50" charset="-128"/>
              <a:cs typeface="Biome Light" panose="020B0502040204020203" pitchFamily="34" charset="0"/>
            </a:rPr>
            <a:t>幹事</a:t>
          </a:r>
        </a:p>
      </dgm:t>
    </dgm:pt>
    <dgm:pt modelId="{EB0BE97A-050F-4F22-A12B-76427793A5C2}" type="parTrans" cxnId="{9ED1E9A0-A7C1-46F0-BC7E-0ED63B9CC509}">
      <dgm:prSet/>
      <dgm:spPr/>
      <dgm:t>
        <a:bodyPr/>
        <a:lstStyle/>
        <a:p>
          <a:endParaRPr lang="ja"/>
        </a:p>
      </dgm:t>
    </dgm:pt>
    <dgm:pt modelId="{FB3EE8F9-D49D-4693-9A50-26D4E370C578}" type="sibTrans" cxnId="{9ED1E9A0-A7C1-46F0-BC7E-0ED63B9CC509}">
      <dgm:prSet/>
      <dgm:spPr/>
      <dgm:t>
        <a:bodyPr/>
        <a:lstStyle/>
        <a:p>
          <a:endParaRPr lang="ja"/>
        </a:p>
      </dgm:t>
    </dgm:pt>
    <dgm:pt modelId="{4CAE3414-470D-4479-8663-76849E825966}">
      <dgm:prSet custT="1"/>
      <dgm:spPr>
        <a:noFill/>
        <a:ln>
          <a:solidFill>
            <a:srgbClr val="005DAA">
              <a:alpha val="90000"/>
            </a:srgbClr>
          </a:solidFill>
        </a:ln>
      </dgm:spPr>
      <dgm:t>
        <a:bodyPr/>
        <a:lstStyle/>
        <a:p>
          <a:pPr algn="ctr" rtl="0">
            <a:lnSpc>
              <a:spcPct val="70000"/>
            </a:lnSpc>
          </a:pPr>
          <a:r>
            <a:rPr lang="ja" sz="2200" b="1" i="0" u="none" baseline="0" dirty="0">
              <a:latin typeface="Meiryo UI" panose="020B0604030504040204" pitchFamily="50" charset="-128"/>
              <a:ea typeface="Meiryo UI" panose="020B0604030504040204" pitchFamily="50" charset="-128"/>
              <a:cs typeface="Biome Light" panose="020B0502040204020203" pitchFamily="34" charset="0"/>
            </a:rPr>
            <a:t>特別議員</a:t>
          </a:r>
        </a:p>
      </dgm:t>
    </dgm:pt>
    <dgm:pt modelId="{E902447E-A1EE-492F-8EC0-2AEF0EB275A1}" type="parTrans" cxnId="{D41B52CF-FA98-4B24-B2B7-71DBE8ADAD90}">
      <dgm:prSet/>
      <dgm:spPr/>
      <dgm:t>
        <a:bodyPr/>
        <a:lstStyle/>
        <a:p>
          <a:endParaRPr lang="ja"/>
        </a:p>
      </dgm:t>
    </dgm:pt>
    <dgm:pt modelId="{BB038B14-88E6-4523-9EBE-4E1515F96246}" type="sibTrans" cxnId="{D41B52CF-FA98-4B24-B2B7-71DBE8ADAD90}">
      <dgm:prSet/>
      <dgm:spPr/>
      <dgm:t>
        <a:bodyPr/>
        <a:lstStyle/>
        <a:p>
          <a:endParaRPr lang="ja"/>
        </a:p>
      </dgm:t>
    </dgm:pt>
    <dgm:pt modelId="{A83287EB-1884-4E3E-94FD-FE5C37538C60}" type="pres">
      <dgm:prSet presAssocID="{9370CEA1-82FB-4267-AC7D-3303F6A8F45A}" presName="Name0" presStyleCnt="0">
        <dgm:presLayoutVars>
          <dgm:dir/>
          <dgm:animLvl val="lvl"/>
          <dgm:resizeHandles val="exact"/>
        </dgm:presLayoutVars>
      </dgm:prSet>
      <dgm:spPr/>
    </dgm:pt>
    <dgm:pt modelId="{10F7755D-99D2-42B0-A690-F31EF21BC8EC}" type="pres">
      <dgm:prSet presAssocID="{BC92C75A-914A-41A2-8F7B-BF46EDACDBF4}" presName="linNode" presStyleCnt="0"/>
      <dgm:spPr/>
    </dgm:pt>
    <dgm:pt modelId="{443ADE35-F0DA-4042-9762-2B92D6E0C643}" type="pres">
      <dgm:prSet presAssocID="{BC92C75A-914A-41A2-8F7B-BF46EDACDBF4}" presName="parentText" presStyleLbl="node1" presStyleIdx="0" presStyleCnt="2" custScaleY="18439" custLinFactNeighborX="-17582">
        <dgm:presLayoutVars>
          <dgm:chMax val="1"/>
          <dgm:bulletEnabled val="1"/>
        </dgm:presLayoutVars>
      </dgm:prSet>
      <dgm:spPr/>
    </dgm:pt>
    <dgm:pt modelId="{E058116A-41BC-4AD5-87B4-1322C0458981}" type="pres">
      <dgm:prSet presAssocID="{BC92C75A-914A-41A2-8F7B-BF46EDACDBF4}" presName="descendantText" presStyleLbl="alignAccFollowNode1" presStyleIdx="0" presStyleCnt="2" custScaleY="18439">
        <dgm:presLayoutVars>
          <dgm:bulletEnabled val="1"/>
        </dgm:presLayoutVars>
      </dgm:prSet>
      <dgm:spPr/>
    </dgm:pt>
    <dgm:pt modelId="{C98A99CB-C1D4-4220-9D02-6132E8A2D94B}" type="pres">
      <dgm:prSet presAssocID="{C9C1A73B-162E-496A-A801-97E618C0603D}" presName="sp" presStyleCnt="0"/>
      <dgm:spPr/>
    </dgm:pt>
    <dgm:pt modelId="{0CCC6240-B031-4800-AA8D-1996C0789E14}" type="pres">
      <dgm:prSet presAssocID="{917F82D8-9C13-4A86-96C2-0F028FB19B43}" presName="linNode" presStyleCnt="0"/>
      <dgm:spPr/>
    </dgm:pt>
    <dgm:pt modelId="{86B3947F-8A5D-45BC-9702-980EF027766C}" type="pres">
      <dgm:prSet presAssocID="{917F82D8-9C13-4A86-96C2-0F028FB19B43}" presName="parentText" presStyleLbl="node1" presStyleIdx="1" presStyleCnt="2" custLinFactNeighborX="-429" custLinFactNeighborY="499">
        <dgm:presLayoutVars>
          <dgm:chMax val="1"/>
          <dgm:bulletEnabled val="1"/>
        </dgm:presLayoutVars>
      </dgm:prSet>
      <dgm:spPr/>
    </dgm:pt>
    <dgm:pt modelId="{8B1A4C73-6FA4-42D5-B3A4-010D610746BB}" type="pres">
      <dgm:prSet presAssocID="{917F82D8-9C13-4A86-96C2-0F028FB19B43}" presName="descendantText" presStyleLbl="alignAccFollowNode1" presStyleIdx="1" presStyleCnt="2" custScaleY="180192" custLinFactNeighborX="1343" custLinFactNeighborY="5629">
        <dgm:presLayoutVars>
          <dgm:bulletEnabled val="1"/>
        </dgm:presLayoutVars>
      </dgm:prSet>
      <dgm:spPr/>
    </dgm:pt>
  </dgm:ptLst>
  <dgm:cxnLst>
    <dgm:cxn modelId="{BE58CF0D-AA70-4747-AB17-01B126AF444C}" type="presOf" srcId="{917F82D8-9C13-4A86-96C2-0F028FB19B43}" destId="{86B3947F-8A5D-45BC-9702-980EF027766C}" srcOrd="0" destOrd="0" presId="urn:microsoft.com/office/officeart/2005/8/layout/vList5"/>
    <dgm:cxn modelId="{92E10A14-3B12-4CAC-8C62-F6A68F45E6E0}" type="presOf" srcId="{7DF596B7-4A4E-4EF9-AECF-51C1509D1A18}" destId="{8B1A4C73-6FA4-42D5-B3A4-010D610746BB}" srcOrd="0" destOrd="8" presId="urn:microsoft.com/office/officeart/2005/8/layout/vList5"/>
    <dgm:cxn modelId="{DF121F19-0CC9-4C16-96F4-443AF22FB60B}" type="presOf" srcId="{C4798724-648B-4595-BF91-45D861ED5BAE}" destId="{8B1A4C73-6FA4-42D5-B3A4-010D610746BB}" srcOrd="0" destOrd="10" presId="urn:microsoft.com/office/officeart/2005/8/layout/vList5"/>
    <dgm:cxn modelId="{0C0D6E32-5DB4-47CE-9D90-05E9C4B45B24}" type="presOf" srcId="{73108A17-0FEC-405E-AAC3-BC3D92F034C6}" destId="{E058116A-41BC-4AD5-87B4-1322C0458981}" srcOrd="0" destOrd="0" presId="urn:microsoft.com/office/officeart/2005/8/layout/vList5"/>
    <dgm:cxn modelId="{2486DA39-0262-47A1-B0C6-3FAC5D565689}" srcId="{9370CEA1-82FB-4267-AC7D-3303F6A8F45A}" destId="{BC92C75A-914A-41A2-8F7B-BF46EDACDBF4}" srcOrd="0" destOrd="0" parTransId="{9503FA59-D31C-4487-894C-D1779F666116}" sibTransId="{C9C1A73B-162E-496A-A801-97E618C0603D}"/>
    <dgm:cxn modelId="{35F4A73F-31DA-4281-A466-5CFE0C8653CB}" srcId="{917F82D8-9C13-4A86-96C2-0F028FB19B43}" destId="{0C3E68B8-16AB-4D8D-B6BE-1994EFA8833F}" srcOrd="1" destOrd="0" parTransId="{58F9789E-A9A1-4642-955F-A8A4E19A4C11}" sibTransId="{CC4071A8-89A2-40E3-959A-7DC3687FE97B}"/>
    <dgm:cxn modelId="{043FA864-29A7-4463-BE07-8BA5E001C2B8}" type="presOf" srcId="{895ECC77-2D92-481C-BF6A-02347E40DBFE}" destId="{8B1A4C73-6FA4-42D5-B3A4-010D610746BB}" srcOrd="0" destOrd="0" presId="urn:microsoft.com/office/officeart/2005/8/layout/vList5"/>
    <dgm:cxn modelId="{1D3D2070-1E95-4864-A223-AF2B9C8EE3DC}" srcId="{917F82D8-9C13-4A86-96C2-0F028FB19B43}" destId="{6CC7303C-1B0A-490B-8EDB-B17B86F8E2D9}" srcOrd="5" destOrd="0" parTransId="{A30178F9-4CC7-465F-AED3-667BDA8C58B0}" sibTransId="{EFFD5002-6DF4-4083-B1C5-092AA5D88E1E}"/>
    <dgm:cxn modelId="{678A7C52-FE29-43DB-A0BB-43481BE874FD}" type="presOf" srcId="{667FDBC8-2867-4242-BD21-8BCD5134F1EC}" destId="{8B1A4C73-6FA4-42D5-B3A4-010D610746BB}" srcOrd="0" destOrd="7" presId="urn:microsoft.com/office/officeart/2005/8/layout/vList5"/>
    <dgm:cxn modelId="{3CA9E472-3582-4D92-81B8-1507B78A96DF}" srcId="{9370CEA1-82FB-4267-AC7D-3303F6A8F45A}" destId="{917F82D8-9C13-4A86-96C2-0F028FB19B43}" srcOrd="1" destOrd="0" parTransId="{912B889F-E632-40F3-815D-6A1708202328}" sibTransId="{BE7D0B1A-B96A-4C25-91C4-BB922A12E0BE}"/>
    <dgm:cxn modelId="{4C52EF78-9D6D-4DF2-9845-5A5EDB9678AA}" srcId="{917F82D8-9C13-4A86-96C2-0F028FB19B43}" destId="{7DF596B7-4A4E-4EF9-AECF-51C1509D1A18}" srcOrd="8" destOrd="0" parTransId="{7EF7D563-66AC-4F89-A53C-A68D2C7413B0}" sibTransId="{8AF93C21-C8D4-4369-833F-8DF93B38000B}"/>
    <dgm:cxn modelId="{A9ED547A-CFF7-4679-BA05-B7A123638716}" srcId="{917F82D8-9C13-4A86-96C2-0F028FB19B43}" destId="{55805651-0197-4094-AAC7-72D7452E5D30}" srcOrd="9" destOrd="0" parTransId="{CD562877-77A9-4AA8-BE26-D7946D03D282}" sibTransId="{41557002-6DED-46F5-B6C2-815242ED92E0}"/>
    <dgm:cxn modelId="{E8F4F888-7D6F-44BD-82FD-F142EB407F62}" srcId="{917F82D8-9C13-4A86-96C2-0F028FB19B43}" destId="{895ECC77-2D92-481C-BF6A-02347E40DBFE}" srcOrd="0" destOrd="0" parTransId="{539CCC6C-CF83-4893-9704-02ADF13877DF}" sibTransId="{9CD0A15B-53B2-498B-85F8-174336B3E2A2}"/>
    <dgm:cxn modelId="{EA02EA90-DC8E-428C-A8B5-BEB2D81365DE}" type="presOf" srcId="{0C3E68B8-16AB-4D8D-B6BE-1994EFA8833F}" destId="{8B1A4C73-6FA4-42D5-B3A4-010D610746BB}" srcOrd="0" destOrd="1" presId="urn:microsoft.com/office/officeart/2005/8/layout/vList5"/>
    <dgm:cxn modelId="{11F20796-E64F-45E7-BAE5-198566F83656}" srcId="{917F82D8-9C13-4A86-96C2-0F028FB19B43}" destId="{CBB1DCFE-01A8-491D-B38B-DF92FAC6B551}" srcOrd="6" destOrd="0" parTransId="{B1718300-F0E0-4FA4-B05C-6589B7999BCD}" sibTransId="{5CB7CA94-ED85-4308-B687-CD8DBB3ACD14}"/>
    <dgm:cxn modelId="{9ED1E9A0-A7C1-46F0-BC7E-0ED63B9CC509}" srcId="{917F82D8-9C13-4A86-96C2-0F028FB19B43}" destId="{C4798724-648B-4595-BF91-45D861ED5BAE}" srcOrd="10" destOrd="0" parTransId="{EB0BE97A-050F-4F22-A12B-76427793A5C2}" sibTransId="{FB3EE8F9-D49D-4693-9A50-26D4E370C578}"/>
    <dgm:cxn modelId="{E89FC1A4-DDE6-4A05-AA03-8F311C5AAFEE}" type="presOf" srcId="{5CFE50ED-5C40-4552-9732-7C3E2B59E0D9}" destId="{8B1A4C73-6FA4-42D5-B3A4-010D610746BB}" srcOrd="0" destOrd="2" presId="urn:microsoft.com/office/officeart/2005/8/layout/vList5"/>
    <dgm:cxn modelId="{1EF9D4AD-A72E-4C87-B1D8-676A439A8F9E}" type="presOf" srcId="{55805651-0197-4094-AAC7-72D7452E5D30}" destId="{8B1A4C73-6FA4-42D5-B3A4-010D610746BB}" srcOrd="0" destOrd="9" presId="urn:microsoft.com/office/officeart/2005/8/layout/vList5"/>
    <dgm:cxn modelId="{777640B4-1F38-4A1A-A069-07236C0158EA}" type="presOf" srcId="{6CC7303C-1B0A-490B-8EDB-B17B86F8E2D9}" destId="{8B1A4C73-6FA4-42D5-B3A4-010D610746BB}" srcOrd="0" destOrd="5" presId="urn:microsoft.com/office/officeart/2005/8/layout/vList5"/>
    <dgm:cxn modelId="{9D21BFB4-0B94-4101-A7D9-F62AC9DD7BE7}" type="presOf" srcId="{CBB1DCFE-01A8-491D-B38B-DF92FAC6B551}" destId="{8B1A4C73-6FA4-42D5-B3A4-010D610746BB}" srcOrd="0" destOrd="6" presId="urn:microsoft.com/office/officeart/2005/8/layout/vList5"/>
    <dgm:cxn modelId="{76C6EBB6-ECB0-487B-9B4B-613E7E678409}" type="presOf" srcId="{3A67B362-22B4-4890-BD35-A087A88F6E05}" destId="{8B1A4C73-6FA4-42D5-B3A4-010D610746BB}" srcOrd="0" destOrd="3" presId="urn:microsoft.com/office/officeart/2005/8/layout/vList5"/>
    <dgm:cxn modelId="{39D6D3BA-C082-4390-94CA-B93230136DE0}" type="presOf" srcId="{9370CEA1-82FB-4267-AC7D-3303F6A8F45A}" destId="{A83287EB-1884-4E3E-94FD-FE5C37538C60}" srcOrd="0" destOrd="0" presId="urn:microsoft.com/office/officeart/2005/8/layout/vList5"/>
    <dgm:cxn modelId="{F2A0DEBD-CB60-4B0E-8A17-7F99D392670A}" srcId="{917F82D8-9C13-4A86-96C2-0F028FB19B43}" destId="{3A67B362-22B4-4890-BD35-A087A88F6E05}" srcOrd="3" destOrd="0" parTransId="{A03D7EB4-BBF5-4D6A-B8B2-6BD1D40B7C10}" sibTransId="{2E917B25-11F6-4DD4-B2CB-0F84661BF7CD}"/>
    <dgm:cxn modelId="{801C1DC5-51EE-4FCF-9B91-3549379A2A0B}" srcId="{BC92C75A-914A-41A2-8F7B-BF46EDACDBF4}" destId="{73108A17-0FEC-405E-AAC3-BC3D92F034C6}" srcOrd="0" destOrd="0" parTransId="{AFBA9706-1AB8-40A3-BAA8-11D4D36BC3DB}" sibTransId="{9D7D46D2-99F0-4F4C-9DA1-336391F5B5FE}"/>
    <dgm:cxn modelId="{D41B52CF-FA98-4B24-B2B7-71DBE8ADAD90}" srcId="{917F82D8-9C13-4A86-96C2-0F028FB19B43}" destId="{4CAE3414-470D-4479-8663-76849E825966}" srcOrd="4" destOrd="0" parTransId="{E902447E-A1EE-492F-8EC0-2AEF0EB275A1}" sibTransId="{BB038B14-88E6-4523-9EBE-4E1515F96246}"/>
    <dgm:cxn modelId="{6D3DFAD3-E9BA-44AA-B908-C243CC4F5DF5}" srcId="{917F82D8-9C13-4A86-96C2-0F028FB19B43}" destId="{667FDBC8-2867-4242-BD21-8BCD5134F1EC}" srcOrd="7" destOrd="0" parTransId="{57CE7C8E-EADD-4F92-BBC9-6748B14AD68F}" sibTransId="{9F49CDB5-2588-45A5-8FD9-92414CA9BFFD}"/>
    <dgm:cxn modelId="{E582C0D7-F6A5-4C8C-BD36-9A3597BDA333}" type="presOf" srcId="{BC92C75A-914A-41A2-8F7B-BF46EDACDBF4}" destId="{443ADE35-F0DA-4042-9762-2B92D6E0C643}" srcOrd="0" destOrd="0" presId="urn:microsoft.com/office/officeart/2005/8/layout/vList5"/>
    <dgm:cxn modelId="{44AECDD8-D924-44F4-917C-41066FC4A066}" srcId="{917F82D8-9C13-4A86-96C2-0F028FB19B43}" destId="{5CFE50ED-5C40-4552-9732-7C3E2B59E0D9}" srcOrd="2" destOrd="0" parTransId="{71CA4671-7771-4ED5-9C3D-011042ADC4FD}" sibTransId="{A15B7871-66DB-46CA-A6BD-443B690A71B5}"/>
    <dgm:cxn modelId="{C45FD5E1-4766-4B44-9F9C-9F0D9F3415B5}" type="presOf" srcId="{4CAE3414-470D-4479-8663-76849E825966}" destId="{8B1A4C73-6FA4-42D5-B3A4-010D610746BB}" srcOrd="0" destOrd="4" presId="urn:microsoft.com/office/officeart/2005/8/layout/vList5"/>
    <dgm:cxn modelId="{46C20EFE-021A-4732-83B8-C5F4CE8426E8}" type="presParOf" srcId="{A83287EB-1884-4E3E-94FD-FE5C37538C60}" destId="{10F7755D-99D2-42B0-A690-F31EF21BC8EC}" srcOrd="0" destOrd="0" presId="urn:microsoft.com/office/officeart/2005/8/layout/vList5"/>
    <dgm:cxn modelId="{D6057B9C-5B4C-4A8F-9947-616D8E978E41}" type="presParOf" srcId="{10F7755D-99D2-42B0-A690-F31EF21BC8EC}" destId="{443ADE35-F0DA-4042-9762-2B92D6E0C643}" srcOrd="0" destOrd="0" presId="urn:microsoft.com/office/officeart/2005/8/layout/vList5"/>
    <dgm:cxn modelId="{068146AF-84AF-4C25-8C5A-1EA6EE8725C5}" type="presParOf" srcId="{10F7755D-99D2-42B0-A690-F31EF21BC8EC}" destId="{E058116A-41BC-4AD5-87B4-1322C0458981}" srcOrd="1" destOrd="0" presId="urn:microsoft.com/office/officeart/2005/8/layout/vList5"/>
    <dgm:cxn modelId="{6E91847A-3688-48D6-9A64-225C51074CA6}" type="presParOf" srcId="{A83287EB-1884-4E3E-94FD-FE5C37538C60}" destId="{C98A99CB-C1D4-4220-9D02-6132E8A2D94B}" srcOrd="1" destOrd="0" presId="urn:microsoft.com/office/officeart/2005/8/layout/vList5"/>
    <dgm:cxn modelId="{1BFC9F75-13B7-431E-919A-E3AB0B60E9D6}" type="presParOf" srcId="{A83287EB-1884-4E3E-94FD-FE5C37538C60}" destId="{0CCC6240-B031-4800-AA8D-1996C0789E14}" srcOrd="2" destOrd="0" presId="urn:microsoft.com/office/officeart/2005/8/layout/vList5"/>
    <dgm:cxn modelId="{F105F02A-F407-4EFD-A54A-753B1AD4B809}" type="presParOf" srcId="{0CCC6240-B031-4800-AA8D-1996C0789E14}" destId="{86B3947F-8A5D-45BC-9702-980EF027766C}" srcOrd="0" destOrd="0" presId="urn:microsoft.com/office/officeart/2005/8/layout/vList5"/>
    <dgm:cxn modelId="{29236603-B74E-4977-9DDD-9A07FC51D219}" type="presParOf" srcId="{0CCC6240-B031-4800-AA8D-1996C0789E14}" destId="{8B1A4C73-6FA4-42D5-B3A4-010D610746B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8116A-41BC-4AD5-87B4-1322C0458981}">
      <dsp:nvSpPr>
        <dsp:cNvPr id="0" name=""/>
        <dsp:cNvSpPr/>
      </dsp:nvSpPr>
      <dsp:spPr>
        <a:xfrm rot="5400000">
          <a:off x="6600799" y="-2936067"/>
          <a:ext cx="436659" cy="6418003"/>
        </a:xfrm>
        <a:prstGeom prst="round2SameRect">
          <a:avLst/>
        </a:prstGeom>
        <a:noFill/>
        <a:ln w="6350" cap="flat" cmpd="sng" algn="ctr">
          <a:solidFill>
            <a:srgbClr val="005DAA">
              <a:alpha val="90000"/>
            </a:srgb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Char char="•"/>
          </a:pPr>
          <a:r>
            <a:rPr lang="ja" sz="2400" b="1" i="0" u="none" kern="1200" baseline="0" dirty="0">
              <a:latin typeface="Meiryo UI" panose="020B0604030504040204" pitchFamily="50" charset="-128"/>
              <a:ea typeface="Meiryo UI" panose="020B0604030504040204" pitchFamily="50" charset="-128"/>
            </a:rPr>
            <a:t>審議会代表議員</a:t>
          </a:r>
        </a:p>
      </dsp:txBody>
      <dsp:txXfrm rot="-5400000">
        <a:off x="3610127" y="75921"/>
        <a:ext cx="6396687" cy="394027"/>
      </dsp:txXfrm>
    </dsp:sp>
    <dsp:sp modelId="{443ADE35-F0DA-4042-9762-2B92D6E0C643}">
      <dsp:nvSpPr>
        <dsp:cNvPr id="0" name=""/>
        <dsp:cNvSpPr/>
      </dsp:nvSpPr>
      <dsp:spPr>
        <a:xfrm>
          <a:off x="0" y="22"/>
          <a:ext cx="3610127" cy="545824"/>
        </a:xfrm>
        <a:prstGeom prst="roundRect">
          <a:avLst/>
        </a:prstGeom>
        <a:solidFill>
          <a:srgbClr val="CC99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ja" sz="2600" b="1" i="0" u="none" kern="1200" baseline="0" dirty="0">
              <a:latin typeface="Meiryo UI" panose="020B0604030504040204" pitchFamily="50" charset="-128"/>
              <a:ea typeface="Meiryo UI" panose="020B0604030504040204" pitchFamily="50" charset="-128"/>
            </a:rPr>
            <a:t>投票議員</a:t>
          </a:r>
        </a:p>
      </dsp:txBody>
      <dsp:txXfrm>
        <a:off x="26645" y="26667"/>
        <a:ext cx="3556837" cy="492534"/>
      </dsp:txXfrm>
    </dsp:sp>
    <dsp:sp modelId="{8B1A4C73-6FA4-42D5-B3A4-010D610746BB}">
      <dsp:nvSpPr>
        <dsp:cNvPr id="0" name=""/>
        <dsp:cNvSpPr/>
      </dsp:nvSpPr>
      <dsp:spPr>
        <a:xfrm rot="5400000">
          <a:off x="4688672" y="-378400"/>
          <a:ext cx="4267180" cy="6411736"/>
        </a:xfrm>
        <a:prstGeom prst="round2SameRect">
          <a:avLst/>
        </a:prstGeom>
        <a:noFill/>
        <a:ln w="6350" cap="flat" cmpd="sng" algn="ctr">
          <a:solidFill>
            <a:srgbClr val="005DAA">
              <a:alpha val="90000"/>
            </a:srgb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977900" rtl="0">
            <a:lnSpc>
              <a:spcPct val="70000"/>
            </a:lnSpc>
            <a:spcBef>
              <a:spcPct val="0"/>
            </a:spcBef>
            <a:spcAft>
              <a:spcPct val="15000"/>
            </a:spcAft>
            <a:buChar char="•"/>
          </a:pPr>
          <a:r>
            <a:rPr lang="ja" sz="2200" b="1" i="0" u="none" kern="1200" baseline="0" dirty="0">
              <a:latin typeface="Meiryo UI" panose="020B0604030504040204" pitchFamily="50" charset="-128"/>
              <a:ea typeface="Meiryo UI" panose="020B0604030504040204" pitchFamily="50" charset="-128"/>
              <a:cs typeface="Biome Light" panose="020B0502040204020203" pitchFamily="34" charset="0"/>
            </a:rPr>
            <a:t>議長</a:t>
          </a:r>
        </a:p>
        <a:p>
          <a:pPr marL="228600" lvl="1" indent="-228600" algn="ctr" defTabSz="977900" rtl="0">
            <a:lnSpc>
              <a:spcPct val="70000"/>
            </a:lnSpc>
            <a:spcBef>
              <a:spcPct val="0"/>
            </a:spcBef>
            <a:spcAft>
              <a:spcPct val="15000"/>
            </a:spcAft>
            <a:buChar char="•"/>
          </a:pPr>
          <a:r>
            <a:rPr lang="ja" sz="2200" b="1" i="0" u="none" kern="1200" baseline="0" dirty="0">
              <a:latin typeface="Meiryo UI" panose="020B0604030504040204" pitchFamily="50" charset="-128"/>
              <a:ea typeface="Meiryo UI" panose="020B0604030504040204" pitchFamily="50" charset="-128"/>
              <a:cs typeface="Biome Light" panose="020B0502040204020203" pitchFamily="34" charset="0"/>
            </a:rPr>
            <a:t>副議長</a:t>
          </a:r>
        </a:p>
        <a:p>
          <a:pPr marL="228600" lvl="1" indent="-228600" algn="ctr" defTabSz="977900" rtl="0">
            <a:lnSpc>
              <a:spcPct val="70000"/>
            </a:lnSpc>
            <a:spcBef>
              <a:spcPct val="0"/>
            </a:spcBef>
            <a:spcAft>
              <a:spcPct val="15000"/>
            </a:spcAft>
            <a:buChar char="•"/>
          </a:pPr>
          <a:r>
            <a:rPr lang="ja" sz="2200" b="1" i="0" u="none" kern="1200" baseline="0" dirty="0">
              <a:latin typeface="Meiryo UI" panose="020B0604030504040204" pitchFamily="50" charset="-128"/>
              <a:ea typeface="Meiryo UI" panose="020B0604030504040204" pitchFamily="50" charset="-128"/>
              <a:cs typeface="Biome Light" panose="020B0502040204020203" pitchFamily="34" charset="0"/>
            </a:rPr>
            <a:t>議事運営手続の専門家 </a:t>
          </a:r>
        </a:p>
        <a:p>
          <a:pPr marL="228600" lvl="1" indent="-228600" algn="ctr" defTabSz="977900" rtl="0">
            <a:lnSpc>
              <a:spcPct val="70000"/>
            </a:lnSpc>
            <a:spcBef>
              <a:spcPct val="0"/>
            </a:spcBef>
            <a:spcAft>
              <a:spcPct val="15000"/>
            </a:spcAft>
            <a:buChar char="•"/>
          </a:pPr>
          <a:r>
            <a:rPr lang="ja" sz="2200" b="1" i="0" u="none" kern="1200" baseline="0" dirty="0">
              <a:latin typeface="Meiryo UI" panose="020B0604030504040204" pitchFamily="50" charset="-128"/>
              <a:ea typeface="Meiryo UI" panose="020B0604030504040204" pitchFamily="50" charset="-128"/>
              <a:cs typeface="Biome Light" panose="020B0502040204020203" pitchFamily="34" charset="0"/>
            </a:rPr>
            <a:t>定款細則委員会</a:t>
          </a:r>
        </a:p>
        <a:p>
          <a:pPr marL="228600" lvl="1" indent="-228600" algn="ctr" defTabSz="977900" rtl="0">
            <a:lnSpc>
              <a:spcPct val="70000"/>
            </a:lnSpc>
            <a:spcBef>
              <a:spcPct val="0"/>
            </a:spcBef>
            <a:spcAft>
              <a:spcPct val="15000"/>
            </a:spcAft>
            <a:buChar char="•"/>
          </a:pPr>
          <a:r>
            <a:rPr lang="ja" sz="2200" b="1" i="0" u="none" kern="1200" baseline="0" dirty="0">
              <a:latin typeface="Meiryo UI" panose="020B0604030504040204" pitchFamily="50" charset="-128"/>
              <a:ea typeface="Meiryo UI" panose="020B0604030504040204" pitchFamily="50" charset="-128"/>
              <a:cs typeface="Biome Light" panose="020B0502040204020203" pitchFamily="34" charset="0"/>
            </a:rPr>
            <a:t>特別議員</a:t>
          </a:r>
        </a:p>
        <a:p>
          <a:pPr marL="228600" lvl="1" indent="-228600" algn="ctr" defTabSz="977900" rtl="0">
            <a:lnSpc>
              <a:spcPct val="70000"/>
            </a:lnSpc>
            <a:spcBef>
              <a:spcPct val="0"/>
            </a:spcBef>
            <a:spcAft>
              <a:spcPct val="15000"/>
            </a:spcAft>
            <a:buChar char="•"/>
          </a:pPr>
          <a:r>
            <a:rPr lang="ja" sz="2200" b="1" i="0" u="none" kern="1200" baseline="0" dirty="0">
              <a:latin typeface="Meiryo UI" panose="020B0604030504040204" pitchFamily="50" charset="-128"/>
              <a:ea typeface="Meiryo UI" panose="020B0604030504040204" pitchFamily="50" charset="-128"/>
              <a:cs typeface="Biome Light" panose="020B0502040204020203" pitchFamily="34" charset="0"/>
            </a:rPr>
            <a:t>RI会長</a:t>
          </a:r>
        </a:p>
        <a:p>
          <a:pPr marL="228600" lvl="1" indent="-228600" algn="ctr" defTabSz="977900" rtl="0">
            <a:lnSpc>
              <a:spcPct val="70000"/>
            </a:lnSpc>
            <a:spcBef>
              <a:spcPct val="0"/>
            </a:spcBef>
            <a:spcAft>
              <a:spcPct val="15000"/>
            </a:spcAft>
            <a:buChar char="•"/>
          </a:pPr>
          <a:r>
            <a:rPr lang="ja" sz="2200" b="1" i="0" u="none" kern="1200" baseline="0" dirty="0">
              <a:latin typeface="Meiryo UI" panose="020B0604030504040204" pitchFamily="50" charset="-128"/>
              <a:ea typeface="Meiryo UI" panose="020B0604030504040204" pitchFamily="50" charset="-128"/>
              <a:cs typeface="Biome Light" panose="020B0502040204020203" pitchFamily="34" charset="0"/>
            </a:rPr>
            <a:t>会長エレクト</a:t>
          </a:r>
        </a:p>
        <a:p>
          <a:pPr marL="228600" lvl="1" indent="-228600" algn="ctr" defTabSz="977900" rtl="0">
            <a:lnSpc>
              <a:spcPct val="70000"/>
            </a:lnSpc>
            <a:spcBef>
              <a:spcPct val="0"/>
            </a:spcBef>
            <a:spcAft>
              <a:spcPct val="15000"/>
            </a:spcAft>
            <a:buChar char="•"/>
          </a:pPr>
          <a:r>
            <a:rPr lang="ja" sz="2200" b="1" i="0" u="none" kern="1200" baseline="0" dirty="0">
              <a:latin typeface="Meiryo UI" panose="020B0604030504040204" pitchFamily="50" charset="-128"/>
              <a:ea typeface="Meiryo UI" panose="020B0604030504040204" pitchFamily="50" charset="-128"/>
              <a:cs typeface="Biome Light" panose="020B0502040204020203" pitchFamily="34" charset="0"/>
            </a:rPr>
            <a:t>RI理事会</a:t>
          </a:r>
        </a:p>
        <a:p>
          <a:pPr marL="228600" lvl="1" indent="-228600" algn="ctr" defTabSz="977900" rtl="0">
            <a:lnSpc>
              <a:spcPct val="70000"/>
            </a:lnSpc>
            <a:spcBef>
              <a:spcPct val="0"/>
            </a:spcBef>
            <a:spcAft>
              <a:spcPct val="15000"/>
            </a:spcAft>
            <a:buChar char="•"/>
          </a:pPr>
          <a:r>
            <a:rPr lang="ja" sz="2200" b="1" i="0" u="none" kern="1200" baseline="0" dirty="0">
              <a:latin typeface="Meiryo UI" panose="020B0604030504040204" pitchFamily="50" charset="-128"/>
              <a:ea typeface="Meiryo UI" panose="020B0604030504040204" pitchFamily="50" charset="-128"/>
              <a:cs typeface="Biome Light" panose="020B0502040204020203" pitchFamily="34" charset="0"/>
            </a:rPr>
            <a:t>ロータリー財団管理委員1名</a:t>
          </a:r>
        </a:p>
        <a:p>
          <a:pPr marL="228600" lvl="1" indent="-228600" algn="ctr" defTabSz="977900" rtl="0">
            <a:lnSpc>
              <a:spcPct val="70000"/>
            </a:lnSpc>
            <a:spcBef>
              <a:spcPct val="0"/>
            </a:spcBef>
            <a:spcAft>
              <a:spcPct val="15000"/>
            </a:spcAft>
            <a:buChar char="•"/>
          </a:pPr>
          <a:r>
            <a:rPr lang="ja" sz="2200" b="1" i="0" u="none" kern="1200" baseline="0" dirty="0">
              <a:latin typeface="Meiryo UI" panose="020B0604030504040204" pitchFamily="50" charset="-128"/>
              <a:ea typeface="Meiryo UI" panose="020B0604030504040204" pitchFamily="50" charset="-128"/>
              <a:cs typeface="Biome Light" panose="020B0502040204020203" pitchFamily="34" charset="0"/>
            </a:rPr>
            <a:t>事務総長</a:t>
          </a:r>
        </a:p>
        <a:p>
          <a:pPr marL="228600" lvl="1" indent="-228600" algn="ctr" defTabSz="977900" rtl="0">
            <a:lnSpc>
              <a:spcPct val="70000"/>
            </a:lnSpc>
            <a:spcBef>
              <a:spcPct val="0"/>
            </a:spcBef>
            <a:spcAft>
              <a:spcPct val="15000"/>
            </a:spcAft>
            <a:buChar char="•"/>
          </a:pPr>
          <a:r>
            <a:rPr lang="ja" sz="2200" b="1" i="0" u="none" kern="1200" baseline="0" dirty="0">
              <a:latin typeface="Meiryo UI" panose="020B0604030504040204" pitchFamily="50" charset="-128"/>
              <a:ea typeface="Meiryo UI" panose="020B0604030504040204" pitchFamily="50" charset="-128"/>
              <a:cs typeface="Biome Light" panose="020B0502040204020203" pitchFamily="34" charset="0"/>
            </a:rPr>
            <a:t>幹事</a:t>
          </a:r>
        </a:p>
      </dsp:txBody>
      <dsp:txXfrm rot="-5400000">
        <a:off x="3616395" y="902184"/>
        <a:ext cx="6203429" cy="3850566"/>
      </dsp:txXfrm>
    </dsp:sp>
    <dsp:sp modelId="{86B3947F-8A5D-45BC-9702-980EF027766C}">
      <dsp:nvSpPr>
        <dsp:cNvPr id="0" name=""/>
        <dsp:cNvSpPr/>
      </dsp:nvSpPr>
      <dsp:spPr>
        <a:xfrm>
          <a:off x="0" y="1362135"/>
          <a:ext cx="3606601" cy="2960162"/>
        </a:xfrm>
        <a:prstGeom prst="roundRect">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ja" sz="2800" b="1" i="0" u="none" kern="1200" baseline="0" dirty="0">
              <a:latin typeface="Meiryo UI" panose="020B0604030504040204" pitchFamily="50" charset="-128"/>
              <a:ea typeface="Meiryo UI" panose="020B0604030504040204" pitchFamily="50" charset="-128"/>
            </a:rPr>
            <a:t>投票権のない議員</a:t>
          </a:r>
        </a:p>
      </dsp:txBody>
      <dsp:txXfrm>
        <a:off x="144503" y="1506638"/>
        <a:ext cx="3317595" cy="26711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FF762-3115-4448-97E2-E8FAD542042C}" type="datetimeFigureOut">
              <a:rPr kumimoji="1" lang="ja-JP" altLang="en-US" smtClean="0"/>
              <a:t>2025/8/18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DDBDF-E6C9-42AF-AAD8-08AE8EC20F07}" type="slidenum">
              <a:rPr kumimoji="1" lang="ja-JP" altLang="en-US" smtClean="0"/>
              <a:t>‹#›</a:t>
            </a:fld>
            <a:endParaRPr kumimoji="1" lang="ja-JP" altLang="en-US"/>
          </a:p>
        </p:txBody>
      </p:sp>
    </p:spTree>
    <p:extLst>
      <p:ext uri="{BB962C8B-B14F-4D97-AF65-F5344CB8AC3E}">
        <p14:creationId xmlns:p14="http://schemas.microsoft.com/office/powerpoint/2010/main" val="31032190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13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19D59-9F06-3663-6550-BEF496C7024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EEAC9A-F0ED-5826-5FE4-6AF6FB6FFD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1003F4-1F68-A284-5509-0A18F5F0F91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6BBB362-C0FA-E9AB-128D-474E8F8A014C}"/>
              </a:ext>
            </a:extLst>
          </p:cNvPr>
          <p:cNvSpPr>
            <a:spLocks noGrp="1"/>
          </p:cNvSpPr>
          <p:nvPr>
            <p:ph type="sldNum" sz="quarter" idx="5"/>
          </p:nvPr>
        </p:nvSpPr>
        <p:spPr/>
        <p:txBody>
          <a:bodyPr/>
          <a:lstStyle/>
          <a:p>
            <a:fld id="{F8CDDBDF-E6C9-42AF-AAD8-08AE8EC20F07}" type="slidenum">
              <a:rPr kumimoji="1" lang="ja-JP" altLang="en-US" smtClean="0"/>
              <a:t>10</a:t>
            </a:fld>
            <a:endParaRPr kumimoji="1" lang="ja-JP" altLang="en-US"/>
          </a:p>
        </p:txBody>
      </p:sp>
    </p:spTree>
    <p:extLst>
      <p:ext uri="{BB962C8B-B14F-4D97-AF65-F5344CB8AC3E}">
        <p14:creationId xmlns:p14="http://schemas.microsoft.com/office/powerpoint/2010/main" val="421590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17848-46DE-1519-732B-ECD43ECB9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6839B-F7B5-8ECF-5729-6369DFB5F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95C30-1558-8312-9E0A-DB48E2AE36E3}"/>
              </a:ext>
            </a:extLst>
          </p:cNvPr>
          <p:cNvSpPr>
            <a:spLocks noGrp="1"/>
          </p:cNvSpPr>
          <p:nvPr>
            <p:ph type="body" idx="1"/>
          </p:nvPr>
        </p:nvSpPr>
        <p:spPr/>
        <p:txBody>
          <a:bodyPr/>
          <a:lstStyle/>
          <a:p>
            <a:endParaRPr lang="ja" sz="1200" kern="1200" baseline="0" dirty="0">
              <a:solidFill>
                <a:schemeClr val="tx1"/>
              </a:solidFill>
              <a:effectLst/>
              <a:cs typeface="BIZ UDPGothic" charset="0"/>
            </a:endParaRPr>
          </a:p>
        </p:txBody>
      </p:sp>
      <p:sp>
        <p:nvSpPr>
          <p:cNvPr id="4" name="Slide Number Placeholder 3">
            <a:extLst>
              <a:ext uri="{FF2B5EF4-FFF2-40B4-BE49-F238E27FC236}">
                <a16:creationId xmlns:a16="http://schemas.microsoft.com/office/drawing/2014/main" id="{A055C2CC-60FA-62A6-4036-A9E22CE3F964}"/>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C78EDF-7F9E-A94B-AD72-CDE445A65B8A}"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73905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691C6-0774-B523-F289-2A9367B6A90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DA02A5-DC87-0CC4-E07C-953D6EE569D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C4CB72A-D2A6-83AF-7A0A-5EAB4CF71DB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FF2B9EF-18B6-1C41-DF62-C43241FD82D6}"/>
              </a:ext>
            </a:extLst>
          </p:cNvPr>
          <p:cNvSpPr>
            <a:spLocks noGrp="1"/>
          </p:cNvSpPr>
          <p:nvPr>
            <p:ph type="sldNum" sz="quarter" idx="5"/>
          </p:nvPr>
        </p:nvSpPr>
        <p:spPr/>
        <p:txBody>
          <a:bodyPr/>
          <a:lstStyle/>
          <a:p>
            <a:fld id="{F8CDDBDF-E6C9-42AF-AAD8-08AE8EC20F07}" type="slidenum">
              <a:rPr kumimoji="1" lang="ja-JP" altLang="en-US" smtClean="0"/>
              <a:t>13</a:t>
            </a:fld>
            <a:endParaRPr kumimoji="1" lang="ja-JP" altLang="en-US"/>
          </a:p>
        </p:txBody>
      </p:sp>
    </p:spTree>
    <p:extLst>
      <p:ext uri="{BB962C8B-B14F-4D97-AF65-F5344CB8AC3E}">
        <p14:creationId xmlns:p14="http://schemas.microsoft.com/office/powerpoint/2010/main" val="4184379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sz="1600" b="1" i="0" u="none" baseline="0" dirty="0">
                <a:latin typeface="メイリオ" panose="020B0604030504040204" pitchFamily="50" charset="-128"/>
                <a:ea typeface="メイリオ" panose="020B0604030504040204" pitchFamily="50" charset="-128"/>
              </a:rPr>
              <a:t>規定審議会は3年周期で開催されます。1年目は地区において代表議員と補欠議員を選出します。代表議員の選出は、2023年6月30日が締め切りでした。 </a:t>
            </a:r>
          </a:p>
          <a:p>
            <a:endParaRPr lang="ja" sz="1600" b="1"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2年目は、主に立法案の提案が行われます。</a:t>
            </a:r>
            <a:endParaRPr lang="en-US" altLang="ja" sz="1600" b="1" i="0" u="none" baseline="0"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2025年規定審議会の立法案の提出締切日は2023年12月31日で、</a:t>
            </a:r>
            <a:r>
              <a:rPr lang="ja" sz="1600" b="1" i="0" u="none" baseline="0" dirty="0">
                <a:solidFill>
                  <a:schemeClr val="bg2">
                    <a:lumMod val="10000"/>
                  </a:schemeClr>
                </a:solidFill>
                <a:latin typeface="メイリオ" panose="020B0604030504040204" pitchFamily="50" charset="-128"/>
                <a:ea typeface="メイリオ" panose="020B0604030504040204" pitchFamily="50" charset="-128"/>
              </a:rPr>
              <a:t>計115件以上の立法案が提出されました。</a:t>
            </a:r>
            <a:r>
              <a:rPr lang="ja" sz="1600" b="1" i="0" u="none" baseline="0" dirty="0">
                <a:latin typeface="メイリオ" panose="020B0604030504040204" pitchFamily="50" charset="-128"/>
                <a:ea typeface="メイリオ" panose="020B0604030504040204" pitchFamily="50" charset="-128"/>
              </a:rPr>
              <a:t>提出された立法案は、国際ロータリー本部で体裁が整えられ、定款細則委員会とRI理事会に回されます。また、事務総長が各案件について「財務上の影響」に関する声明を作成します。 2022年には、94件の制定案が発行されました。</a:t>
            </a:r>
          </a:p>
          <a:p>
            <a:endParaRPr lang="ja" sz="1600" b="1"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cs typeface="BIZ UDPGothic" charset="0"/>
              </a:rPr>
              <a:t>規定審議会</a:t>
            </a:r>
            <a:r>
              <a:rPr lang="ja" sz="1600" b="1" i="0" u="none" baseline="0" dirty="0">
                <a:latin typeface="メイリオ" panose="020B0604030504040204" pitchFamily="50" charset="-128"/>
                <a:ea typeface="メイリオ" panose="020B0604030504040204" pitchFamily="50" charset="-128"/>
              </a:rPr>
              <a:t>の開催年度である3年目には、立法案集が発行され、代表議員、シニアリーダー、地区ガバナーに送られます。クラブ、地区、RI理事会は、立法案に対する</a:t>
            </a:r>
            <a:endParaRPr lang="en-US" altLang="ja" sz="1600" b="1" i="0" u="none" baseline="0"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「支持および反対の声明」を提出できます。</a:t>
            </a:r>
            <a:endParaRPr lang="en-US" altLang="ja" sz="1600" b="1" i="0" u="none" baseline="0"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RI理事会は、2024年12月31日まで、緊要性のある立法案を</a:t>
            </a:r>
            <a:r>
              <a:rPr lang="ja" sz="1600" b="1" i="0" u="none" baseline="0" dirty="0">
                <a:latin typeface="メイリオ" panose="020B0604030504040204" pitchFamily="50" charset="-128"/>
                <a:ea typeface="メイリオ" panose="020B0604030504040204" pitchFamily="50" charset="-128"/>
                <a:cs typeface="BIZ UDPGothic" charset="0"/>
              </a:rPr>
              <a:t>規定審議会</a:t>
            </a:r>
            <a:r>
              <a:rPr lang="ja" sz="1600" b="1" i="0" u="none" baseline="0" dirty="0">
                <a:latin typeface="メイリオ" panose="020B0604030504040204" pitchFamily="50" charset="-128"/>
                <a:ea typeface="メイリオ" panose="020B0604030504040204" pitchFamily="50" charset="-128"/>
              </a:rPr>
              <a:t>に提出できます。  2025年4月に開かれる</a:t>
            </a:r>
            <a:r>
              <a:rPr lang="ja" sz="1600" b="1" i="0" u="none" baseline="0" dirty="0">
                <a:latin typeface="メイリオ" panose="020B0604030504040204" pitchFamily="50" charset="-128"/>
                <a:ea typeface="メイリオ" panose="020B0604030504040204" pitchFamily="50" charset="-128"/>
                <a:cs typeface="BIZ UDPGothic" charset="0"/>
              </a:rPr>
              <a:t>規定審議会</a:t>
            </a:r>
            <a:r>
              <a:rPr lang="ja" sz="1600" b="1" i="0" u="none" baseline="0" dirty="0">
                <a:latin typeface="メイリオ" panose="020B0604030504040204" pitchFamily="50" charset="-128"/>
                <a:ea typeface="メイリオ" panose="020B0604030504040204" pitchFamily="50" charset="-128"/>
              </a:rPr>
              <a:t>に向けて、代表議員の航空券の手配もこの時期に行われます。</a:t>
            </a:r>
          </a:p>
          <a:p>
            <a:endParaRPr lang="ja" sz="1600" b="1"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規定審議会の活動に加え、決議審議会も毎年この周期に組み込まれ、多くの作業が7月から9月にかけて行われます。クラブと地区が提出した決議案は定款細則委員会が審議し、年内に代表議員による投票が行われます。 </a:t>
            </a:r>
          </a:p>
          <a:p>
            <a:endParaRPr lang="j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4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sz="1600" b="1" i="0" u="none" baseline="0" dirty="0">
                <a:latin typeface="メイリオ" panose="020B0604030504040204" pitchFamily="50" charset="-128"/>
                <a:ea typeface="メイリオ" panose="020B0604030504040204" pitchFamily="50" charset="-128"/>
                <a:cs typeface="MS PMincho"/>
              </a:rPr>
              <a:t>次に、審議会に参加するのはどのような方々かをご覧いただきます。</a:t>
            </a:r>
          </a:p>
          <a:p>
            <a:endParaRPr lang="ja" sz="1600" b="1" dirty="0">
              <a:latin typeface="メイリオ" panose="020B0604030504040204" pitchFamily="50" charset="-128"/>
              <a:ea typeface="メイリオ" panose="020B0604030504040204" pitchFamily="50" charset="-128"/>
            </a:endParaRPr>
          </a:p>
          <a:p>
            <a:pPr algn="l" defTabSz="940475" rtl="0">
              <a:defRPr/>
            </a:pPr>
            <a:r>
              <a:rPr lang="ja" sz="1600" b="1" i="0" u="none" baseline="0" dirty="0">
                <a:latin typeface="メイリオ" panose="020B0604030504040204" pitchFamily="50" charset="-128"/>
                <a:ea typeface="メイリオ" panose="020B0604030504040204" pitchFamily="50" charset="-128"/>
                <a:cs typeface="MS PMincho"/>
              </a:rPr>
              <a:t>2023-2026 年度周期の代表議員は、2023年、2024年、2025年決議審議会、</a:t>
            </a:r>
            <a:endParaRPr lang="en-US" altLang="ja" sz="1600" b="1" i="0" u="none" baseline="0" dirty="0">
              <a:latin typeface="メイリオ" panose="020B0604030504040204" pitchFamily="50" charset="-128"/>
              <a:ea typeface="メイリオ" panose="020B0604030504040204" pitchFamily="50" charset="-128"/>
              <a:cs typeface="MS PMincho"/>
            </a:endParaRPr>
          </a:p>
          <a:p>
            <a:pPr algn="l" defTabSz="940475" rtl="0">
              <a:defRPr/>
            </a:pPr>
            <a:r>
              <a:rPr lang="ja" sz="1600" b="1" i="0" u="none" baseline="0" dirty="0">
                <a:latin typeface="メイリオ" panose="020B0604030504040204" pitchFamily="50" charset="-128"/>
                <a:ea typeface="メイリオ" panose="020B0604030504040204" pitchFamily="50" charset="-128"/>
                <a:cs typeface="MS PMincho"/>
              </a:rPr>
              <a:t>および2025年規定審議会に投票議員として参加します。 </a:t>
            </a:r>
          </a:p>
          <a:p>
            <a:pPr algn="l" defTabSz="940475" rtl="0">
              <a:defRPr/>
            </a:pPr>
            <a:endParaRPr lang="ja" altLang="en-US" sz="1600" b="1" dirty="0">
              <a:latin typeface="メイリオ" panose="020B0604030504040204" pitchFamily="50" charset="-128"/>
              <a:ea typeface="メイリオ" panose="020B0604030504040204" pitchFamily="50" charset="-128"/>
              <a:cs typeface="MS PMincho" charset="-128"/>
            </a:endParaRPr>
          </a:p>
          <a:p>
            <a:pPr algn="l" defTabSz="940475" rtl="0">
              <a:defRPr/>
            </a:pPr>
            <a:r>
              <a:rPr lang="ja" sz="1600" b="1" i="0" u="none" baseline="0" dirty="0">
                <a:latin typeface="メイリオ" panose="020B0604030504040204" pitchFamily="50" charset="-128"/>
                <a:ea typeface="メイリオ" panose="020B0604030504040204" pitchFamily="50" charset="-128"/>
                <a:cs typeface="MS PMincho" charset="-128"/>
              </a:rPr>
              <a:t>審議会議員の大半は投票議員ですが、議長、副議長、</a:t>
            </a:r>
            <a:endParaRPr lang="en-US" altLang="ja" sz="1600" b="1" i="0" u="none" baseline="0" dirty="0">
              <a:latin typeface="メイリオ" panose="020B0604030504040204" pitchFamily="50" charset="-128"/>
              <a:ea typeface="メイリオ" panose="020B0604030504040204" pitchFamily="50" charset="-128"/>
              <a:cs typeface="MS PMincho" charset="-128"/>
            </a:endParaRPr>
          </a:p>
          <a:p>
            <a:pPr algn="l" defTabSz="940475" rtl="0">
              <a:defRPr/>
            </a:pPr>
            <a:r>
              <a:rPr lang="ja" sz="1600" b="1" i="0" u="none" baseline="0" dirty="0">
                <a:latin typeface="メイリオ" panose="020B0604030504040204" pitchFamily="50" charset="-128"/>
                <a:ea typeface="メイリオ" panose="020B0604030504040204" pitchFamily="50" charset="-128"/>
                <a:cs typeface="MS PMincho" charset="-128"/>
              </a:rPr>
              <a:t>議事運営手続の専門家など、投票権のない議員もいます。 </a:t>
            </a:r>
          </a:p>
          <a:p>
            <a:pPr algn="l" defTabSz="940475" rtl="0">
              <a:defRPr/>
            </a:pPr>
            <a:endParaRPr lang="ja" altLang="en-US" sz="1600" b="1" dirty="0">
              <a:latin typeface="メイリオ" panose="020B0604030504040204" pitchFamily="50" charset="-128"/>
              <a:ea typeface="メイリオ" panose="020B0604030504040204" pitchFamily="50" charset="-128"/>
              <a:cs typeface="MS PMincho" charset="-128"/>
            </a:endParaRPr>
          </a:p>
          <a:p>
            <a:pPr algn="l" defTabSz="940475" rtl="0">
              <a:defRPr/>
            </a:pPr>
            <a:r>
              <a:rPr lang="ja" sz="1600" b="1" i="0" u="none" baseline="0" dirty="0">
                <a:latin typeface="メイリオ" panose="020B0604030504040204" pitchFamily="50" charset="-128"/>
                <a:ea typeface="メイリオ" panose="020B0604030504040204" pitchFamily="50" charset="-128"/>
                <a:cs typeface="MS PMincho" charset="-128"/>
              </a:rPr>
              <a:t>定款細則委員会は全立法案を審査し、案件が「正規」であることを確認し、RI理事会に推奨を行った上で、全立法案と決議案を審議会に回付します。 </a:t>
            </a:r>
          </a:p>
          <a:p>
            <a:pPr algn="l" defTabSz="940475" rtl="0">
              <a:defRPr/>
            </a:pPr>
            <a:endParaRPr lang="ja" altLang="en-US" sz="1600" b="1" dirty="0">
              <a:latin typeface="メイリオ" panose="020B0604030504040204" pitchFamily="50" charset="-128"/>
              <a:ea typeface="メイリオ" panose="020B0604030504040204" pitchFamily="50" charset="-128"/>
              <a:cs typeface="MS PMincho" charset="-128"/>
            </a:endParaRPr>
          </a:p>
          <a:p>
            <a:pPr algn="l" defTabSz="940475" rtl="0">
              <a:defRPr/>
            </a:pPr>
            <a:r>
              <a:rPr lang="ja" sz="1600" b="1" i="0" u="none" baseline="0" dirty="0">
                <a:latin typeface="メイリオ" panose="020B0604030504040204" pitchFamily="50" charset="-128"/>
                <a:ea typeface="メイリオ" panose="020B0604030504040204" pitchFamily="50" charset="-128"/>
                <a:cs typeface="MS PMincho" charset="-128"/>
              </a:rPr>
              <a:t>特別議員は、規定審議会においてのみ、必要に応じて討議中に立法案に関する詳細な情報を提供します。</a:t>
            </a:r>
          </a:p>
          <a:p>
            <a:pPr algn="l" defTabSz="940475" rtl="0">
              <a:defRPr/>
            </a:pPr>
            <a:endParaRPr lang="ja" altLang="en-US" sz="1600" b="1" dirty="0">
              <a:latin typeface="メイリオ" panose="020B0604030504040204" pitchFamily="50" charset="-128"/>
              <a:ea typeface="メイリオ" panose="020B0604030504040204" pitchFamily="50" charset="-128"/>
            </a:endParaRPr>
          </a:p>
          <a:p>
            <a:pPr algn="l" defTabSz="940475" rtl="0">
              <a:defRPr/>
            </a:pPr>
            <a:r>
              <a:rPr lang="ja" sz="1600" b="1" i="0" u="none" baseline="0" dirty="0">
                <a:latin typeface="メイリオ" panose="020B0604030504040204" pitchFamily="50" charset="-128"/>
                <a:ea typeface="メイリオ" panose="020B0604030504040204" pitchFamily="50" charset="-128"/>
                <a:cs typeface="MS PMincho" charset="-128"/>
              </a:rPr>
              <a:t>RI会長、会長エレクト、理事会、ロータリー財団管理委員</a:t>
            </a:r>
            <a:endParaRPr lang="en-US" altLang="ja" sz="1600" b="1" i="0" u="none" baseline="0" dirty="0">
              <a:latin typeface="メイリオ" panose="020B0604030504040204" pitchFamily="50" charset="-128"/>
              <a:ea typeface="メイリオ" panose="020B0604030504040204" pitchFamily="50" charset="-128"/>
              <a:cs typeface="MS PMincho" charset="-128"/>
            </a:endParaRPr>
          </a:p>
          <a:p>
            <a:pPr algn="l" defTabSz="940475" rtl="0">
              <a:defRPr/>
            </a:pPr>
            <a:r>
              <a:rPr lang="ja" sz="1600" b="1" i="0" u="none" baseline="0" dirty="0">
                <a:latin typeface="メイリオ" panose="020B0604030504040204" pitchFamily="50" charset="-128"/>
                <a:ea typeface="メイリオ" panose="020B0604030504040204" pitchFamily="50" charset="-128"/>
                <a:cs typeface="MS PMincho" charset="-128"/>
              </a:rPr>
              <a:t>1名、事務総長は、審議会の議員であり、討論に参加できますが、投票権はありません。</a:t>
            </a:r>
            <a:endParaRPr lang="ja" sz="1600" b="1" dirty="0">
              <a:latin typeface="メイリオ" panose="020B0604030504040204" pitchFamily="50" charset="-128"/>
              <a:ea typeface="メイリオ" panose="020B0604030504040204" pitchFamily="50" charset="-128"/>
            </a:endParaRPr>
          </a:p>
          <a:p>
            <a:endParaRPr lang="j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0541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sz="1800" b="1" i="0" u="none" baseline="0" dirty="0">
                <a:latin typeface="メイリオ" panose="020B0604030504040204" pitchFamily="50" charset="-128"/>
                <a:ea typeface="メイリオ" panose="020B0604030504040204" pitchFamily="50" charset="-128"/>
              </a:rPr>
              <a:t>あなたにとって大切なことが、必ずしもロータリー</a:t>
            </a:r>
            <a:endParaRPr lang="en-US" altLang="ja" sz="1800" b="1" i="0" u="none" baseline="0" dirty="0">
              <a:latin typeface="メイリオ" panose="020B0604030504040204" pitchFamily="50" charset="-128"/>
              <a:ea typeface="メイリオ" panose="020B0604030504040204" pitchFamily="50" charset="-128"/>
            </a:endParaRPr>
          </a:p>
          <a:p>
            <a:pPr algn="l" rtl="0"/>
            <a:r>
              <a:rPr lang="ja" sz="1800" b="1" i="0" u="none" baseline="0" dirty="0">
                <a:latin typeface="メイリオ" panose="020B0604030504040204" pitchFamily="50" charset="-128"/>
                <a:ea typeface="メイリオ" panose="020B0604030504040204" pitchFamily="50" charset="-128"/>
              </a:rPr>
              <a:t>全体にとって重要であるとは限りません。 </a:t>
            </a:r>
          </a:p>
          <a:p>
            <a:endParaRPr lang="ja" sz="1800" b="1" dirty="0">
              <a:latin typeface="メイリオ" panose="020B0604030504040204" pitchFamily="50" charset="-128"/>
              <a:ea typeface="メイリオ" panose="020B0604030504040204" pitchFamily="50" charset="-128"/>
            </a:endParaRPr>
          </a:p>
          <a:p>
            <a:pPr algn="l" rtl="0"/>
            <a:r>
              <a:rPr lang="ja" sz="1800" b="1" i="0" u="none" baseline="0" dirty="0">
                <a:latin typeface="メイリオ" panose="020B0604030504040204" pitchFamily="50" charset="-128"/>
                <a:ea typeface="メイリオ" panose="020B0604030504040204" pitchFamily="50" charset="-128"/>
              </a:rPr>
              <a:t>組織規定文書に追加するよりも、クラブや地区での</a:t>
            </a:r>
            <a:endParaRPr lang="en-US" altLang="ja" sz="1800" b="1" i="0" u="none" baseline="0" dirty="0">
              <a:latin typeface="メイリオ" panose="020B0604030504040204" pitchFamily="50" charset="-128"/>
              <a:ea typeface="メイリオ" panose="020B0604030504040204" pitchFamily="50" charset="-128"/>
            </a:endParaRPr>
          </a:p>
          <a:p>
            <a:pPr algn="l" rtl="0"/>
            <a:r>
              <a:rPr lang="ja" sz="1800" b="1" i="0" u="none" baseline="0" dirty="0">
                <a:latin typeface="メイリオ" panose="020B0604030504040204" pitchFamily="50" charset="-128"/>
                <a:ea typeface="メイリオ" panose="020B0604030504040204" pitchFamily="50" charset="-128"/>
              </a:rPr>
              <a:t>ほうが取り入れやすいのはどのようなことかを</a:t>
            </a:r>
            <a:endParaRPr lang="en-US" altLang="ja" sz="1800" b="1" i="0" u="none" baseline="0" dirty="0">
              <a:latin typeface="メイリオ" panose="020B0604030504040204" pitchFamily="50" charset="-128"/>
              <a:ea typeface="メイリオ" panose="020B0604030504040204" pitchFamily="50" charset="-128"/>
            </a:endParaRPr>
          </a:p>
          <a:p>
            <a:pPr algn="l" rtl="0"/>
            <a:r>
              <a:rPr lang="ja" sz="1800" b="1" i="0" u="none" baseline="0" dirty="0">
                <a:latin typeface="メイリオ" panose="020B0604030504040204" pitchFamily="50" charset="-128"/>
                <a:ea typeface="メイリオ" panose="020B0604030504040204" pitchFamily="50" charset="-128"/>
              </a:rPr>
              <a:t>考えましょう。</a:t>
            </a:r>
          </a:p>
          <a:p>
            <a:endParaRPr lang="j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46B9-C5D7-482E-BC70-846E97C2F23D}"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25078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C00EB-6479-9FC7-FB7B-8C3BE317E4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AC072E-D94D-C1F4-8A51-D7E9019C41A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5B9B2C-D06C-8E9D-3865-AAD1B8DAB72A}"/>
              </a:ext>
            </a:extLst>
          </p:cNvPr>
          <p:cNvSpPr>
            <a:spLocks noGrp="1"/>
          </p:cNvSpPr>
          <p:nvPr>
            <p:ph type="body" idx="1"/>
          </p:nvPr>
        </p:nvSpPr>
        <p:spPr/>
        <p:txBody>
          <a:bodyPr/>
          <a:lstStyle/>
          <a:p>
            <a:endParaRPr kumimoji="1" lang="ja-JP" altLang="en-US" sz="18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C6438586-939C-776D-6C52-C7A876A9D27E}"/>
              </a:ext>
            </a:extLst>
          </p:cNvPr>
          <p:cNvSpPr>
            <a:spLocks noGrp="1"/>
          </p:cNvSpPr>
          <p:nvPr>
            <p:ph type="sldNum" sz="quarter" idx="5"/>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3307910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b="1" dirty="0">
                <a:latin typeface="メイリオ" panose="020B0604030504040204" pitchFamily="50" charset="-128"/>
                <a:ea typeface="メイリオ" panose="020B0604030504040204" pitchFamily="50" charset="-128"/>
              </a:rPr>
              <a:t>2025COL</a:t>
            </a:r>
            <a:r>
              <a:rPr kumimoji="1" lang="ja-JP" altLang="en-US" sz="1800" b="1" dirty="0">
                <a:latin typeface="メイリオ" panose="020B0604030504040204" pitchFamily="50" charset="-128"/>
                <a:ea typeface="メイリオ" panose="020B0604030504040204" pitchFamily="50" charset="-128"/>
              </a:rPr>
              <a:t>は、</a:t>
            </a:r>
            <a:r>
              <a:rPr kumimoji="1" lang="en-US" altLang="ja-JP" sz="1800" b="1" dirty="0">
                <a:latin typeface="メイリオ" panose="020B0604030504040204" pitchFamily="50" charset="-128"/>
                <a:ea typeface="メイリオ" panose="020B0604030504040204" pitchFamily="50" charset="-128"/>
              </a:rPr>
              <a:t>4</a:t>
            </a:r>
            <a:r>
              <a:rPr kumimoji="1" lang="ja-JP" altLang="en-US" sz="1800" b="1" dirty="0">
                <a:latin typeface="メイリオ" panose="020B0604030504040204" pitchFamily="50" charset="-128"/>
                <a:ea typeface="メイリオ" panose="020B0604030504040204" pitchFamily="50" charset="-128"/>
              </a:rPr>
              <a:t>月</a:t>
            </a:r>
            <a:r>
              <a:rPr kumimoji="1" lang="en-US" altLang="ja-JP" sz="1800" b="1" dirty="0">
                <a:latin typeface="メイリオ" panose="020B0604030504040204" pitchFamily="50" charset="-128"/>
                <a:ea typeface="メイリオ" panose="020B0604030504040204" pitchFamily="50" charset="-128"/>
              </a:rPr>
              <a:t>13</a:t>
            </a:r>
            <a:r>
              <a:rPr kumimoji="1" lang="ja-JP" altLang="en-US" sz="1800" b="1" dirty="0">
                <a:latin typeface="メイリオ" panose="020B0604030504040204" pitchFamily="50" charset="-128"/>
                <a:ea typeface="メイリオ" panose="020B0604030504040204" pitchFamily="50" charset="-128"/>
              </a:rPr>
              <a:t>日（日）から</a:t>
            </a:r>
            <a:r>
              <a:rPr kumimoji="1" lang="en-US" altLang="ja-JP" sz="1800" b="1" dirty="0">
                <a:latin typeface="メイリオ" panose="020B0604030504040204" pitchFamily="50" charset="-128"/>
                <a:ea typeface="メイリオ" panose="020B0604030504040204" pitchFamily="50" charset="-128"/>
              </a:rPr>
              <a:t>17</a:t>
            </a:r>
            <a:r>
              <a:rPr kumimoji="1" lang="ja-JP" altLang="en-US" sz="1800" b="1" dirty="0">
                <a:latin typeface="メイリオ" panose="020B0604030504040204" pitchFamily="50" charset="-128"/>
                <a:ea typeface="メイリオ" panose="020B0604030504040204" pitchFamily="50" charset="-128"/>
              </a:rPr>
              <a:t>日（木）</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アメリカ合衆国イリノイ州シカゴ　</a:t>
            </a:r>
            <a:r>
              <a:rPr kumimoji="1" lang="en-US" altLang="ja-JP" sz="1800" b="1" dirty="0">
                <a:latin typeface="メイリオ" panose="020B0604030504040204" pitchFamily="50" charset="-128"/>
                <a:ea typeface="メイリオ" panose="020B0604030504040204" pitchFamily="50" charset="-128"/>
              </a:rPr>
              <a:t>HYATT REGENCY CHIKAGO</a:t>
            </a:r>
            <a:r>
              <a:rPr kumimoji="1" lang="ja-JP" altLang="en-US" sz="1800" b="1" dirty="0">
                <a:latin typeface="メイリオ" panose="020B0604030504040204" pitchFamily="50" charset="-128"/>
                <a:ea typeface="メイリオ" panose="020B0604030504040204" pitchFamily="50" charset="-128"/>
              </a:rPr>
              <a:t>で開催されました。</a:t>
            </a:r>
            <a:endParaRPr kumimoji="1" lang="en-US" altLang="ja-JP" sz="1800" b="1" dirty="0">
              <a:latin typeface="メイリオ" panose="020B0604030504040204" pitchFamily="50" charset="-128"/>
              <a:ea typeface="メイリオ" panose="020B0604030504040204" pitchFamily="50" charset="-128"/>
            </a:endParaRPr>
          </a:p>
          <a:p>
            <a:r>
              <a:rPr kumimoji="1" lang="en-US" altLang="ja-JP" sz="1800" b="1" dirty="0">
                <a:latin typeface="メイリオ" panose="020B0604030504040204" pitchFamily="50" charset="-128"/>
                <a:ea typeface="メイリオ" panose="020B0604030504040204" pitchFamily="50" charset="-128"/>
              </a:rPr>
              <a:t>2025 COL</a:t>
            </a:r>
            <a:r>
              <a:rPr kumimoji="1" lang="ja-JP" altLang="en-US" sz="1800" b="1" dirty="0">
                <a:latin typeface="メイリオ" panose="020B0604030504040204" pitchFamily="50" charset="-128"/>
                <a:ea typeface="メイリオ" panose="020B0604030504040204" pitchFamily="50" charset="-128"/>
              </a:rPr>
              <a:t>公式発表では、代表議員総数</a:t>
            </a:r>
            <a:r>
              <a:rPr kumimoji="1" lang="en-US" altLang="ja-JP" sz="1800" b="1" dirty="0">
                <a:latin typeface="メイリオ" panose="020B0604030504040204" pitchFamily="50" charset="-128"/>
                <a:ea typeface="メイリオ" panose="020B0604030504040204" pitchFamily="50" charset="-128"/>
              </a:rPr>
              <a:t>515</a:t>
            </a:r>
            <a:r>
              <a:rPr kumimoji="1" lang="ja-JP" altLang="en-US" sz="1800" b="1" dirty="0">
                <a:latin typeface="メイリオ" panose="020B0604030504040204" pitchFamily="50" charset="-128"/>
                <a:ea typeface="メイリオ" panose="020B0604030504040204" pitchFamily="50" charset="-128"/>
              </a:rPr>
              <a:t>名、</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投票権を有する代表議員総数は</a:t>
            </a:r>
            <a:r>
              <a:rPr kumimoji="1" lang="en-US" altLang="ja-JP" sz="1800" b="1" dirty="0">
                <a:latin typeface="メイリオ" panose="020B0604030504040204" pitchFamily="50" charset="-128"/>
                <a:ea typeface="メイリオ" panose="020B0604030504040204" pitchFamily="50" charset="-128"/>
              </a:rPr>
              <a:t>496</a:t>
            </a:r>
            <a:r>
              <a:rPr kumimoji="1" lang="ja-JP" altLang="en-US" sz="1800" b="1" dirty="0">
                <a:latin typeface="メイリオ" panose="020B0604030504040204" pitchFamily="50" charset="-128"/>
                <a:ea typeface="メイリオ" panose="020B0604030504040204" pitchFamily="50" charset="-128"/>
              </a:rPr>
              <a:t>名でした。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18</a:t>
            </a:fld>
            <a:endParaRPr kumimoji="1" lang="ja-JP" altLang="en-US"/>
          </a:p>
        </p:txBody>
      </p:sp>
    </p:spTree>
    <p:extLst>
      <p:ext uri="{BB962C8B-B14F-4D97-AF65-F5344CB8AC3E}">
        <p14:creationId xmlns:p14="http://schemas.microsoft.com/office/powerpoint/2010/main" val="279207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審議会は月曜日の午前に始まり、木曜日まで続きます。</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algn="l" rtl="0"/>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通常、</a:t>
            </a:r>
            <a:r>
              <a:rPr lang="ja-JP" altLang="en-US"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毎朝</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9時に本会議が始まり、夕方5時半に終了します。途中で30分の休憩が2回と、1時間15分の昼食時間が</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algn="l" rtl="0"/>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入ります。立法案の数と審議のペースによって、本会議の</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algn="l" rtl="0"/>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時間が変更される場合もあります。現時点では、全日</a:t>
            </a:r>
            <a:r>
              <a:rPr lang="ja-JP" altLang="en-US"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が３日</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、半日</a:t>
            </a:r>
            <a:r>
              <a:rPr lang="ja-JP" altLang="en-US"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が２日</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となる予定です。  </a:t>
            </a:r>
          </a:p>
          <a:p>
            <a:endParaRPr lang="ja"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46B9-C5D7-482E-BC70-846E97C2F23D}"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0627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20</a:t>
            </a:fld>
            <a:endParaRPr kumimoji="1" lang="ja-JP" altLang="en-US"/>
          </a:p>
        </p:txBody>
      </p:sp>
    </p:spTree>
    <p:extLst>
      <p:ext uri="{BB962C8B-B14F-4D97-AF65-F5344CB8AC3E}">
        <p14:creationId xmlns:p14="http://schemas.microsoft.com/office/powerpoint/2010/main" val="386743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 sz="1200" b="0" i="0" u="none" kern="1200" baseline="0" dirty="0">
                <a:solidFill>
                  <a:schemeClr val="tx1"/>
                </a:solidFill>
                <a:effectLst/>
                <a:cs typeface="BIZ UDPGothic" charset="0"/>
              </a:rPr>
              <a:t>**このスライドにはアニメーションがあります。「マウスをクリック」の指示に従ってください。**</a:t>
            </a:r>
            <a:endParaRPr lang="ja" sz="1200" kern="1200" dirty="0">
              <a:solidFill>
                <a:schemeClr val="tx1"/>
              </a:solidFill>
              <a:effectLst/>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ja" sz="1200" kern="1200" dirty="0">
              <a:solidFill>
                <a:schemeClr val="tx1"/>
              </a:solidFill>
              <a:effectLst/>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審議会は、RI定款および細則によって規定されたロータリアンによる立法組織</a:t>
            </a:r>
            <a:r>
              <a:rPr lang="ja" sz="1200" b="0" i="0" u="none" kern="1200" baseline="0" dirty="0">
                <a:solidFill>
                  <a:schemeClr val="tx1"/>
                </a:solidFill>
                <a:effectLst/>
                <a:cs typeface="BIZ UDPGothic" charset="0"/>
              </a:rPr>
              <a:t>です。</a:t>
            </a:r>
            <a:endParaRPr lang="en-US" altLang="ja" sz="1200" b="0" i="0" u="none" kern="1200" baseline="0" dirty="0">
              <a:solidFill>
                <a:schemeClr val="tx1"/>
              </a:solidFill>
              <a:effectLst/>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決議審議会では決議案への投票</a:t>
            </a:r>
            <a:r>
              <a:rPr lang="ja" sz="1200" b="0" i="0" u="none" kern="1200" baseline="0" dirty="0">
                <a:solidFill>
                  <a:schemeClr val="tx1"/>
                </a:solidFill>
                <a:effectLst/>
                <a:cs typeface="BIZ UDPGothic" charset="0"/>
              </a:rPr>
              <a:t>を行い、</a:t>
            </a:r>
            <a:endParaRPr lang="en-US" altLang="ja" sz="1200" b="0" i="0" u="none" kern="1200" baseline="0" dirty="0">
              <a:solidFill>
                <a:schemeClr val="tx1"/>
              </a:solidFill>
              <a:effectLst/>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規定審議会ではRIの「組織規定文書」を改正するために制定案</a:t>
            </a:r>
            <a:r>
              <a:rPr lang="ja" sz="1200" b="0" i="0" u="none" kern="1200" baseline="0" dirty="0">
                <a:solidFill>
                  <a:schemeClr val="tx1"/>
                </a:solidFill>
                <a:effectLst/>
                <a:cs typeface="BIZ UDPGothic" charset="0"/>
              </a:rPr>
              <a:t>に投票します。 </a:t>
            </a:r>
          </a:p>
          <a:p>
            <a:endParaRPr lang="ja" dirty="0"/>
          </a:p>
          <a:p>
            <a:pPr algn="l" rtl="0"/>
            <a:r>
              <a:rPr lang="ja" sz="1600" b="1" i="0" u="none" baseline="0" dirty="0">
                <a:latin typeface="メイリオ" panose="020B0604030504040204" pitchFamily="50" charset="-128"/>
                <a:ea typeface="メイリオ" panose="020B0604030504040204" pitchFamily="50" charset="-128"/>
              </a:rPr>
              <a:t>分かりやすくいえば、ロータリーの議会に当たります。</a:t>
            </a:r>
          </a:p>
          <a:p>
            <a:endParaRPr lang="ja" baseline="0"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C78EDF-7F9E-A94B-AD72-CDE445A65B8A}"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75418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sz="1600" b="1" i="0" u="none" baseline="0" dirty="0">
                <a:latin typeface="メイリオ" panose="020B0604030504040204" pitchFamily="50" charset="-128"/>
                <a:ea typeface="メイリオ" panose="020B0604030504040204" pitchFamily="50" charset="-128"/>
              </a:rPr>
              <a:t>定款細則委員会と事務総長は、組織規定文書、すなわち、</a:t>
            </a:r>
            <a:endParaRPr lang="en-US" altLang="ja" sz="1600" b="1" i="0" u="none" baseline="0"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国際ロータリーの定款・細則と標準ロータリークラブ定款の改訂作業を行います。</a:t>
            </a:r>
            <a:endParaRPr lang="en-US" altLang="ja" sz="1600" b="1" i="0" u="none" baseline="0"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これらの組織規定文書は、審議会終了から2カ月以内に</a:t>
            </a:r>
            <a:endParaRPr lang="en-US" altLang="ja" sz="1600" b="1" i="0" u="none" baseline="0"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改訂され、全代表議員、補欠議員、地区ガバナー、シニアリーダーに送られます。</a:t>
            </a:r>
          </a:p>
          <a:p>
            <a:endParaRPr lang="ja" sz="1600" b="1"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採択された制定案による変更は、別段の定めがある場合を</a:t>
            </a:r>
            <a:endParaRPr lang="en-US" altLang="ja" sz="1600" b="1" i="0" u="none" baseline="0"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除き、審議会後の7月1日から有効となります。  </a:t>
            </a:r>
            <a:endParaRPr lang="ja" sz="1600" b="1" dirty="0">
              <a:latin typeface="メイリオ" panose="020B0604030504040204" pitchFamily="50" charset="-128"/>
              <a:ea typeface="メイリオ" panose="020B0604030504040204" pitchFamily="50" charset="-128"/>
            </a:endParaRPr>
          </a:p>
        </p:txBody>
      </p:sp>
      <p:sp>
        <p:nvSpPr>
          <p:cNvPr id="5" name="Slide Number Placeholder 4"/>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46B9-C5D7-482E-BC70-846E97C2F23D}"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6027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sz="1600" b="1" i="0" u="none" baseline="0" dirty="0">
                <a:latin typeface="メイリオ" panose="020B0604030504040204" pitchFamily="50" charset="-128"/>
                <a:ea typeface="メイリオ" panose="020B0604030504040204" pitchFamily="50" charset="-128"/>
              </a:rPr>
              <a:t>この表は、過去の審議会における立法案の数を表しています。ご覧の通り、例年、約30～40％の制定案が採択され、</a:t>
            </a:r>
            <a:endParaRPr lang="en-US" altLang="ja" sz="1600" b="1" i="0" u="none" baseline="0"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10～20％が財団管理委員会とRI理事会に回付されます。  </a:t>
            </a:r>
          </a:p>
          <a:p>
            <a:endParaRPr lang="ja" sz="1600" b="1"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決議案の最初の年度は、提出された決議案の約45％が採択されました（提出38件に対して17件採択）。</a:t>
            </a:r>
            <a:r>
              <a:rPr lang="en-US" altLang="ja-JP" sz="1600" b="1" i="0" u="none" baseline="0" dirty="0">
                <a:latin typeface="メイリオ" panose="020B0604030504040204" pitchFamily="50" charset="-128"/>
                <a:ea typeface="メイリオ" panose="020B0604030504040204" pitchFamily="50" charset="-128"/>
              </a:rPr>
              <a:t>2024</a:t>
            </a:r>
            <a:r>
              <a:rPr lang="ja-JP" altLang="en-US" sz="1600" b="1" i="0" u="none" baseline="0" dirty="0">
                <a:latin typeface="メイリオ" panose="020B0604030504040204" pitchFamily="50" charset="-128"/>
                <a:ea typeface="メイリオ" panose="020B0604030504040204" pitchFamily="50" charset="-128"/>
              </a:rPr>
              <a:t>年は</a:t>
            </a:r>
            <a:r>
              <a:rPr lang="en-US" altLang="ja-JP" sz="1600" b="1" i="0" u="none" baseline="0" dirty="0">
                <a:latin typeface="メイリオ" panose="020B0604030504040204" pitchFamily="50" charset="-128"/>
                <a:ea typeface="メイリオ" panose="020B0604030504040204" pitchFamily="50" charset="-128"/>
              </a:rPr>
              <a:t>44</a:t>
            </a:r>
            <a:r>
              <a:rPr lang="ja-JP" altLang="en-US" sz="1600" b="1" i="0" u="none" baseline="0" dirty="0">
                <a:latin typeface="メイリオ" panose="020B0604030504040204" pitchFamily="50" charset="-128"/>
                <a:ea typeface="メイリオ" panose="020B0604030504040204" pitchFamily="50" charset="-128"/>
              </a:rPr>
              <a:t>件</a:t>
            </a:r>
            <a:endParaRPr lang="en-US" altLang="ja-JP" sz="1600" b="1" i="0" u="none" baseline="0" dirty="0">
              <a:latin typeface="メイリオ" panose="020B0604030504040204" pitchFamily="50" charset="-128"/>
              <a:ea typeface="メイリオ" panose="020B0604030504040204" pitchFamily="50" charset="-128"/>
            </a:endParaRPr>
          </a:p>
          <a:p>
            <a:pPr algn="l" rtl="0"/>
            <a:r>
              <a:rPr lang="ja-JP" altLang="en-US" sz="1600" b="1" i="0" u="none" baseline="0" dirty="0">
                <a:latin typeface="メイリオ" panose="020B0604030504040204" pitchFamily="50" charset="-128"/>
                <a:ea typeface="メイリオ" panose="020B0604030504040204" pitchFamily="50" charset="-128"/>
              </a:rPr>
              <a:t>提出され決議案の中で</a:t>
            </a:r>
            <a:r>
              <a:rPr lang="en-US" altLang="ja-JP" sz="1600" b="1" i="0" u="none" baseline="0" dirty="0">
                <a:latin typeface="メイリオ" panose="020B0604030504040204" pitchFamily="50" charset="-128"/>
                <a:ea typeface="メイリオ" panose="020B0604030504040204" pitchFamily="50" charset="-128"/>
              </a:rPr>
              <a:t>18</a:t>
            </a:r>
            <a:r>
              <a:rPr lang="ja-JP" altLang="en-US" sz="1600" b="1" i="0" u="none" baseline="0" dirty="0">
                <a:latin typeface="メイリオ" panose="020B0604030504040204" pitchFamily="50" charset="-128"/>
                <a:ea typeface="メイリオ" panose="020B0604030504040204" pitchFamily="50" charset="-128"/>
              </a:rPr>
              <a:t>件採択されました（</a:t>
            </a:r>
            <a:r>
              <a:rPr lang="en-US" altLang="ja-JP" sz="1600" b="1" i="0" u="none" baseline="0" dirty="0">
                <a:latin typeface="メイリオ" panose="020B0604030504040204" pitchFamily="50" charset="-128"/>
                <a:ea typeface="メイリオ" panose="020B0604030504040204" pitchFamily="50" charset="-128"/>
              </a:rPr>
              <a:t>40.9</a:t>
            </a:r>
            <a:r>
              <a:rPr lang="ja-JP" altLang="en-US" sz="1600" b="1" i="0" u="none" baseline="0" dirty="0">
                <a:latin typeface="メイリオ" panose="020B0604030504040204" pitchFamily="50" charset="-128"/>
                <a:ea typeface="メイリオ" panose="020B0604030504040204" pitchFamily="50" charset="-128"/>
              </a:rPr>
              <a:t>％）</a:t>
            </a:r>
            <a:endParaRPr lang="en-US" altLang="ja-JP" sz="1600" b="1" i="0" u="none" baseline="0" dirty="0">
              <a:latin typeface="メイリオ" panose="020B0604030504040204" pitchFamily="50" charset="-128"/>
              <a:ea typeface="メイリオ" panose="020B0604030504040204" pitchFamily="50" charset="-128"/>
            </a:endParaRPr>
          </a:p>
          <a:p>
            <a:pPr algn="l" rtl="0"/>
            <a:endParaRPr lang="ja" sz="1600" b="1" i="0" u="none" baseline="0" dirty="0">
              <a:latin typeface="メイリオ" panose="020B0604030504040204" pitchFamily="50" charset="-128"/>
              <a:ea typeface="メイリオ" panose="020B0604030504040204" pitchFamily="50" charset="-128"/>
            </a:endParaRPr>
          </a:p>
          <a:p>
            <a:endParaRPr lang="j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46B9-C5D7-482E-BC70-846E97C2F23D}"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97063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8DE0D-230C-B5C3-39E9-229CD72D3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2732A-1F2D-6A30-81C4-884EB1E20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C1B3E-1F96-44F7-2DD9-10C94306A4A9}"/>
              </a:ext>
            </a:extLst>
          </p:cNvPr>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2025COL</a:t>
            </a:r>
            <a:r>
              <a:rPr lang="ja-JP" altLang="en-US"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では、当初</a:t>
            </a:r>
            <a:r>
              <a:rPr lang="en-US" altLang="ja-JP"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86</a:t>
            </a:r>
            <a:r>
              <a:rPr lang="ja-JP" altLang="en-US"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の制定案が提出されましたが、</a:t>
            </a:r>
            <a:endParaRPr lang="en-US" altLang="ja-JP"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最終的に５つの制定案が撤回され</a:t>
            </a:r>
            <a:r>
              <a:rPr lang="en-US" altLang="ja-JP"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81</a:t>
            </a:r>
            <a:r>
              <a:rPr lang="ja-JP" altLang="en-US"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件の制定案について協議が行われました。</a:t>
            </a:r>
            <a:endParaRPr lang="en-US" altLang="ja-JP"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81</a:t>
            </a:r>
            <a:r>
              <a:rPr lang="ja-JP" altLang="en-US"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件の制定案について協議が行われましたが、協議中６件の制定案が撤回されています。</a:t>
            </a:r>
            <a:endParaRPr lang="en-US" altLang="ja-JP"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採択された制定案は</a:t>
            </a:r>
            <a:r>
              <a:rPr lang="en-US" altLang="ja-JP"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31</a:t>
            </a:r>
            <a:r>
              <a:rPr lang="ja-JP" altLang="en-US"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rPr>
              <a:t>件、日本から提出された制定案は国際ロータリー細則に関わる２件が採択されました。</a:t>
            </a:r>
            <a:endParaRPr lang="ja" sz="1600" b="1"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p:txBody>
      </p:sp>
      <p:sp>
        <p:nvSpPr>
          <p:cNvPr id="4" name="Slide Number Placeholder 3">
            <a:extLst>
              <a:ext uri="{FF2B5EF4-FFF2-40B4-BE49-F238E27FC236}">
                <a16:creationId xmlns:a16="http://schemas.microsoft.com/office/drawing/2014/main" id="{AA95915E-2501-ABC1-A3B4-6EE29CCF116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46B9-C5D7-482E-BC70-846E97C2F23D}"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63707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6E1EF-0BB8-465C-F29F-BA1B1ACD71D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B85A2E5-8CD5-6BA8-1C51-42F7100B2EA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10D6952-19FE-6A57-18D0-92F731845BA8}"/>
              </a:ext>
            </a:extLst>
          </p:cNvPr>
          <p:cNvSpPr>
            <a:spLocks noGrp="1"/>
          </p:cNvSpPr>
          <p:nvPr>
            <p:ph type="body" idx="1"/>
          </p:nvPr>
        </p:nvSpPr>
        <p:spPr/>
        <p:txBody>
          <a:bodyPr/>
          <a:lstStyle/>
          <a:p>
            <a:r>
              <a:rPr kumimoji="1" lang="ja-JP" altLang="en-US" sz="1800" b="1" dirty="0">
                <a:latin typeface="メイリオ" panose="020B0604030504040204" pitchFamily="50" charset="-128"/>
                <a:ea typeface="メイリオ" panose="020B0604030504040204" pitchFamily="50" charset="-128"/>
              </a:rPr>
              <a:t>では、標準ロータリークラブ定款の制定案についてお話をいたします。</a:t>
            </a:r>
          </a:p>
        </p:txBody>
      </p:sp>
      <p:sp>
        <p:nvSpPr>
          <p:cNvPr id="4" name="スライド番号プレースホルダー 3">
            <a:extLst>
              <a:ext uri="{FF2B5EF4-FFF2-40B4-BE49-F238E27FC236}">
                <a16:creationId xmlns:a16="http://schemas.microsoft.com/office/drawing/2014/main" id="{F1F0AB8E-D8EE-A4E0-6F58-A519BC8AD2ED}"/>
              </a:ext>
            </a:extLst>
          </p:cNvPr>
          <p:cNvSpPr>
            <a:spLocks noGrp="1"/>
          </p:cNvSpPr>
          <p:nvPr>
            <p:ph type="sldNum" sz="quarter" idx="5"/>
          </p:nvPr>
        </p:nvSpPr>
        <p:spPr/>
        <p:txBody>
          <a:bodyPr/>
          <a:lstStyle/>
          <a:p>
            <a:fld id="{DB827055-821E-4F6B-AAA9-2685E1493D9C}" type="slidenum">
              <a:rPr lang="en-US" smtClean="0"/>
              <a:t>24</a:t>
            </a:fld>
            <a:endParaRPr lang="en-US" dirty="0"/>
          </a:p>
        </p:txBody>
      </p:sp>
    </p:spTree>
    <p:extLst>
      <p:ext uri="{BB962C8B-B14F-4D97-AF65-F5344CB8AC3E}">
        <p14:creationId xmlns:p14="http://schemas.microsoft.com/office/powerpoint/2010/main" val="2131224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b="1" dirty="0">
                <a:latin typeface="メイリオ" panose="020B0604030504040204" pitchFamily="50" charset="-128"/>
                <a:ea typeface="メイリオ" panose="020B0604030504040204" pitchFamily="50" charset="-128"/>
              </a:rPr>
              <a:t>標準ロータリークラブ定款に関しては、</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世界から</a:t>
            </a:r>
            <a:r>
              <a:rPr kumimoji="1" lang="en-US" altLang="ja-JP" sz="2000" b="1" dirty="0">
                <a:latin typeface="メイリオ" panose="020B0604030504040204" pitchFamily="50" charset="-128"/>
                <a:ea typeface="メイリオ" panose="020B0604030504040204" pitchFamily="50" charset="-128"/>
              </a:rPr>
              <a:t>13</a:t>
            </a:r>
            <a:r>
              <a:rPr kumimoji="1" lang="ja-JP" altLang="en-US" sz="2000" b="1" dirty="0">
                <a:latin typeface="メイリオ" panose="020B0604030504040204" pitchFamily="50" charset="-128"/>
                <a:ea typeface="メイリオ" panose="020B0604030504040204" pitchFamily="50" charset="-128"/>
              </a:rPr>
              <a:t>件の制定案が提出されていました。</a:t>
            </a:r>
            <a:endParaRPr kumimoji="1" lang="en-US" altLang="ja-JP" sz="2000" b="1" dirty="0">
              <a:latin typeface="メイリオ" panose="020B0604030504040204" pitchFamily="50" charset="-128"/>
              <a:ea typeface="メイリオ" panose="020B0604030504040204" pitchFamily="50" charset="-128"/>
            </a:endParaRPr>
          </a:p>
          <a:p>
            <a:endParaRPr kumimoji="1" lang="en-US" altLang="ja-JP" sz="2000" b="1" dirty="0">
              <a:latin typeface="メイリオ" panose="020B0604030504040204" pitchFamily="50" charset="-128"/>
              <a:ea typeface="メイリオ" panose="020B0604030504040204" pitchFamily="50" charset="-128"/>
            </a:endParaRPr>
          </a:p>
          <a:p>
            <a:r>
              <a:rPr kumimoji="1" lang="en-US" altLang="ja-JP" sz="2000" b="1" dirty="0">
                <a:latin typeface="メイリオ" panose="020B0604030504040204" pitchFamily="50" charset="-128"/>
                <a:ea typeface="メイリオ" panose="020B0604030504040204" pitchFamily="50" charset="-128"/>
              </a:rPr>
              <a:t>13</a:t>
            </a:r>
            <a:r>
              <a:rPr kumimoji="1" lang="ja-JP" altLang="en-US" sz="2000" b="1" dirty="0">
                <a:latin typeface="メイリオ" panose="020B0604030504040204" pitchFamily="50" charset="-128"/>
                <a:ea typeface="メイリオ" panose="020B0604030504040204" pitchFamily="50" charset="-128"/>
              </a:rPr>
              <a:t>件の内、日本から提出された制定案は</a:t>
            </a:r>
            <a:r>
              <a:rPr kumimoji="1" lang="en-US" altLang="ja-JP" sz="2000" b="1" dirty="0">
                <a:latin typeface="メイリオ" panose="020B0604030504040204" pitchFamily="50" charset="-128"/>
                <a:ea typeface="メイリオ" panose="020B0604030504040204" pitchFamily="50" charset="-128"/>
              </a:rPr>
              <a:t>9</a:t>
            </a:r>
            <a:r>
              <a:rPr kumimoji="1" lang="ja-JP" altLang="en-US" sz="2000" b="1" dirty="0">
                <a:latin typeface="メイリオ" panose="020B0604030504040204" pitchFamily="50" charset="-128"/>
                <a:ea typeface="メイリオ" panose="020B0604030504040204" pitchFamily="50" charset="-128"/>
              </a:rPr>
              <a:t>件</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でした。</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お示ししている青く網掛けした制定案が</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日本から提出された案件です。</a:t>
            </a:r>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25</a:t>
            </a:fld>
            <a:endParaRPr kumimoji="1" lang="ja-JP" altLang="en-US"/>
          </a:p>
        </p:txBody>
      </p:sp>
    </p:spTree>
    <p:extLst>
      <p:ext uri="{BB962C8B-B14F-4D97-AF65-F5344CB8AC3E}">
        <p14:creationId xmlns:p14="http://schemas.microsoft.com/office/powerpoint/2010/main" val="3824910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E21E5-3B09-649F-2F98-6BA57C0884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78927F5-4CDA-9288-7C05-7067F78A12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3234404-DF81-0261-B7B0-73EBB7FD91F0}"/>
              </a:ext>
            </a:extLst>
          </p:cNvPr>
          <p:cNvSpPr>
            <a:spLocks noGrp="1"/>
          </p:cNvSpPr>
          <p:nvPr>
            <p:ph type="body" idx="1"/>
          </p:nvPr>
        </p:nvSpPr>
        <p:spPr/>
        <p:txBody>
          <a:bodyPr/>
          <a:lstStyle/>
          <a:p>
            <a:r>
              <a:rPr kumimoji="1" lang="ja-JP" altLang="en-US" sz="2000" b="1" dirty="0">
                <a:latin typeface="メイリオ" panose="020B0604030504040204" pitchFamily="50" charset="-128"/>
                <a:ea typeface="メイリオ" panose="020B0604030504040204" pitchFamily="50" charset="-128"/>
              </a:rPr>
              <a:t>次に、採択された制定案と日本から提出された制定案を個別にお示しします。</a:t>
            </a:r>
          </a:p>
        </p:txBody>
      </p:sp>
      <p:sp>
        <p:nvSpPr>
          <p:cNvPr id="4" name="スライド番号プレースホルダー 3">
            <a:extLst>
              <a:ext uri="{FF2B5EF4-FFF2-40B4-BE49-F238E27FC236}">
                <a16:creationId xmlns:a16="http://schemas.microsoft.com/office/drawing/2014/main" id="{D9640C7E-111C-EA06-A9F4-35666DBFE623}"/>
              </a:ext>
            </a:extLst>
          </p:cNvPr>
          <p:cNvSpPr>
            <a:spLocks noGrp="1"/>
          </p:cNvSpPr>
          <p:nvPr>
            <p:ph type="sldNum" sz="quarter" idx="5"/>
          </p:nvPr>
        </p:nvSpPr>
        <p:spPr/>
        <p:txBody>
          <a:bodyPr/>
          <a:lstStyle/>
          <a:p>
            <a:fld id="{F8CDDBDF-E6C9-42AF-AAD8-08AE8EC20F07}" type="slidenum">
              <a:rPr kumimoji="1" lang="ja-JP" altLang="en-US" smtClean="0"/>
              <a:t>26</a:t>
            </a:fld>
            <a:endParaRPr kumimoji="1" lang="ja-JP" altLang="en-US"/>
          </a:p>
        </p:txBody>
      </p:sp>
    </p:spTree>
    <p:extLst>
      <p:ext uri="{BB962C8B-B14F-4D97-AF65-F5344CB8AC3E}">
        <p14:creationId xmlns:p14="http://schemas.microsoft.com/office/powerpoint/2010/main" val="2830810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7F7A9-C79C-E4DC-1A42-950DAF0CBE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837853-F9C9-C7A2-DE77-E527EC63551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E6C6E0-7A5E-86EF-B3DA-5DF4A12D1A85}"/>
              </a:ext>
            </a:extLst>
          </p:cNvPr>
          <p:cNvSpPr>
            <a:spLocks noGrp="1"/>
          </p:cNvSpPr>
          <p:nvPr>
            <p:ph type="body" idx="1"/>
          </p:nvPr>
        </p:nvSpPr>
        <p:spPr/>
        <p:txBody>
          <a:bodyPr/>
          <a:lstStyle/>
          <a:p>
            <a:r>
              <a:rPr kumimoji="1" lang="ja-JP" altLang="en-US" sz="2000" b="1" dirty="0">
                <a:latin typeface="メイリオ" panose="020B0604030504040204" pitchFamily="50" charset="-128"/>
                <a:ea typeface="メイリオ" panose="020B0604030504040204" pitchFamily="50" charset="-128"/>
              </a:rPr>
              <a:t>制定案</a:t>
            </a:r>
            <a:r>
              <a:rPr kumimoji="1" lang="en-US" altLang="ja-JP" sz="2000" b="1" dirty="0">
                <a:latin typeface="メイリオ" panose="020B0604030504040204" pitchFamily="50" charset="-128"/>
                <a:ea typeface="メイリオ" panose="020B0604030504040204" pitchFamily="50" charset="-128"/>
              </a:rPr>
              <a:t>25-01</a:t>
            </a:r>
            <a:r>
              <a:rPr kumimoji="1" lang="ja-JP" altLang="en-US" sz="2000" b="1" dirty="0">
                <a:latin typeface="メイリオ" panose="020B0604030504040204" pitchFamily="50" charset="-128"/>
                <a:ea typeface="メイリオ" panose="020B0604030504040204" pitchFamily="50" charset="-128"/>
              </a:rPr>
              <a:t>は、</a:t>
            </a:r>
            <a:r>
              <a:rPr kumimoji="1" lang="en-US" altLang="ja-JP" sz="2000" b="1" dirty="0">
                <a:latin typeface="メイリオ" panose="020B0604030504040204" pitchFamily="50" charset="-128"/>
                <a:ea typeface="メイリオ" panose="020B0604030504040204" pitchFamily="50" charset="-128"/>
              </a:rPr>
              <a:t>Toulouse RC</a:t>
            </a:r>
            <a:r>
              <a:rPr kumimoji="1" lang="ja-JP" altLang="en-US" sz="2000" b="1" dirty="0">
                <a:latin typeface="メイリオ" panose="020B0604030504040204" pitchFamily="50" charset="-128"/>
                <a:ea typeface="メイリオ" panose="020B0604030504040204" pitchFamily="50" charset="-128"/>
              </a:rPr>
              <a:t>（アンドラとフランス、第</a:t>
            </a:r>
            <a:r>
              <a:rPr kumimoji="1" lang="en-US" altLang="ja-JP" sz="2000" b="1" dirty="0">
                <a:latin typeface="メイリオ" panose="020B0604030504040204" pitchFamily="50" charset="-128"/>
                <a:ea typeface="メイリオ" panose="020B0604030504040204" pitchFamily="50" charset="-128"/>
              </a:rPr>
              <a:t>1700</a:t>
            </a:r>
            <a:r>
              <a:rPr kumimoji="1" lang="ja-JP" altLang="en-US" sz="2000" b="1" dirty="0">
                <a:latin typeface="メイリオ" panose="020B0604030504040204" pitchFamily="50" charset="-128"/>
                <a:ea typeface="メイリオ" panose="020B0604030504040204" pitchFamily="50" charset="-128"/>
              </a:rPr>
              <a:t>地区）</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から提出された制定案で、ロータリークラブの目的を改正する制定案</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です。</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標準ロータリークラブ定款第３条クラブの目的のなかで、</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（ｂ）五大奉仕に基づいて成果あふれる奉仕プロジェクトを社会奉仕</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プロジェクトを実施すること；</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に変更を加える、と改正する案件です。</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同時に趣旨と効果では、</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フランス語表記をお示ししている</a:t>
            </a:r>
          </a:p>
        </p:txBody>
      </p:sp>
      <p:sp>
        <p:nvSpPr>
          <p:cNvPr id="4" name="スライド番号プレースホルダー 3">
            <a:extLst>
              <a:ext uri="{FF2B5EF4-FFF2-40B4-BE49-F238E27FC236}">
                <a16:creationId xmlns:a16="http://schemas.microsoft.com/office/drawing/2014/main" id="{C2596DB8-4FA5-C177-AD6D-6E06FC5A7E08}"/>
              </a:ext>
            </a:extLst>
          </p:cNvPr>
          <p:cNvSpPr>
            <a:spLocks noGrp="1"/>
          </p:cNvSpPr>
          <p:nvPr>
            <p:ph type="sldNum" sz="quarter" idx="5"/>
          </p:nvPr>
        </p:nvSpPr>
        <p:spPr/>
        <p:txBody>
          <a:bodyPr/>
          <a:lstStyle/>
          <a:p>
            <a:fld id="{F8CDDBDF-E6C9-42AF-AAD8-08AE8EC20F07}" type="slidenum">
              <a:rPr kumimoji="1" lang="ja-JP" altLang="en-US" smtClean="0"/>
              <a:t>27</a:t>
            </a:fld>
            <a:endParaRPr kumimoji="1" lang="ja-JP" altLang="en-US"/>
          </a:p>
        </p:txBody>
      </p:sp>
    </p:spTree>
    <p:extLst>
      <p:ext uri="{BB962C8B-B14F-4D97-AF65-F5344CB8AC3E}">
        <p14:creationId xmlns:p14="http://schemas.microsoft.com/office/powerpoint/2010/main" val="2849852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7FA27-3AF4-3866-C1D2-1E709E501B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4B9FD2-B56E-6A7C-AA6F-467CD31F4B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9E3264-FDF8-8009-1316-641946D30323}"/>
              </a:ext>
            </a:extLst>
          </p:cNvPr>
          <p:cNvSpPr>
            <a:spLocks noGrp="1"/>
          </p:cNvSpPr>
          <p:nvPr>
            <p:ph type="body" idx="1"/>
          </p:nvPr>
        </p:nvSpPr>
        <p:spPr/>
        <p:txBody>
          <a:bodyPr/>
          <a:lstStyle/>
          <a:p>
            <a:r>
              <a:rPr kumimoji="1" lang="ja-JP" altLang="en-US" sz="2000" b="1" dirty="0">
                <a:latin typeface="メイリオ" panose="020B0604030504040204" pitchFamily="50" charset="-128"/>
                <a:ea typeface="メイリオ" panose="020B0604030504040204" pitchFamily="50" charset="-128"/>
              </a:rPr>
              <a:t>制定案</a:t>
            </a:r>
            <a:r>
              <a:rPr kumimoji="1" lang="en-US" altLang="ja-JP" sz="2000" b="1" dirty="0">
                <a:latin typeface="メイリオ" panose="020B0604030504040204" pitchFamily="50" charset="-128"/>
                <a:ea typeface="メイリオ" panose="020B0604030504040204" pitchFamily="50" charset="-128"/>
              </a:rPr>
              <a:t>25-06</a:t>
            </a:r>
            <a:r>
              <a:rPr kumimoji="1" lang="ja-JP" altLang="en-US" sz="2000" b="1" dirty="0">
                <a:latin typeface="メイリオ" panose="020B0604030504040204" pitchFamily="50" charset="-128"/>
                <a:ea typeface="メイリオ" panose="020B0604030504040204" pitchFamily="50" charset="-128"/>
              </a:rPr>
              <a:t>は、中間財務報告の締切日を改正したいとする</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制定案で、第</a:t>
            </a:r>
            <a:r>
              <a:rPr kumimoji="1" lang="en-US" altLang="ja-JP" sz="2000" b="1" dirty="0">
                <a:latin typeface="メイリオ" panose="020B0604030504040204" pitchFamily="50" charset="-128"/>
                <a:ea typeface="メイリオ" panose="020B0604030504040204" pitchFamily="50" charset="-128"/>
              </a:rPr>
              <a:t>2080</a:t>
            </a:r>
            <a:r>
              <a:rPr kumimoji="1" lang="ja-JP" altLang="en-US" sz="2000" b="1" dirty="0">
                <a:latin typeface="メイリオ" panose="020B0604030504040204" pitchFamily="50" charset="-128"/>
                <a:ea typeface="メイリオ" panose="020B0604030504040204" pitchFamily="50" charset="-128"/>
              </a:rPr>
              <a:t>地区（イタリア）から提出された案件です。</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これは、ロータリークラブ定款第７条会合、</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第</a:t>
            </a:r>
            <a:r>
              <a:rPr kumimoji="1" lang="en-US" altLang="ja-JP" sz="2000" b="1" dirty="0">
                <a:latin typeface="メイリオ" panose="020B0604030504040204" pitchFamily="50" charset="-128"/>
                <a:ea typeface="メイリオ" panose="020B0604030504040204" pitchFamily="50" charset="-128"/>
              </a:rPr>
              <a:t>2</a:t>
            </a:r>
            <a:r>
              <a:rPr kumimoji="1" lang="ja-JP" altLang="en-US" sz="2000" b="1" dirty="0">
                <a:latin typeface="メイリオ" panose="020B0604030504040204" pitchFamily="50" charset="-128"/>
                <a:ea typeface="メイリオ" panose="020B0604030504040204" pitchFamily="50" charset="-128"/>
              </a:rPr>
              <a:t>節ー年次総会を「その他の会合」として、</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「現年度の収入と支出を含む中間報告および」を削除し、</a:t>
            </a:r>
            <a:endParaRPr kumimoji="1" lang="en-US" altLang="ja-JP" sz="2000" b="1" dirty="0">
              <a:latin typeface="メイリオ" panose="020B0604030504040204" pitchFamily="50" charset="-128"/>
              <a:ea typeface="メイリオ" panose="020B0604030504040204" pitchFamily="50" charset="-128"/>
            </a:endParaRPr>
          </a:p>
          <a:p>
            <a:r>
              <a:rPr kumimoji="1" lang="ja-JP"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　現年度前期における収入と支出を含む中間財務報告を</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１月</a:t>
            </a:r>
            <a:r>
              <a:rPr kumimoji="1" lang="en-US" altLang="ja-JP" sz="2000" b="1" dirty="0">
                <a:latin typeface="メイリオ" panose="020B0604030504040204" pitchFamily="50" charset="-128"/>
                <a:ea typeface="メイリオ" panose="020B0604030504040204" pitchFamily="50" charset="-128"/>
              </a:rPr>
              <a:t>31</a:t>
            </a:r>
            <a:r>
              <a:rPr kumimoji="1" lang="ja-JP" altLang="en-US" sz="2000" b="1" dirty="0">
                <a:latin typeface="メイリオ" panose="020B0604030504040204" pitchFamily="50" charset="-128"/>
                <a:ea typeface="メイリオ" panose="020B0604030504040204" pitchFamily="50" charset="-128"/>
              </a:rPr>
              <a:t>日までに行われる会合において発表するものとする</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と改正する案件です。</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これは、ロータリー年度が７月１日から始まることを考えれば、</a:t>
            </a:r>
            <a:endParaRPr kumimoji="1" lang="en-US" altLang="ja-JP" sz="2000" b="1" dirty="0">
              <a:latin typeface="メイリオ" panose="020B0604030504040204" pitchFamily="50" charset="-128"/>
              <a:ea typeface="メイリオ" panose="020B0604030504040204" pitchFamily="50" charset="-128"/>
            </a:endParaRPr>
          </a:p>
          <a:p>
            <a:r>
              <a:rPr kumimoji="1" lang="en-US" altLang="ja-JP" sz="2000" b="1" dirty="0">
                <a:latin typeface="メイリオ" panose="020B0604030504040204" pitchFamily="50" charset="-128"/>
                <a:ea typeface="メイリオ" panose="020B0604030504040204" pitchFamily="50" charset="-128"/>
              </a:rPr>
              <a:t>12</a:t>
            </a:r>
            <a:r>
              <a:rPr kumimoji="1" lang="ja-JP" altLang="en-US" sz="2000" b="1" dirty="0">
                <a:latin typeface="メイリオ" panose="020B0604030504040204" pitchFamily="50" charset="-128"/>
                <a:ea typeface="メイリオ" panose="020B0604030504040204" pitchFamily="50" charset="-128"/>
              </a:rPr>
              <a:t>月</a:t>
            </a:r>
            <a:r>
              <a:rPr kumimoji="1" lang="en-US" altLang="ja-JP" sz="2000" b="1" dirty="0">
                <a:latin typeface="メイリオ" panose="020B0604030504040204" pitchFamily="50" charset="-128"/>
                <a:ea typeface="メイリオ" panose="020B0604030504040204" pitchFamily="50" charset="-128"/>
              </a:rPr>
              <a:t>31</a:t>
            </a:r>
            <a:r>
              <a:rPr kumimoji="1" lang="ja-JP" altLang="en-US" sz="2000" b="1" dirty="0">
                <a:latin typeface="メイリオ" panose="020B0604030504040204" pitchFamily="50" charset="-128"/>
                <a:ea typeface="メイリオ" panose="020B0604030504040204" pitchFamily="50" charset="-128"/>
              </a:rPr>
              <a:t>日より前に、満</a:t>
            </a:r>
            <a:r>
              <a:rPr kumimoji="1" lang="en-US" altLang="ja-JP" sz="2000" b="1" dirty="0">
                <a:latin typeface="メイリオ" panose="020B0604030504040204" pitchFamily="50" charset="-128"/>
                <a:ea typeface="メイリオ" panose="020B0604030504040204" pitchFamily="50" charset="-128"/>
              </a:rPr>
              <a:t>6</a:t>
            </a:r>
            <a:r>
              <a:rPr kumimoji="1" lang="ja-JP" altLang="en-US" sz="2000" b="1" dirty="0">
                <a:latin typeface="メイリオ" panose="020B0604030504040204" pitchFamily="50" charset="-128"/>
                <a:ea typeface="メイリオ" panose="020B0604030504040204" pitchFamily="50" charset="-128"/>
              </a:rPr>
              <a:t>か月が経過していない時点で中間報告を</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提出することは実際に不可能であることから、現規定による締切日</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を</a:t>
            </a:r>
            <a:r>
              <a:rPr kumimoji="1" lang="en-US" altLang="ja-JP" sz="2000" b="1" dirty="0">
                <a:latin typeface="メイリオ" panose="020B0604030504040204" pitchFamily="50" charset="-128"/>
                <a:ea typeface="メイリオ" panose="020B0604030504040204" pitchFamily="50" charset="-128"/>
              </a:rPr>
              <a:t>1</a:t>
            </a:r>
            <a:r>
              <a:rPr kumimoji="1" lang="ja-JP" altLang="en-US" sz="2000" b="1" dirty="0">
                <a:latin typeface="メイリオ" panose="020B0604030504040204" pitchFamily="50" charset="-128"/>
                <a:ea typeface="メイリオ" panose="020B0604030504040204" pitchFamily="50" charset="-128"/>
              </a:rPr>
              <a:t>月</a:t>
            </a:r>
            <a:r>
              <a:rPr kumimoji="1" lang="en-US" altLang="ja-JP" sz="2000" b="1" dirty="0">
                <a:latin typeface="メイリオ" panose="020B0604030504040204" pitchFamily="50" charset="-128"/>
                <a:ea typeface="メイリオ" panose="020B0604030504040204" pitchFamily="50" charset="-128"/>
              </a:rPr>
              <a:t>31</a:t>
            </a:r>
            <a:r>
              <a:rPr kumimoji="1" lang="ja-JP" altLang="en-US" sz="2000" b="1" dirty="0">
                <a:latin typeface="メイリオ" panose="020B0604030504040204" pitchFamily="50" charset="-128"/>
                <a:ea typeface="メイリオ" panose="020B0604030504040204" pitchFamily="50" charset="-128"/>
              </a:rPr>
              <a:t>日に延長すれば、中間報告を会員に提出する時間をクラブ</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に与えられる。財務の透明性はクラブ存続の重要な要素である。</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この制定案が採択されれば、</a:t>
            </a:r>
            <a:r>
              <a:rPr kumimoji="1" lang="en-US" altLang="ja-JP" sz="2000" b="1" dirty="0">
                <a:latin typeface="メイリオ" panose="020B0604030504040204" pitchFamily="50" charset="-128"/>
                <a:ea typeface="メイリオ" panose="020B0604030504040204" pitchFamily="50" charset="-128"/>
              </a:rPr>
              <a:t>RI</a:t>
            </a:r>
            <a:r>
              <a:rPr kumimoji="1" lang="ja-JP" altLang="en-US" sz="2000" b="1" dirty="0">
                <a:latin typeface="メイリオ" panose="020B0604030504040204" pitchFamily="50" charset="-128"/>
                <a:ea typeface="メイリオ" panose="020B0604030504040204" pitchFamily="50" charset="-128"/>
              </a:rPr>
              <a:t>における年次財務報告の手続きが</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明確となり、この手続きに関してクラブが抱く疑問が払拭される。</a:t>
            </a:r>
          </a:p>
        </p:txBody>
      </p:sp>
      <p:sp>
        <p:nvSpPr>
          <p:cNvPr id="4" name="スライド番号プレースホルダー 3">
            <a:extLst>
              <a:ext uri="{FF2B5EF4-FFF2-40B4-BE49-F238E27FC236}">
                <a16:creationId xmlns:a16="http://schemas.microsoft.com/office/drawing/2014/main" id="{946F68A2-A41F-275C-98E3-EDEE38362731}"/>
              </a:ext>
            </a:extLst>
          </p:cNvPr>
          <p:cNvSpPr>
            <a:spLocks noGrp="1"/>
          </p:cNvSpPr>
          <p:nvPr>
            <p:ph type="sldNum" sz="quarter" idx="5"/>
          </p:nvPr>
        </p:nvSpPr>
        <p:spPr/>
        <p:txBody>
          <a:bodyPr/>
          <a:lstStyle/>
          <a:p>
            <a:fld id="{F8CDDBDF-E6C9-42AF-AAD8-08AE8EC20F07}" type="slidenum">
              <a:rPr kumimoji="1" lang="ja-JP" altLang="en-US" smtClean="0"/>
              <a:t>28</a:t>
            </a:fld>
            <a:endParaRPr kumimoji="1" lang="ja-JP" altLang="en-US"/>
          </a:p>
        </p:txBody>
      </p:sp>
    </p:spTree>
    <p:extLst>
      <p:ext uri="{BB962C8B-B14F-4D97-AF65-F5344CB8AC3E}">
        <p14:creationId xmlns:p14="http://schemas.microsoft.com/office/powerpoint/2010/main" val="2070884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3858F-0DF8-5FFB-9572-6126720A56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45ADC1-6023-2737-2CA0-A3482EADD8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6F264A4-1074-05DD-F3C9-6E3A9FED21D1}"/>
              </a:ext>
            </a:extLst>
          </p:cNvPr>
          <p:cNvSpPr>
            <a:spLocks noGrp="1"/>
          </p:cNvSpPr>
          <p:nvPr>
            <p:ph type="body" idx="1"/>
          </p:nvPr>
        </p:nvSpPr>
        <p:spPr/>
        <p:txBody>
          <a:bodyPr/>
          <a:lstStyle/>
          <a:p>
            <a:r>
              <a:rPr kumimoji="1" lang="ja-JP" altLang="en-US" sz="2000" b="1" dirty="0">
                <a:latin typeface="メイリオ" panose="020B0604030504040204" pitchFamily="50" charset="-128"/>
                <a:ea typeface="メイリオ" panose="020B0604030504040204" pitchFamily="50" charset="-128"/>
              </a:rPr>
              <a:t>クラブ役員の選出方法は、クラブによりさまざまであるが、</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「選挙」で選ばれる場合は少なく、</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会長や指名委員会などにより「任命」または「選出」されることが大多数である。</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このため、「選挙」という言葉を、</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より一般的に使われる</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「選出」という言葉で補うよう提案したい。</a:t>
            </a:r>
          </a:p>
        </p:txBody>
      </p:sp>
      <p:sp>
        <p:nvSpPr>
          <p:cNvPr id="4" name="スライド番号プレースホルダー 3">
            <a:extLst>
              <a:ext uri="{FF2B5EF4-FFF2-40B4-BE49-F238E27FC236}">
                <a16:creationId xmlns:a16="http://schemas.microsoft.com/office/drawing/2014/main" id="{194F9144-A23E-3FBE-80FC-C5A2FFA9C108}"/>
              </a:ext>
            </a:extLst>
          </p:cNvPr>
          <p:cNvSpPr>
            <a:spLocks noGrp="1"/>
          </p:cNvSpPr>
          <p:nvPr>
            <p:ph type="sldNum" sz="quarter" idx="5"/>
          </p:nvPr>
        </p:nvSpPr>
        <p:spPr/>
        <p:txBody>
          <a:bodyPr/>
          <a:lstStyle/>
          <a:p>
            <a:fld id="{F8CDDBDF-E6C9-42AF-AAD8-08AE8EC20F07}" type="slidenum">
              <a:rPr kumimoji="1" lang="ja-JP" altLang="en-US" smtClean="0"/>
              <a:t>29</a:t>
            </a:fld>
            <a:endParaRPr kumimoji="1" lang="ja-JP" altLang="en-US"/>
          </a:p>
        </p:txBody>
      </p:sp>
    </p:spTree>
    <p:extLst>
      <p:ext uri="{BB962C8B-B14F-4D97-AF65-F5344CB8AC3E}">
        <p14:creationId xmlns:p14="http://schemas.microsoft.com/office/powerpoint/2010/main" val="1337590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3FEAF-48E6-FE6F-596E-4628E4D321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617D50-9117-381E-80BB-A466EF05BFB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188F26F-9E1A-6BB4-EF14-DE525FB72D90}"/>
              </a:ext>
            </a:extLst>
          </p:cNvPr>
          <p:cNvSpPr>
            <a:spLocks noGrp="1"/>
          </p:cNvSpPr>
          <p:nvPr>
            <p:ph type="body" idx="1"/>
          </p:nvPr>
        </p:nvSpPr>
        <p:spPr/>
        <p:txBody>
          <a:bodyPr/>
          <a:lstStyle/>
          <a:p>
            <a:r>
              <a:rPr kumimoji="1" lang="ja-JP" altLang="en-US" sz="2000" b="1" dirty="0">
                <a:latin typeface="メイリオ" panose="020B0604030504040204" pitchFamily="50" charset="-128"/>
                <a:ea typeface="メイリオ" panose="020B0604030504040204" pitchFamily="50" charset="-128"/>
              </a:rPr>
              <a:t>現行の標準ロータリークラブ定款によれば、</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クラブ理事会は理事と役員からなり、</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クラブにおけるあらゆる運営並びに管理関連</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事項に関して、最終的な決定権をもつ。</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しかし、組織規定においては、クラブ役員の</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役割は責務についての細やかな規定はあるものの、クラブ理事に関するガイダンスは比較的</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少ない。このため、理事の身分は選挙課程に</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恣意的な運用されるおそれがある。</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このため、クラブ理事の身分はクラブ役員に</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倣う（ならう）ものとし、クラブ細則においてその旨規定すべきである。</a:t>
            </a:r>
          </a:p>
        </p:txBody>
      </p:sp>
      <p:sp>
        <p:nvSpPr>
          <p:cNvPr id="4" name="スライド番号プレースホルダー 3">
            <a:extLst>
              <a:ext uri="{FF2B5EF4-FFF2-40B4-BE49-F238E27FC236}">
                <a16:creationId xmlns:a16="http://schemas.microsoft.com/office/drawing/2014/main" id="{55BB136F-81A4-E961-5323-30F2D46D63B1}"/>
              </a:ext>
            </a:extLst>
          </p:cNvPr>
          <p:cNvSpPr>
            <a:spLocks noGrp="1"/>
          </p:cNvSpPr>
          <p:nvPr>
            <p:ph type="sldNum" sz="quarter" idx="5"/>
          </p:nvPr>
        </p:nvSpPr>
        <p:spPr/>
        <p:txBody>
          <a:bodyPr/>
          <a:lstStyle/>
          <a:p>
            <a:fld id="{F8CDDBDF-E6C9-42AF-AAD8-08AE8EC20F07}" type="slidenum">
              <a:rPr kumimoji="1" lang="ja-JP" altLang="en-US" smtClean="0"/>
              <a:t>30</a:t>
            </a:fld>
            <a:endParaRPr kumimoji="1" lang="ja-JP" altLang="en-US"/>
          </a:p>
        </p:txBody>
      </p:sp>
    </p:spTree>
    <p:extLst>
      <p:ext uri="{BB962C8B-B14F-4D97-AF65-F5344CB8AC3E}">
        <p14:creationId xmlns:p14="http://schemas.microsoft.com/office/powerpoint/2010/main" val="273512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歴史を簡単におさらいすると、</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規定審議会は元々、年次国際大会で制定案と決議案を</a:t>
            </a:r>
            <a:endParaRPr lang="en-US" alt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検討する「</a:t>
            </a: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諮問機関</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」として、</a:t>
            </a: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1933年に創設</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され、</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当初は</a:t>
            </a:r>
            <a:r>
              <a:rPr lang="ja-JP" altLang="en-US"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国際大会の本会議</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として行われました。 </a:t>
            </a:r>
          </a:p>
          <a:p>
            <a:pPr marL="0" marR="0" indent="0" algn="l" defTabSz="914400" rtl="0" eaLnBrk="1" fontAlgn="base" latinLnBrk="0" hangingPunct="1">
              <a:lnSpc>
                <a:spcPct val="100000"/>
              </a:lnSpc>
              <a:spcBef>
                <a:spcPct val="30000"/>
              </a:spcBef>
              <a:spcAft>
                <a:spcPct val="0"/>
              </a:spcAft>
              <a:buClrTx/>
              <a:buSzTx/>
              <a:buFontTx/>
              <a:buNone/>
              <a:tabLst/>
              <a:defRPr/>
            </a:pPr>
            <a:endParaRPr lang="ja" sz="1600" b="1" kern="120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1954年から隔年の開催となり、 </a:t>
            </a:r>
          </a:p>
          <a:p>
            <a:pPr marL="0" marR="0" indent="0" algn="l" defTabSz="914400" rtl="0" eaLnBrk="1" fontAlgn="base" latinLnBrk="0" hangingPunct="1">
              <a:lnSpc>
                <a:spcPct val="100000"/>
              </a:lnSpc>
              <a:spcBef>
                <a:spcPct val="30000"/>
              </a:spcBef>
              <a:spcAft>
                <a:spcPct val="0"/>
              </a:spcAft>
              <a:buClrTx/>
              <a:buSzTx/>
              <a:buFontTx/>
              <a:buNone/>
              <a:tabLst/>
              <a:defRPr/>
            </a:pPr>
            <a:endParaRPr lang="ja" sz="1600" b="1" kern="120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1972年</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には、</a:t>
            </a: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諮問機関ではなく</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ロータリーの正式な立法機関</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となりました。</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1974年</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からは国際大会に付随する</a:t>
            </a: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3年に1度の会議</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となり、 </a:t>
            </a:r>
          </a:p>
          <a:p>
            <a:pPr marL="0" marR="0" indent="0" algn="l" defTabSz="914400" rtl="0" eaLnBrk="1" fontAlgn="base" latinLnBrk="0" hangingPunct="1">
              <a:lnSpc>
                <a:spcPct val="100000"/>
              </a:lnSpc>
              <a:spcBef>
                <a:spcPct val="30000"/>
              </a:spcBef>
              <a:spcAft>
                <a:spcPct val="0"/>
              </a:spcAft>
              <a:buClrTx/>
              <a:buSzTx/>
              <a:buFontTx/>
              <a:buNone/>
              <a:tabLst/>
              <a:defRPr/>
            </a:pPr>
            <a:endParaRPr lang="ja" sz="1600" b="1" kern="120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1977年</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からは、独立した会議として世界各地で開かれる</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ようになりました。</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2001年以来</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a:t>
            </a:r>
            <a:r>
              <a:rPr lang="ja" sz="20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毎年シカゴ</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で開かれています。 </a:t>
            </a:r>
          </a:p>
          <a:p>
            <a:pPr marL="0" marR="0" indent="0" algn="l" defTabSz="914400" rtl="0" eaLnBrk="1" fontAlgn="base" latinLnBrk="0" hangingPunct="1">
              <a:lnSpc>
                <a:spcPct val="100000"/>
              </a:lnSpc>
              <a:spcBef>
                <a:spcPct val="30000"/>
              </a:spcBef>
              <a:spcAft>
                <a:spcPct val="0"/>
              </a:spcAft>
              <a:buClrTx/>
              <a:buSzTx/>
              <a:buFontTx/>
              <a:buNone/>
              <a:tabLst/>
              <a:defRPr/>
            </a:pPr>
            <a:endParaRPr lang="ja" altLang="en-US" sz="1600" b="1" kern="120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baseline="0" dirty="0">
                <a:latin typeface="メイリオ" panose="020B0604030504040204" pitchFamily="50" charset="-128"/>
                <a:ea typeface="メイリオ" panose="020B0604030504040204" pitchFamily="50" charset="-128"/>
                <a:cs typeface="MS PMincho" charset="-128"/>
              </a:rPr>
              <a:t>2016年の規定審議会</a:t>
            </a:r>
            <a:r>
              <a:rPr lang="ja" sz="1600" b="1" i="0" u="none" baseline="0" dirty="0">
                <a:latin typeface="メイリオ" panose="020B0604030504040204" pitchFamily="50" charset="-128"/>
                <a:ea typeface="メイリオ" panose="020B0604030504040204" pitchFamily="50" charset="-128"/>
                <a:cs typeface="MS PMincho" charset="-128"/>
              </a:rPr>
              <a:t>で、</a:t>
            </a:r>
            <a:r>
              <a:rPr lang="ja" sz="2000" b="1" i="0" u="none" baseline="0" dirty="0">
                <a:latin typeface="メイリオ" panose="020B0604030504040204" pitchFamily="50" charset="-128"/>
                <a:ea typeface="メイリオ" panose="020B0604030504040204" pitchFamily="50" charset="-128"/>
                <a:cs typeface="MS PMincho" charset="-128"/>
              </a:rPr>
              <a:t>審議会を二つに分け</a:t>
            </a:r>
            <a:r>
              <a:rPr lang="ja" sz="1600" b="1" i="0" u="none" baseline="0" dirty="0">
                <a:latin typeface="メイリオ" panose="020B0604030504040204" pitchFamily="50" charset="-128"/>
                <a:ea typeface="メイリオ" panose="020B0604030504040204" pitchFamily="50" charset="-128"/>
                <a:cs typeface="MS PMincho" charset="-128"/>
              </a:rPr>
              <a:t>、</a:t>
            </a:r>
            <a:endParaRPr lang="en-US" altLang="ja" sz="1600" b="1" i="0" u="none" baseline="0" dirty="0">
              <a:latin typeface="メイリオ" panose="020B0604030504040204" pitchFamily="50" charset="-128"/>
              <a:ea typeface="メイリオ" panose="020B0604030504040204" pitchFamily="50" charset="-128"/>
              <a:cs typeface="MS PMincho"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baseline="0" dirty="0">
                <a:latin typeface="メイリオ" panose="020B0604030504040204" pitchFamily="50" charset="-128"/>
                <a:ea typeface="メイリオ" panose="020B0604030504040204" pitchFamily="50" charset="-128"/>
                <a:cs typeface="MS PMincho" charset="-128"/>
              </a:rPr>
              <a:t>一つは</a:t>
            </a:r>
            <a:endParaRPr lang="en-US" altLang="ja" sz="1600" b="1" i="0" u="none" baseline="0" dirty="0">
              <a:latin typeface="メイリオ" panose="020B0604030504040204" pitchFamily="50" charset="-128"/>
              <a:ea typeface="メイリオ" panose="020B0604030504040204" pitchFamily="50" charset="-128"/>
              <a:cs typeface="MS PMincho"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600" b="1" i="0" u="none" baseline="0" dirty="0">
                <a:latin typeface="メイリオ" panose="020B0604030504040204" pitchFamily="50" charset="-128"/>
                <a:ea typeface="メイリオ" panose="020B0604030504040204" pitchFamily="50" charset="-128"/>
                <a:cs typeface="MS PMincho" charset="-128"/>
              </a:rPr>
              <a:t>１）</a:t>
            </a:r>
            <a:r>
              <a:rPr lang="ja" sz="2000" b="1" i="0" u="none" baseline="0" dirty="0">
                <a:latin typeface="メイリオ" panose="020B0604030504040204" pitchFamily="50" charset="-128"/>
                <a:ea typeface="メイリオ" panose="020B0604030504040204" pitchFamily="50" charset="-128"/>
                <a:cs typeface="MS PMincho" charset="-128"/>
              </a:rPr>
              <a:t>制定案と見解表明案を検討</a:t>
            </a:r>
            <a:r>
              <a:rPr lang="ja" sz="1600" b="1" i="0" u="none" baseline="0" dirty="0">
                <a:latin typeface="メイリオ" panose="020B0604030504040204" pitchFamily="50" charset="-128"/>
                <a:ea typeface="メイリオ" panose="020B0604030504040204" pitchFamily="50" charset="-128"/>
                <a:cs typeface="MS PMincho" charset="-128"/>
              </a:rPr>
              <a:t>するもの、</a:t>
            </a:r>
            <a:endParaRPr lang="en-US" altLang="ja" sz="1600" b="1" i="0" u="none" baseline="0" dirty="0">
              <a:latin typeface="メイリオ" panose="020B0604030504040204" pitchFamily="50" charset="-128"/>
              <a:ea typeface="メイリオ" panose="020B0604030504040204" pitchFamily="50" charset="-128"/>
              <a:cs typeface="MS PMincho"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baseline="0" dirty="0">
                <a:latin typeface="メイリオ" panose="020B0604030504040204" pitchFamily="50" charset="-128"/>
                <a:ea typeface="メイリオ" panose="020B0604030504040204" pitchFamily="50" charset="-128"/>
                <a:cs typeface="MS PMincho" charset="-128"/>
              </a:rPr>
              <a:t>もう一つは</a:t>
            </a:r>
            <a:r>
              <a:rPr lang="ja-JP" altLang="en-US" sz="1600" b="1" i="0" u="none" baseline="0" dirty="0">
                <a:latin typeface="メイリオ" panose="020B0604030504040204" pitchFamily="50" charset="-128"/>
                <a:ea typeface="メイリオ" panose="020B0604030504040204" pitchFamily="50" charset="-128"/>
                <a:cs typeface="MS PMincho" charset="-128"/>
              </a:rPr>
              <a:t>、</a:t>
            </a:r>
            <a:endParaRPr lang="en-US" altLang="ja-JP" sz="1600" b="1" i="0" u="none" baseline="0" dirty="0">
              <a:latin typeface="メイリオ" panose="020B0604030504040204" pitchFamily="50" charset="-128"/>
              <a:ea typeface="メイリオ" panose="020B0604030504040204" pitchFamily="50" charset="-128"/>
              <a:cs typeface="MS PMincho"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600" b="1" i="0" u="none" baseline="0" dirty="0">
                <a:latin typeface="メイリオ" panose="020B0604030504040204" pitchFamily="50" charset="-128"/>
                <a:ea typeface="メイリオ" panose="020B0604030504040204" pitchFamily="50" charset="-128"/>
                <a:cs typeface="MS PMincho" charset="-128"/>
              </a:rPr>
              <a:t>２）</a:t>
            </a:r>
            <a:r>
              <a:rPr lang="ja" sz="2000" b="1" i="0" u="none" baseline="0" dirty="0">
                <a:latin typeface="メイリオ" panose="020B0604030504040204" pitchFamily="50" charset="-128"/>
                <a:ea typeface="メイリオ" panose="020B0604030504040204" pitchFamily="50" charset="-128"/>
                <a:cs typeface="MS PMincho" charset="-128"/>
              </a:rPr>
              <a:t>毎年オンラインで開催され、決議案を検討</a:t>
            </a:r>
            <a:r>
              <a:rPr lang="ja" sz="1600" b="1" i="0" u="none" baseline="0" dirty="0">
                <a:latin typeface="メイリオ" panose="020B0604030504040204" pitchFamily="50" charset="-128"/>
                <a:ea typeface="メイリオ" panose="020B0604030504040204" pitchFamily="50" charset="-128"/>
                <a:cs typeface="MS PMincho" charset="-128"/>
              </a:rPr>
              <a:t>するもの</a:t>
            </a:r>
            <a:endParaRPr lang="en-US" altLang="ja" sz="1600" b="1" i="0" u="none" baseline="0" dirty="0">
              <a:latin typeface="メイリオ" panose="020B0604030504040204" pitchFamily="50" charset="-128"/>
              <a:ea typeface="メイリオ" panose="020B0604030504040204" pitchFamily="50" charset="-128"/>
              <a:cs typeface="MS PMincho"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baseline="0" dirty="0">
                <a:latin typeface="メイリオ" panose="020B0604030504040204" pitchFamily="50" charset="-128"/>
                <a:ea typeface="メイリオ" panose="020B0604030504040204" pitchFamily="50" charset="-128"/>
                <a:cs typeface="MS PMincho" charset="-128"/>
              </a:rPr>
              <a:t>とすることが決定されました。</a:t>
            </a:r>
            <a:endParaRPr lang="en-US" altLang="ja" sz="1600" b="1" i="0" u="none" baseline="0" dirty="0">
              <a:latin typeface="メイリオ" panose="020B0604030504040204" pitchFamily="50" charset="-128"/>
              <a:ea typeface="メイリオ" panose="020B0604030504040204" pitchFamily="50" charset="-128"/>
              <a:cs typeface="MS PMincho"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baseline="0" dirty="0">
                <a:latin typeface="メイリオ" panose="020B0604030504040204" pitchFamily="50" charset="-128"/>
                <a:ea typeface="メイリオ" panose="020B0604030504040204" pitchFamily="50" charset="-128"/>
                <a:cs typeface="MS PMincho" charset="-128"/>
              </a:rPr>
              <a:t>これは、</a:t>
            </a:r>
            <a:r>
              <a:rPr lang="ja" sz="2000" b="1" i="0" u="none" baseline="0" dirty="0">
                <a:latin typeface="メイリオ" panose="020B0604030504040204" pitchFamily="50" charset="-128"/>
                <a:ea typeface="メイリオ" panose="020B0604030504040204" pitchFamily="50" charset="-128"/>
                <a:cs typeface="MS PMincho" charset="-128"/>
              </a:rPr>
              <a:t>決議案を規定審議会の対象外とする</a:t>
            </a:r>
            <a:endParaRPr lang="en-US" altLang="ja" sz="2000" b="1" i="0" u="none" baseline="0" dirty="0">
              <a:latin typeface="メイリオ" panose="020B0604030504040204" pitchFamily="50" charset="-128"/>
              <a:ea typeface="メイリオ" panose="020B0604030504040204" pitchFamily="50" charset="-128"/>
              <a:cs typeface="MS PMincho"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baseline="0" dirty="0">
                <a:latin typeface="メイリオ" panose="020B0604030504040204" pitchFamily="50" charset="-128"/>
                <a:ea typeface="メイリオ" panose="020B0604030504040204" pitchFamily="50" charset="-128"/>
                <a:cs typeface="MS PMincho" charset="-128"/>
              </a:rPr>
              <a:t>ことで、</a:t>
            </a:r>
            <a:endParaRPr lang="en-US" altLang="ja" sz="2000" b="1" i="0" u="none" baseline="0" dirty="0">
              <a:latin typeface="メイリオ" panose="020B0604030504040204" pitchFamily="50" charset="-128"/>
              <a:ea typeface="メイリオ" panose="020B0604030504040204" pitchFamily="50" charset="-128"/>
              <a:cs typeface="MS PMincho"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baseline="0" dirty="0">
                <a:latin typeface="メイリオ" panose="020B0604030504040204" pitchFamily="50" charset="-128"/>
                <a:ea typeface="メイリオ" panose="020B0604030504040204" pitchFamily="50" charset="-128"/>
                <a:cs typeface="MS PMincho" charset="-128"/>
              </a:rPr>
              <a:t>規定審議会で代表議員が組織規定文書に影響</a:t>
            </a:r>
            <a:endParaRPr lang="en-US" altLang="ja" sz="2000" b="1" i="0" u="none" baseline="0" dirty="0">
              <a:latin typeface="メイリオ" panose="020B0604030504040204" pitchFamily="50" charset="-128"/>
              <a:ea typeface="メイリオ" panose="020B0604030504040204" pitchFamily="50" charset="-128"/>
              <a:cs typeface="MS PMincho"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baseline="0" dirty="0">
                <a:latin typeface="メイリオ" panose="020B0604030504040204" pitchFamily="50" charset="-128"/>
                <a:ea typeface="メイリオ" panose="020B0604030504040204" pitchFamily="50" charset="-128"/>
                <a:cs typeface="MS PMincho" charset="-128"/>
              </a:rPr>
              <a:t>する制定案を慎重に検討する時間を増やす</a:t>
            </a:r>
            <a:endParaRPr lang="en-US" altLang="ja" sz="2000" b="1" i="0" u="none" baseline="0" dirty="0">
              <a:latin typeface="メイリオ" panose="020B0604030504040204" pitchFamily="50" charset="-128"/>
              <a:ea typeface="メイリオ" panose="020B0604030504040204" pitchFamily="50" charset="-128"/>
              <a:cs typeface="MS PMincho"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baseline="0" dirty="0">
                <a:latin typeface="メイリオ" panose="020B0604030504040204" pitchFamily="50" charset="-128"/>
                <a:ea typeface="メイリオ" panose="020B0604030504040204" pitchFamily="50" charset="-128"/>
                <a:cs typeface="MS PMincho" charset="-128"/>
              </a:rPr>
              <a:t>ことが目的</a:t>
            </a:r>
            <a:r>
              <a:rPr lang="ja" sz="1600" b="1" i="0" u="none" baseline="0" dirty="0">
                <a:latin typeface="メイリオ" panose="020B0604030504040204" pitchFamily="50" charset="-128"/>
                <a:ea typeface="メイリオ" panose="020B0604030504040204" pitchFamily="50" charset="-128"/>
                <a:cs typeface="MS PMincho" charset="-128"/>
              </a:rPr>
              <a:t>でした。</a:t>
            </a:r>
            <a:endParaRPr lang="en-US" altLang="ja" sz="1600" b="1" i="0" u="none" baseline="0" dirty="0">
              <a:latin typeface="メイリオ" panose="020B0604030504040204" pitchFamily="50" charset="-128"/>
              <a:ea typeface="メイリオ" panose="020B0604030504040204" pitchFamily="50" charset="-128"/>
              <a:cs typeface="MS PMincho"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baseline="0" dirty="0">
                <a:latin typeface="メイリオ" panose="020B0604030504040204" pitchFamily="50" charset="-128"/>
                <a:ea typeface="メイリオ" panose="020B0604030504040204" pitchFamily="50" charset="-128"/>
              </a:rPr>
              <a:t>さらに、</a:t>
            </a:r>
            <a:r>
              <a:rPr lang="ja" sz="2000" b="1" i="0" u="none" baseline="0" dirty="0">
                <a:latin typeface="メイリオ" panose="020B0604030504040204" pitchFamily="50" charset="-128"/>
                <a:ea typeface="メイリオ" panose="020B0604030504040204" pitchFamily="50" charset="-128"/>
              </a:rPr>
              <a:t>決議案の検討手続きを簡略化</a:t>
            </a:r>
            <a:r>
              <a:rPr lang="ja" sz="1600" b="1" i="0" u="none" baseline="0" dirty="0">
                <a:latin typeface="メイリオ" panose="020B0604030504040204" pitchFamily="50" charset="-128"/>
                <a:ea typeface="メイリオ" panose="020B0604030504040204" pitchFamily="50" charset="-128"/>
              </a:rPr>
              <a:t>して、</a:t>
            </a:r>
            <a:endParaRPr lang="en-US" altLang="ja" sz="1600" b="1" i="0" u="none" baseline="0" dirty="0">
              <a:latin typeface="メイリオ" panose="020B0604030504040204" pitchFamily="50" charset="-128"/>
              <a:ea typeface="メイリオ" panose="020B0604030504040204" pitchFamily="50"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2000" b="1" i="0" u="none" baseline="0" dirty="0">
                <a:latin typeface="メイリオ" panose="020B0604030504040204" pitchFamily="50" charset="-128"/>
                <a:ea typeface="メイリオ" panose="020B0604030504040204" pitchFamily="50" charset="-128"/>
              </a:rPr>
              <a:t>承認された決議案を理事会へ早く回付</a:t>
            </a:r>
            <a:endParaRPr lang="en-US" altLang="ja" sz="2000" b="1" i="0" u="none" baseline="0" dirty="0">
              <a:latin typeface="メイリオ" panose="020B0604030504040204" pitchFamily="50" charset="-128"/>
              <a:ea typeface="メイリオ" panose="020B0604030504040204" pitchFamily="50"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600" b="1" i="0" u="none" baseline="0" dirty="0">
                <a:latin typeface="メイリオ" panose="020B0604030504040204" pitchFamily="50" charset="-128"/>
                <a:ea typeface="メイリオ" panose="020B0604030504040204" pitchFamily="50" charset="-128"/>
              </a:rPr>
              <a:t>できるようになりました。</a:t>
            </a:r>
          </a:p>
          <a:p>
            <a:pPr algn="l" rtl="0" fontAlgn="base">
              <a:spcBef>
                <a:spcPct val="30000"/>
              </a:spcBef>
              <a:spcAft>
                <a:spcPct val="0"/>
              </a:spcAft>
              <a:defRPr/>
            </a:pPr>
            <a:endParaRPr lang="ja" sz="1600" b="1" dirty="0">
              <a:latin typeface="メイリオ" panose="020B0604030504040204" pitchFamily="50" charset="-128"/>
              <a:ea typeface="メイリオ" panose="020B0604030504040204" pitchFamily="50" charset="-128"/>
              <a:cs typeface="BIZ UDPGothic" panose="020B0604020202020204" pitchFamily="34" charset="0"/>
            </a:endParaRPr>
          </a:p>
          <a:p>
            <a:pPr algn="l" rtl="0" fontAlgn="base">
              <a:spcBef>
                <a:spcPct val="30000"/>
              </a:spcBef>
              <a:spcAft>
                <a:spcPct val="0"/>
              </a:spcAft>
              <a:defRPr/>
            </a:pPr>
            <a:r>
              <a:rPr lang="ja" sz="2000" b="1" i="0" u="none" baseline="0" dirty="0">
                <a:latin typeface="メイリオ" panose="020B0604030504040204" pitchFamily="50" charset="-128"/>
                <a:ea typeface="メイリオ" panose="020B0604030504040204" pitchFamily="50" charset="-128"/>
                <a:cs typeface="BIZ UDPGothic" panose="020B0604020202020204" pitchFamily="34" charset="0"/>
              </a:rPr>
              <a:t>2019年規定審議会</a:t>
            </a:r>
            <a:r>
              <a:rPr lang="ja" sz="1600" b="1" i="0" u="none" baseline="0" dirty="0">
                <a:latin typeface="メイリオ" panose="020B0604030504040204" pitchFamily="50" charset="-128"/>
                <a:ea typeface="メイリオ" panose="020B0604030504040204" pitchFamily="50" charset="-128"/>
                <a:cs typeface="BIZ UDPGothic" panose="020B0604020202020204" pitchFamily="34" charset="0"/>
              </a:rPr>
              <a:t>での投票により、</a:t>
            </a:r>
            <a:endParaRPr lang="en-US" altLang="ja" sz="1600" b="1" i="0" u="none" baseline="0" dirty="0">
              <a:latin typeface="メイリオ" panose="020B0604030504040204" pitchFamily="50" charset="-128"/>
              <a:ea typeface="メイリオ" panose="020B0604030504040204" pitchFamily="50" charset="-128"/>
              <a:cs typeface="BIZ UDPGothic" panose="020B0604020202020204" pitchFamily="34" charset="0"/>
            </a:endParaRPr>
          </a:p>
          <a:p>
            <a:pPr algn="l" rtl="0" fontAlgn="base">
              <a:spcBef>
                <a:spcPct val="30000"/>
              </a:spcBef>
              <a:spcAft>
                <a:spcPct val="0"/>
              </a:spcAft>
              <a:defRPr/>
            </a:pPr>
            <a:r>
              <a:rPr lang="ja" sz="2000" b="1" i="0" u="none" baseline="0" dirty="0">
                <a:latin typeface="メイリオ" panose="020B0604030504040204" pitchFamily="50" charset="-128"/>
                <a:ea typeface="メイリオ" panose="020B0604030504040204" pitchFamily="50" charset="-128"/>
                <a:cs typeface="BIZ UDPGothic" panose="020B0604020202020204" pitchFamily="34" charset="0"/>
              </a:rPr>
              <a:t>規定審議会の開催前に立法案の検討</a:t>
            </a:r>
            <a:r>
              <a:rPr lang="ja" sz="1600" b="1" i="0" u="none" baseline="0" dirty="0">
                <a:latin typeface="メイリオ" panose="020B0604030504040204" pitchFamily="50" charset="-128"/>
                <a:ea typeface="メイリオ" panose="020B0604030504040204" pitchFamily="50" charset="-128"/>
                <a:cs typeface="BIZ UDPGothic" panose="020B0604020202020204" pitchFamily="34" charset="0"/>
              </a:rPr>
              <a:t>を行うことで、</a:t>
            </a:r>
            <a:endParaRPr lang="en-US" altLang="ja" sz="1600" b="1" i="0" u="none" baseline="0" dirty="0">
              <a:latin typeface="メイリオ" panose="020B0604030504040204" pitchFamily="50" charset="-128"/>
              <a:ea typeface="メイリオ" panose="020B0604030504040204" pitchFamily="50" charset="-128"/>
              <a:cs typeface="BIZ UDPGothic" panose="020B0604020202020204" pitchFamily="34" charset="0"/>
            </a:endParaRPr>
          </a:p>
          <a:p>
            <a:pPr algn="l" rtl="0" fontAlgn="base">
              <a:spcBef>
                <a:spcPct val="30000"/>
              </a:spcBef>
              <a:spcAft>
                <a:spcPct val="0"/>
              </a:spcAft>
              <a:defRPr/>
            </a:pPr>
            <a:r>
              <a:rPr lang="ja" sz="2000" b="1" i="0" u="none" baseline="0" dirty="0">
                <a:latin typeface="メイリオ" panose="020B0604030504040204" pitchFamily="50" charset="-128"/>
                <a:ea typeface="メイリオ" panose="020B0604030504040204" pitchFamily="50" charset="-128"/>
                <a:cs typeface="BIZ UDPGothic" panose="020B0604020202020204" pitchFamily="34" charset="0"/>
              </a:rPr>
              <a:t>多数の賛成票または反対票を得た立法案を確認できるようになりました</a:t>
            </a:r>
            <a:r>
              <a:rPr lang="ja" sz="1600" b="1" i="0" u="none" baseline="0" dirty="0">
                <a:latin typeface="メイリオ" panose="020B0604030504040204" pitchFamily="50" charset="-128"/>
                <a:ea typeface="メイリオ" panose="020B0604030504040204" pitchFamily="50" charset="-128"/>
                <a:cs typeface="BIZ UDPGothic" panose="020B0604020202020204" pitchFamily="34" charset="0"/>
              </a:rPr>
              <a:t>。</a:t>
            </a:r>
            <a:endParaRPr lang="en-US" altLang="ja" sz="1600" b="1" i="0" u="none" baseline="0" dirty="0">
              <a:latin typeface="メイリオ" panose="020B0604030504040204" pitchFamily="50" charset="-128"/>
              <a:ea typeface="メイリオ" panose="020B0604030504040204" pitchFamily="50" charset="-128"/>
              <a:cs typeface="BIZ UDPGothic" panose="020B0604020202020204" pitchFamily="34" charset="0"/>
            </a:endParaRPr>
          </a:p>
          <a:p>
            <a:pPr algn="l" rtl="0" fontAlgn="base">
              <a:spcBef>
                <a:spcPct val="30000"/>
              </a:spcBef>
              <a:spcAft>
                <a:spcPct val="0"/>
              </a:spcAft>
              <a:defRPr/>
            </a:pPr>
            <a:r>
              <a:rPr lang="ja" sz="1600" b="1" i="0" u="none" baseline="0" dirty="0">
                <a:latin typeface="メイリオ" panose="020B0604030504040204" pitchFamily="50" charset="-128"/>
                <a:ea typeface="メイリオ" panose="020B0604030504040204" pitchFamily="50" charset="-128"/>
                <a:cs typeface="BIZ UDPGothic" panose="020B0604020202020204" pitchFamily="34" charset="0"/>
              </a:rPr>
              <a:t>また、次回の</a:t>
            </a:r>
            <a:r>
              <a:rPr lang="ja" sz="2000" b="1" i="0" u="none" baseline="0" dirty="0">
                <a:latin typeface="メイリオ" panose="020B0604030504040204" pitchFamily="50" charset="-128"/>
                <a:ea typeface="メイリオ" panose="020B0604030504040204" pitchFamily="50" charset="-128"/>
                <a:cs typeface="BIZ UDPGothic" panose="020B0604020202020204" pitchFamily="34" charset="0"/>
              </a:rPr>
              <a:t>審議会の前に投票しなければならないと理事会が見なした</a:t>
            </a:r>
            <a:endParaRPr lang="en-US" altLang="ja" sz="2000" b="1" i="0" u="none" baseline="0" dirty="0">
              <a:latin typeface="メイリオ" panose="020B0604030504040204" pitchFamily="50" charset="-128"/>
              <a:ea typeface="メイリオ" panose="020B0604030504040204" pitchFamily="50" charset="-128"/>
              <a:cs typeface="BIZ UDPGothic" panose="020B0604020202020204" pitchFamily="34" charset="0"/>
            </a:endParaRPr>
          </a:p>
          <a:p>
            <a:pPr algn="l" rtl="0" fontAlgn="base">
              <a:spcBef>
                <a:spcPct val="30000"/>
              </a:spcBef>
              <a:spcAft>
                <a:spcPct val="0"/>
              </a:spcAft>
              <a:defRPr/>
            </a:pPr>
            <a:r>
              <a:rPr lang="ja" sz="2000" b="1" i="0" u="none" baseline="0" dirty="0">
                <a:latin typeface="メイリオ" panose="020B0604030504040204" pitchFamily="50" charset="-128"/>
                <a:ea typeface="メイリオ" panose="020B0604030504040204" pitchFamily="50" charset="-128"/>
                <a:cs typeface="BIZ UDPGothic" panose="020B0604020202020204" pitchFamily="34" charset="0"/>
              </a:rPr>
              <a:t>制定案を理事会が決議審議会に提出できるようになりました</a:t>
            </a:r>
            <a:r>
              <a:rPr lang="ja" sz="1600" b="1" i="0" u="none" baseline="0" dirty="0">
                <a:latin typeface="メイリオ" panose="020B0604030504040204" pitchFamily="50" charset="-128"/>
                <a:ea typeface="メイリオ" panose="020B0604030504040204" pitchFamily="50" charset="-128"/>
                <a:cs typeface="BIZ UDPGothic"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85055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09DE2-659C-178B-998F-BE1F6BFFCB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952AD4-A789-BD05-7668-A586321302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091AC9-EB00-85CB-6ABB-7D1B41C2685B}"/>
              </a:ext>
            </a:extLst>
          </p:cNvPr>
          <p:cNvSpPr>
            <a:spLocks noGrp="1"/>
          </p:cNvSpPr>
          <p:nvPr>
            <p:ph type="body" idx="1"/>
          </p:nvPr>
        </p:nvSpPr>
        <p:spPr/>
        <p:txBody>
          <a:bodyPr/>
          <a:lstStyle/>
          <a:p>
            <a:r>
              <a:rPr kumimoji="1" lang="ja-JP" altLang="en-US" sz="2000" b="1" dirty="0">
                <a:latin typeface="メイリオ" panose="020B0604030504040204" pitchFamily="50" charset="-128"/>
                <a:ea typeface="メイリオ" panose="020B0604030504040204" pitchFamily="50" charset="-128"/>
              </a:rPr>
              <a:t>制定案</a:t>
            </a:r>
            <a:r>
              <a:rPr kumimoji="1" lang="en-US" altLang="ja-JP" sz="2000" b="1" dirty="0">
                <a:latin typeface="メイリオ" panose="020B0604030504040204" pitchFamily="50" charset="-128"/>
                <a:ea typeface="メイリオ" panose="020B0604030504040204" pitchFamily="50" charset="-128"/>
              </a:rPr>
              <a:t>25-78</a:t>
            </a:r>
            <a:r>
              <a:rPr kumimoji="1" lang="ja-JP" altLang="en-US" sz="2000" b="1" dirty="0">
                <a:latin typeface="メイリオ" panose="020B0604030504040204" pitchFamily="50" charset="-128"/>
                <a:ea typeface="メイリオ" panose="020B0604030504040204" pitchFamily="50" charset="-128"/>
              </a:rPr>
              <a:t>は、クラブ奉仕をより良く定義するため第一の奉仕部門</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を改定しようとするものです。</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第</a:t>
            </a:r>
            <a:r>
              <a:rPr kumimoji="1" lang="en-US" altLang="ja-JP" sz="2000" b="1" dirty="0">
                <a:latin typeface="メイリオ" panose="020B0604030504040204" pitchFamily="50" charset="-128"/>
                <a:ea typeface="メイリオ" panose="020B0604030504040204" pitchFamily="50" charset="-128"/>
              </a:rPr>
              <a:t>6</a:t>
            </a:r>
            <a:r>
              <a:rPr kumimoji="1" lang="ja-JP" altLang="en-US" sz="2000" b="1" dirty="0">
                <a:latin typeface="メイリオ" panose="020B0604030504040204" pitchFamily="50" charset="-128"/>
                <a:ea typeface="メイリオ" panose="020B0604030504040204" pitchFamily="50" charset="-128"/>
              </a:rPr>
              <a:t>条　五大奉仕</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１．奉仕の第一部門であるクラブ奉仕を太字でお示ししているよう</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に変更を加えるという制定案でした。</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内容が、多岐にわたり短い時間では議論できないという理由で</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理事会付託となりました。</a:t>
            </a:r>
            <a:endParaRPr kumimoji="1" lang="en-US" altLang="ja-JP" sz="2000" b="1" dirty="0">
              <a:latin typeface="メイリオ" panose="020B0604030504040204" pitchFamily="50" charset="-128"/>
              <a:ea typeface="メイリオ" panose="020B0604030504040204" pitchFamily="50" charset="-128"/>
            </a:endParaRPr>
          </a:p>
          <a:p>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制定案</a:t>
            </a:r>
            <a:r>
              <a:rPr kumimoji="1" lang="en-US" altLang="ja-JP" sz="2000" b="1" dirty="0">
                <a:latin typeface="メイリオ" panose="020B0604030504040204" pitchFamily="50" charset="-128"/>
                <a:ea typeface="メイリオ" panose="020B0604030504040204" pitchFamily="50" charset="-128"/>
              </a:rPr>
              <a:t>25-79</a:t>
            </a:r>
            <a:r>
              <a:rPr kumimoji="1" lang="ja-JP" altLang="en-US" sz="2000" b="1" dirty="0">
                <a:latin typeface="メイリオ" panose="020B0604030504040204" pitchFamily="50" charset="-128"/>
                <a:ea typeface="メイリオ" panose="020B0604030504040204" pitchFamily="50" charset="-128"/>
              </a:rPr>
              <a:t>は、</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メンタルヘルスの問題を抱える人々への支援を含めて奉仕の</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第三部門を改定する案件でしたが、</a:t>
            </a:r>
            <a:r>
              <a:rPr kumimoji="1" lang="en-US" altLang="ja-JP" sz="2000" b="1" dirty="0">
                <a:latin typeface="メイリオ" panose="020B0604030504040204" pitchFamily="50" charset="-128"/>
                <a:ea typeface="メイリオ" panose="020B0604030504040204" pitchFamily="50" charset="-128"/>
              </a:rPr>
              <a:t>25-78</a:t>
            </a:r>
            <a:r>
              <a:rPr kumimoji="1" lang="ja-JP" altLang="en-US" sz="2000" b="1" dirty="0">
                <a:latin typeface="メイリオ" panose="020B0604030504040204" pitchFamily="50" charset="-128"/>
                <a:ea typeface="メイリオ" panose="020B0604030504040204" pitchFamily="50" charset="-128"/>
              </a:rPr>
              <a:t>同様短い時間で</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議論できないとの理由で理事会付託となりました。</a:t>
            </a:r>
            <a:endParaRPr kumimoji="1" lang="en-US" altLang="ja-JP" sz="2000" b="1" dirty="0">
              <a:latin typeface="メイリオ" panose="020B0604030504040204" pitchFamily="50" charset="-128"/>
              <a:ea typeface="メイリオ" panose="020B0604030504040204" pitchFamily="50" charset="-128"/>
            </a:endParaRPr>
          </a:p>
          <a:p>
            <a:endParaRPr kumimoji="1" lang="ja-JP" altLang="en-US" sz="20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C235166B-6394-DC14-3718-6153AE43D2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DDBDF-E6C9-42AF-AAD8-08AE8EC20F0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99533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C0A31-22A4-FEAE-ED57-A43F7FA5E0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35B37A-9854-35AB-8AFE-4536E2F48A5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874F560-B5B0-753D-B78F-3538329F5E33}"/>
              </a:ext>
            </a:extLst>
          </p:cNvPr>
          <p:cNvSpPr>
            <a:spLocks noGrp="1"/>
          </p:cNvSpPr>
          <p:nvPr>
            <p:ph type="body" idx="1"/>
          </p:nvPr>
        </p:nvSpPr>
        <p:spPr/>
        <p:txBody>
          <a:bodyPr/>
          <a:lstStyle/>
          <a:p>
            <a:r>
              <a:rPr kumimoji="1" lang="ja-JP" altLang="en-US" sz="2000" b="1" dirty="0">
                <a:latin typeface="メイリオ" panose="020B0604030504040204" pitchFamily="50" charset="-128"/>
                <a:ea typeface="メイリオ" panose="020B0604030504040204" pitchFamily="50" charset="-128"/>
              </a:rPr>
              <a:t>制定案</a:t>
            </a:r>
            <a:r>
              <a:rPr kumimoji="1" lang="en-US" altLang="ja-JP" sz="2000" b="1" dirty="0">
                <a:latin typeface="メイリオ" panose="020B0604030504040204" pitchFamily="50" charset="-128"/>
                <a:ea typeface="メイリオ" panose="020B0604030504040204" pitchFamily="50" charset="-128"/>
              </a:rPr>
              <a:t>25-80</a:t>
            </a:r>
            <a:r>
              <a:rPr kumimoji="1" lang="ja-JP" altLang="en-US" sz="2000" b="1" dirty="0">
                <a:latin typeface="メイリオ" panose="020B0604030504040204" pitchFamily="50" charset="-128"/>
                <a:ea typeface="メイリオ" panose="020B0604030504040204" pitchFamily="50" charset="-128"/>
              </a:rPr>
              <a:t>は、第３条クラブの目的の</a:t>
            </a:r>
            <a:endParaRPr kumimoji="1" lang="en-US" altLang="ja-JP" sz="2000" b="1" dirty="0">
              <a:latin typeface="メイリオ" panose="020B0604030504040204" pitchFamily="50" charset="-128"/>
              <a:ea typeface="メイリオ" panose="020B0604030504040204" pitchFamily="50" charset="-128"/>
            </a:endParaRPr>
          </a:p>
          <a:p>
            <a:r>
              <a:rPr kumimoji="1" lang="ja-JP"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　五大奉仕を三大奉仕に変更を加え、</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同時に、</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第６条五大奉仕を三大奉仕部門に変更する</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制定案でした。</a:t>
            </a:r>
            <a:endParaRPr kumimoji="1" lang="en-US" altLang="ja-JP" sz="2000" b="1" dirty="0">
              <a:latin typeface="メイリオ" panose="020B0604030504040204" pitchFamily="50" charset="-128"/>
              <a:ea typeface="メイリオ" panose="020B0604030504040204" pitchFamily="50" charset="-128"/>
            </a:endParaRPr>
          </a:p>
          <a:p>
            <a:r>
              <a:rPr kumimoji="1" lang="en-US" altLang="ja-JP" sz="2000" b="1" dirty="0">
                <a:latin typeface="メイリオ" panose="020B0604030504040204" pitchFamily="50" charset="-128"/>
                <a:ea typeface="メイリオ" panose="020B0604030504040204" pitchFamily="50" charset="-128"/>
              </a:rPr>
              <a:t>25-78</a:t>
            </a:r>
            <a:r>
              <a:rPr kumimoji="1" lang="ja-JP" altLang="en-US" sz="2000" b="1" dirty="0">
                <a:latin typeface="メイリオ" panose="020B0604030504040204" pitchFamily="50" charset="-128"/>
                <a:ea typeface="メイリオ" panose="020B0604030504040204" pitchFamily="50" charset="-128"/>
              </a:rPr>
              <a:t>、</a:t>
            </a:r>
            <a:r>
              <a:rPr kumimoji="1" lang="en-US" altLang="ja-JP" sz="2000" b="1" dirty="0">
                <a:latin typeface="メイリオ" panose="020B0604030504040204" pitchFamily="50" charset="-128"/>
                <a:ea typeface="メイリオ" panose="020B0604030504040204" pitchFamily="50" charset="-128"/>
              </a:rPr>
              <a:t>25-79</a:t>
            </a:r>
            <a:r>
              <a:rPr kumimoji="1" lang="ja-JP" altLang="en-US" sz="2000" b="1" dirty="0">
                <a:latin typeface="メイリオ" panose="020B0604030504040204" pitchFamily="50" charset="-128"/>
                <a:ea typeface="メイリオ" panose="020B0604030504040204" pitchFamily="50" charset="-128"/>
              </a:rPr>
              <a:t>同様審議会で議論するには</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時間が短すぎるとの理由で理事会付託</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となりました。</a:t>
            </a:r>
          </a:p>
        </p:txBody>
      </p:sp>
      <p:sp>
        <p:nvSpPr>
          <p:cNvPr id="4" name="スライド番号プレースホルダー 3">
            <a:extLst>
              <a:ext uri="{FF2B5EF4-FFF2-40B4-BE49-F238E27FC236}">
                <a16:creationId xmlns:a16="http://schemas.microsoft.com/office/drawing/2014/main" id="{4158D829-04CA-C866-AECD-D06E161D83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DDBDF-E6C9-42AF-AAD8-08AE8EC20F0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6618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6A6AB-8DB2-5B48-5883-0FEE462230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057995-436B-236D-2445-73555D6A370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5B4D92E-8C6E-1652-22F5-150A69142187}"/>
              </a:ext>
            </a:extLst>
          </p:cNvPr>
          <p:cNvSpPr>
            <a:spLocks noGrp="1"/>
          </p:cNvSpPr>
          <p:nvPr>
            <p:ph type="body" idx="1"/>
          </p:nvPr>
        </p:nvSpPr>
        <p:spPr/>
        <p:txBody>
          <a:bodyPr/>
          <a:lstStyle/>
          <a:p>
            <a:r>
              <a:rPr kumimoji="1" lang="ja-JP" altLang="en-US" sz="2000" b="1" dirty="0">
                <a:latin typeface="メイリオ" panose="020B0604030504040204" pitchFamily="50" charset="-128"/>
                <a:ea typeface="メイリオ" panose="020B0604030504040204" pitchFamily="50" charset="-128"/>
              </a:rPr>
              <a:t>制定案</a:t>
            </a:r>
            <a:r>
              <a:rPr kumimoji="1" lang="en-US" altLang="ja-JP" sz="2000" b="1" dirty="0">
                <a:latin typeface="メイリオ" panose="020B0604030504040204" pitchFamily="50" charset="-128"/>
                <a:ea typeface="メイリオ" panose="020B0604030504040204" pitchFamily="50" charset="-128"/>
              </a:rPr>
              <a:t>25-84</a:t>
            </a:r>
            <a:r>
              <a:rPr kumimoji="1" lang="ja-JP" altLang="en-US" sz="2000" b="1" dirty="0">
                <a:latin typeface="メイリオ" panose="020B0604030504040204" pitchFamily="50" charset="-128"/>
                <a:ea typeface="メイリオ" panose="020B0604030504040204" pitchFamily="50" charset="-128"/>
              </a:rPr>
              <a:t>は、例会取消の頻度を改正する制定案でしたが、</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クラブ細則の例外規定で対応できるとの判断で無期限延期、</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今回の規定審議会では、いかなる再動議が出ても議論しない</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という結論でした。</a:t>
            </a:r>
          </a:p>
        </p:txBody>
      </p:sp>
      <p:sp>
        <p:nvSpPr>
          <p:cNvPr id="4" name="スライド番号プレースホルダー 3">
            <a:extLst>
              <a:ext uri="{FF2B5EF4-FFF2-40B4-BE49-F238E27FC236}">
                <a16:creationId xmlns:a16="http://schemas.microsoft.com/office/drawing/2014/main" id="{16DDED6E-0307-3DF2-DEA2-50A0F51116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DDBDF-E6C9-42AF-AAD8-08AE8EC20F0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61778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690C-B529-79B1-C2CF-31BB274C3A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835A9DB-56C2-9620-B727-B3CD563545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1902F72-3CED-C6DF-E93C-EA95A1489384}"/>
              </a:ext>
            </a:extLst>
          </p:cNvPr>
          <p:cNvSpPr>
            <a:spLocks noGrp="1"/>
          </p:cNvSpPr>
          <p:nvPr>
            <p:ph type="body" idx="1"/>
          </p:nvPr>
        </p:nvSpPr>
        <p:spPr/>
        <p:txBody>
          <a:bodyPr/>
          <a:lstStyle/>
          <a:p>
            <a:r>
              <a:rPr kumimoji="1" lang="ja-JP" altLang="en-US" sz="2000" b="1" dirty="0">
                <a:latin typeface="メイリオ" panose="020B0604030504040204" pitchFamily="50" charset="-128"/>
                <a:ea typeface="メイリオ" panose="020B0604030504040204" pitchFamily="50" charset="-128"/>
              </a:rPr>
              <a:t>制定案</a:t>
            </a:r>
            <a:r>
              <a:rPr kumimoji="1" lang="en-US" altLang="ja-JP" sz="2000" b="1" dirty="0">
                <a:latin typeface="メイリオ" panose="020B0604030504040204" pitchFamily="50" charset="-128"/>
                <a:ea typeface="メイリオ" panose="020B0604030504040204" pitchFamily="50" charset="-128"/>
              </a:rPr>
              <a:t>25-85</a:t>
            </a:r>
            <a:r>
              <a:rPr kumimoji="1" lang="ja-JP" altLang="en-US" sz="2000" b="1" dirty="0">
                <a:latin typeface="メイリオ" panose="020B0604030504040204" pitchFamily="50" charset="-128"/>
                <a:ea typeface="メイリオ" panose="020B0604030504040204" pitchFamily="50" charset="-128"/>
              </a:rPr>
              <a:t>は、メイクアップ期間を改正する制定案でしたが、</a:t>
            </a:r>
            <a:endParaRPr kumimoji="1" lang="en-US" altLang="ja-JP" sz="2000" b="1" dirty="0">
              <a:latin typeface="メイリオ" panose="020B0604030504040204" pitchFamily="50" charset="-128"/>
              <a:ea typeface="メイリオ" panose="020B0604030504040204" pitchFamily="50" charset="-128"/>
            </a:endParaRPr>
          </a:p>
          <a:p>
            <a:r>
              <a:rPr kumimoji="1" lang="en-US" altLang="ja-JP" sz="2000" b="1" dirty="0">
                <a:latin typeface="メイリオ" panose="020B0604030504040204" pitchFamily="50" charset="-128"/>
                <a:ea typeface="メイリオ" panose="020B0604030504040204" pitchFamily="50" charset="-128"/>
              </a:rPr>
              <a:t>25-84</a:t>
            </a:r>
            <a:r>
              <a:rPr kumimoji="1" lang="ja-JP" altLang="en-US" sz="2000" b="1" dirty="0">
                <a:latin typeface="メイリオ" panose="020B0604030504040204" pitchFamily="50" charset="-128"/>
                <a:ea typeface="メイリオ" panose="020B0604030504040204" pitchFamily="50" charset="-128"/>
              </a:rPr>
              <a:t>同様、クラブ細則の例外規定で対応できるとの判断で</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無期限延期、今回の規定審議会では、いかなる再動議が出ても</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議論しないという結論でした。</a:t>
            </a:r>
            <a:endParaRPr kumimoji="1" lang="ja-JP" altLang="en-US" sz="2000" dirty="0"/>
          </a:p>
        </p:txBody>
      </p:sp>
      <p:sp>
        <p:nvSpPr>
          <p:cNvPr id="4" name="スライド番号プレースホルダー 3">
            <a:extLst>
              <a:ext uri="{FF2B5EF4-FFF2-40B4-BE49-F238E27FC236}">
                <a16:creationId xmlns:a16="http://schemas.microsoft.com/office/drawing/2014/main" id="{18960A89-E466-42EC-E514-286E2E570E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DDBDF-E6C9-42AF-AAD8-08AE8EC20F0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6791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13642-F1B4-7AFE-3B06-AC1978C85C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07A088-DA09-65C7-B273-9C654A0604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8F0833D-95EE-46E6-EFA1-1C1BC5513F33}"/>
              </a:ext>
            </a:extLst>
          </p:cNvPr>
          <p:cNvSpPr>
            <a:spLocks noGrp="1"/>
          </p:cNvSpPr>
          <p:nvPr>
            <p:ph type="body" idx="1"/>
          </p:nvPr>
        </p:nvSpPr>
        <p:spPr/>
        <p:txBody>
          <a:bodyPr/>
          <a:lstStyle/>
          <a:p>
            <a:r>
              <a:rPr kumimoji="1" lang="ja-JP" altLang="en-US" sz="2000" b="1" dirty="0">
                <a:latin typeface="メイリオ" panose="020B0604030504040204" pitchFamily="50" charset="-128"/>
                <a:ea typeface="メイリオ" panose="020B0604030504040204" pitchFamily="50" charset="-128"/>
              </a:rPr>
              <a:t>制定案</a:t>
            </a:r>
            <a:r>
              <a:rPr kumimoji="1" lang="en-US" altLang="ja-JP" sz="2000" b="1" dirty="0">
                <a:latin typeface="メイリオ" panose="020B0604030504040204" pitchFamily="50" charset="-128"/>
                <a:ea typeface="メイリオ" panose="020B0604030504040204" pitchFamily="50" charset="-128"/>
              </a:rPr>
              <a:t>25-86</a:t>
            </a:r>
            <a:r>
              <a:rPr kumimoji="1" lang="ja-JP" altLang="en-US" sz="2000" b="1" dirty="0">
                <a:latin typeface="メイリオ" panose="020B0604030504040204" pitchFamily="50" charset="-128"/>
                <a:ea typeface="メイリオ" panose="020B0604030504040204" pitchFamily="50" charset="-128"/>
              </a:rPr>
              <a:t>は、連続欠席による手続きを改正する制定案でした。</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第</a:t>
            </a:r>
            <a:r>
              <a:rPr kumimoji="1" lang="en-US" altLang="ja-JP" sz="2000" b="1" dirty="0">
                <a:latin typeface="メイリオ" panose="020B0604030504040204" pitchFamily="50" charset="-128"/>
                <a:ea typeface="メイリオ" panose="020B0604030504040204" pitchFamily="50" charset="-128"/>
              </a:rPr>
              <a:t>13</a:t>
            </a:r>
            <a:r>
              <a:rPr kumimoji="1" lang="ja-JP" altLang="en-US" sz="2000" b="1" dirty="0">
                <a:latin typeface="メイリオ" panose="020B0604030504040204" pitchFamily="50" charset="-128"/>
                <a:ea typeface="メイリオ" panose="020B0604030504040204" pitchFamily="50" charset="-128"/>
              </a:rPr>
              <a:t>条会員身分の存続、</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第</a:t>
            </a:r>
            <a:r>
              <a:rPr kumimoji="1" lang="en-US" altLang="ja-JP" sz="2000" b="1" dirty="0">
                <a:latin typeface="メイリオ" panose="020B0604030504040204" pitchFamily="50" charset="-128"/>
                <a:ea typeface="メイリオ" panose="020B0604030504040204" pitchFamily="50" charset="-128"/>
              </a:rPr>
              <a:t>4</a:t>
            </a:r>
            <a:r>
              <a:rPr kumimoji="1" lang="ja-JP" altLang="en-US" sz="2000" b="1" dirty="0">
                <a:latin typeface="メイリオ" panose="020B0604030504040204" pitchFamily="50" charset="-128"/>
                <a:ea typeface="メイリオ" panose="020B0604030504040204" pitchFamily="50" charset="-128"/>
              </a:rPr>
              <a:t>節ー終結ー欠席</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連続欠席</a:t>
            </a:r>
            <a:r>
              <a:rPr kumimoji="1" lang="en-US" altLang="ja-JP" sz="2000" b="1" dirty="0">
                <a:latin typeface="メイリオ" panose="020B0604030504040204" pitchFamily="50" charset="-128"/>
                <a:ea typeface="メイリオ" panose="020B0604030504040204" pitchFamily="50" charset="-128"/>
              </a:rPr>
              <a:t>4</a:t>
            </a:r>
            <a:r>
              <a:rPr kumimoji="1" lang="ja-JP" altLang="en-US" sz="2000" b="1" dirty="0">
                <a:latin typeface="メイリオ" panose="020B0604030504040204" pitchFamily="50" charset="-128"/>
                <a:ea typeface="メイリオ" panose="020B0604030504040204" pitchFamily="50" charset="-128"/>
              </a:rPr>
              <a:t>回を</a:t>
            </a:r>
            <a:r>
              <a:rPr kumimoji="1" lang="en-US" altLang="ja-JP" sz="2000" b="1" dirty="0">
                <a:latin typeface="メイリオ" panose="020B0604030504040204" pitchFamily="50" charset="-128"/>
                <a:ea typeface="メイリオ" panose="020B0604030504040204" pitchFamily="50" charset="-128"/>
              </a:rPr>
              <a:t>2</a:t>
            </a:r>
            <a:r>
              <a:rPr kumimoji="1" lang="ja-JP" altLang="en-US" sz="2000" b="1" dirty="0">
                <a:latin typeface="メイリオ" panose="020B0604030504040204" pitchFamily="50" charset="-128"/>
                <a:ea typeface="メイリオ" panose="020B0604030504040204" pitchFamily="50" charset="-128"/>
              </a:rPr>
              <a:t>ヵ月に改正する案が上程されましたが</a:t>
            </a:r>
            <a:endParaRPr kumimoji="1" lang="en-US" altLang="ja-JP" sz="2000" b="1" dirty="0">
              <a:latin typeface="メイリオ" panose="020B0604030504040204" pitchFamily="50" charset="-128"/>
              <a:ea typeface="メイリオ" panose="020B0604030504040204" pitchFamily="50" charset="-128"/>
            </a:endParaRPr>
          </a:p>
          <a:p>
            <a:r>
              <a:rPr kumimoji="1" lang="en-US" altLang="ja-JP" sz="2000" b="1" dirty="0">
                <a:latin typeface="メイリオ" panose="020B0604030504040204" pitchFamily="50" charset="-128"/>
                <a:ea typeface="メイリオ" panose="020B0604030504040204" pitchFamily="50" charset="-128"/>
              </a:rPr>
              <a:t>122/336</a:t>
            </a:r>
            <a:r>
              <a:rPr kumimoji="1" lang="ja-JP" altLang="en-US" sz="2000" b="1" dirty="0">
                <a:latin typeface="メイリオ" panose="020B0604030504040204" pitchFamily="50" charset="-128"/>
                <a:ea typeface="メイリオ" panose="020B0604030504040204" pitchFamily="50" charset="-128"/>
              </a:rPr>
              <a:t>で却下となりました。</a:t>
            </a:r>
          </a:p>
        </p:txBody>
      </p:sp>
      <p:sp>
        <p:nvSpPr>
          <p:cNvPr id="4" name="スライド番号プレースホルダー 3">
            <a:extLst>
              <a:ext uri="{FF2B5EF4-FFF2-40B4-BE49-F238E27FC236}">
                <a16:creationId xmlns:a16="http://schemas.microsoft.com/office/drawing/2014/main" id="{5E6E9D80-39E3-952F-374E-FA7D53A874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DDBDF-E6C9-42AF-AAD8-08AE8EC20F0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80384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88727-5F97-A53F-25CE-B8DAD21542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F9ED98-8F55-A7CE-57AE-86A671BAB87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6B97E83-DE09-9406-0236-AC89EF4CD4A6}"/>
              </a:ext>
            </a:extLst>
          </p:cNvPr>
          <p:cNvSpPr>
            <a:spLocks noGrp="1"/>
          </p:cNvSpPr>
          <p:nvPr>
            <p:ph type="body" idx="1"/>
          </p:nvPr>
        </p:nvSpPr>
        <p:spPr/>
        <p:txBody>
          <a:bodyPr/>
          <a:lstStyle/>
          <a:p>
            <a:endParaRPr kumimoji="1" lang="ja-JP" altLang="en-US" sz="18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FE93AF8-47E3-508A-F1A5-F18809612B53}"/>
              </a:ext>
            </a:extLst>
          </p:cNvPr>
          <p:cNvSpPr>
            <a:spLocks noGrp="1"/>
          </p:cNvSpPr>
          <p:nvPr>
            <p:ph type="sldNum" sz="quarter" idx="5"/>
          </p:nvPr>
        </p:nvSpPr>
        <p:spPr/>
        <p:txBody>
          <a:bodyPr/>
          <a:lstStyle/>
          <a:p>
            <a:fld id="{DB827055-821E-4F6B-AAA9-2685E1493D9C}" type="slidenum">
              <a:rPr lang="en-US" smtClean="0"/>
              <a:t>36</a:t>
            </a:fld>
            <a:endParaRPr lang="en-US" dirty="0"/>
          </a:p>
        </p:txBody>
      </p:sp>
    </p:spTree>
    <p:extLst>
      <p:ext uri="{BB962C8B-B14F-4D97-AF65-F5344CB8AC3E}">
        <p14:creationId xmlns:p14="http://schemas.microsoft.com/office/powerpoint/2010/main" val="4126322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1B419-E694-7E67-F5E2-44D73266A7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AC2611-6337-193D-2BB1-D73BD1BE1DC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3445E55-C214-03DA-462C-53B45013BED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E1EE2E9-C3E0-CF6A-BBBB-5155CA6B07DD}"/>
              </a:ext>
            </a:extLst>
          </p:cNvPr>
          <p:cNvSpPr>
            <a:spLocks noGrp="1"/>
          </p:cNvSpPr>
          <p:nvPr>
            <p:ph type="sldNum" sz="quarter" idx="5"/>
          </p:nvPr>
        </p:nvSpPr>
        <p:spPr/>
        <p:txBody>
          <a:bodyPr/>
          <a:lstStyle/>
          <a:p>
            <a:fld id="{F8CDDBDF-E6C9-42AF-AAD8-08AE8EC20F07}" type="slidenum">
              <a:rPr kumimoji="1" lang="ja-JP" altLang="en-US" smtClean="0"/>
              <a:t>37</a:t>
            </a:fld>
            <a:endParaRPr kumimoji="1" lang="ja-JP" altLang="en-US"/>
          </a:p>
        </p:txBody>
      </p:sp>
    </p:spTree>
    <p:extLst>
      <p:ext uri="{BB962C8B-B14F-4D97-AF65-F5344CB8AC3E}">
        <p14:creationId xmlns:p14="http://schemas.microsoft.com/office/powerpoint/2010/main" val="2139272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DA3C1-0C50-5231-CA49-9BF5B04298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DB15346-A0E8-B6BD-1716-45D3135F1F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633824-58FD-356D-6519-88B377D4EE7E}"/>
              </a:ext>
            </a:extLst>
          </p:cNvPr>
          <p:cNvSpPr>
            <a:spLocks noGrp="1"/>
          </p:cNvSpPr>
          <p:nvPr>
            <p:ph type="body" idx="1"/>
          </p:nvPr>
        </p:nvSpPr>
        <p:spPr/>
        <p:txBody>
          <a:bodyPr/>
          <a:lstStyle/>
          <a:p>
            <a:endParaRPr kumimoji="1" lang="ja-JP" altLang="en-US" sz="18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562C66FB-1460-8155-A416-10EC2AD198AA}"/>
              </a:ext>
            </a:extLst>
          </p:cNvPr>
          <p:cNvSpPr>
            <a:spLocks noGrp="1"/>
          </p:cNvSpPr>
          <p:nvPr>
            <p:ph type="sldNum" sz="quarter" idx="5"/>
          </p:nvPr>
        </p:nvSpPr>
        <p:spPr/>
        <p:txBody>
          <a:bodyPr/>
          <a:lstStyle/>
          <a:p>
            <a:fld id="{DB827055-821E-4F6B-AAA9-2685E1493D9C}" type="slidenum">
              <a:rPr lang="en-US" smtClean="0"/>
              <a:t>38</a:t>
            </a:fld>
            <a:endParaRPr lang="en-US" dirty="0"/>
          </a:p>
        </p:txBody>
      </p:sp>
    </p:spTree>
    <p:extLst>
      <p:ext uri="{BB962C8B-B14F-4D97-AF65-F5344CB8AC3E}">
        <p14:creationId xmlns:p14="http://schemas.microsoft.com/office/powerpoint/2010/main" val="810606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AE1A8-EDC2-1BE9-50BD-4F10669F53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A6949C-15D8-209D-A2EA-AE14BD7665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6CD49D-B9EC-492B-69F3-A9B9C5A1F0E2}"/>
              </a:ext>
            </a:extLst>
          </p:cNvPr>
          <p:cNvSpPr>
            <a:spLocks noGrp="1"/>
          </p:cNvSpPr>
          <p:nvPr>
            <p:ph type="body" idx="1"/>
          </p:nvPr>
        </p:nvSpPr>
        <p:spPr/>
        <p:txBody>
          <a:bodyPr/>
          <a:lstStyle/>
          <a:p>
            <a:r>
              <a:rPr kumimoji="1" lang="ja-JP" altLang="en-US" sz="1600" b="1" dirty="0">
                <a:latin typeface="メイリオ" panose="020B0604030504040204" pitchFamily="50" charset="-128"/>
                <a:ea typeface="メイリオ" panose="020B0604030504040204" pitchFamily="50" charset="-128"/>
              </a:rPr>
              <a:t>制定案</a:t>
            </a:r>
            <a:r>
              <a:rPr kumimoji="1" lang="en-US" altLang="ja-JP" sz="1600" b="1" dirty="0">
                <a:latin typeface="メイリオ" panose="020B0604030504040204" pitchFamily="50" charset="-128"/>
                <a:ea typeface="メイリオ" panose="020B0604030504040204" pitchFamily="50" charset="-128"/>
              </a:rPr>
              <a:t>25-17</a:t>
            </a:r>
            <a:r>
              <a:rPr kumimoji="1" lang="ja-JP" altLang="en-US" sz="1600" b="1" dirty="0">
                <a:latin typeface="メイリオ" panose="020B0604030504040204" pitchFamily="50" charset="-128"/>
                <a:ea typeface="メイリオ" panose="020B0604030504040204" pitchFamily="50" charset="-128"/>
              </a:rPr>
              <a:t>は、新しいロータリークラブの加盟申請に</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必要な会員数を</a:t>
            </a:r>
            <a:r>
              <a:rPr kumimoji="1" lang="en-US" altLang="ja-JP" sz="2000" b="1" dirty="0">
                <a:latin typeface="メイリオ" panose="020B0604030504040204" pitchFamily="50" charset="-128"/>
                <a:ea typeface="メイリオ" panose="020B0604030504040204" pitchFamily="50" charset="-128"/>
              </a:rPr>
              <a:t>20</a:t>
            </a:r>
            <a:r>
              <a:rPr kumimoji="1" lang="ja-JP" altLang="en-US" sz="2000" b="1" dirty="0">
                <a:latin typeface="メイリオ" panose="020B0604030504040204" pitchFamily="50" charset="-128"/>
                <a:ea typeface="メイリオ" panose="020B0604030504040204" pitchFamily="50" charset="-128"/>
              </a:rPr>
              <a:t>名から</a:t>
            </a:r>
            <a:r>
              <a:rPr kumimoji="1" lang="en-US" altLang="ja-JP" sz="2000" b="1" dirty="0">
                <a:latin typeface="メイリオ" panose="020B0604030504040204" pitchFamily="50" charset="-128"/>
                <a:ea typeface="メイリオ" panose="020B0604030504040204" pitchFamily="50" charset="-128"/>
              </a:rPr>
              <a:t>15</a:t>
            </a:r>
            <a:r>
              <a:rPr kumimoji="1" lang="ja-JP" altLang="en-US" sz="2000" b="1" dirty="0">
                <a:latin typeface="メイリオ" panose="020B0604030504040204" pitchFamily="50" charset="-128"/>
                <a:ea typeface="メイリオ" panose="020B0604030504040204" pitchFamily="50" charset="-128"/>
              </a:rPr>
              <a:t>名に減らす</a:t>
            </a:r>
            <a:r>
              <a:rPr kumimoji="1" lang="ja-JP" altLang="en-US" sz="1600" b="1" dirty="0">
                <a:latin typeface="メイリオ" panose="020B0604030504040204" pitchFamily="50" charset="-128"/>
                <a:ea typeface="メイリオ" panose="020B0604030504040204" pitchFamily="50" charset="-128"/>
              </a:rPr>
              <a:t>制定案です。</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米国では、退役軍人、人身売買撲滅に取り組む専門家、</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女性のエンパワメントを目指す人びとのネットワークで</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構成されるクラブが、設立後すぐに会員数を大幅に増やす</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例が報告されている。</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世界中の多くのロータリークラブは</a:t>
            </a:r>
            <a:r>
              <a:rPr kumimoji="1" lang="en-US" altLang="ja-JP" sz="2000" b="1" dirty="0">
                <a:latin typeface="メイリオ" panose="020B0604030504040204" pitchFamily="50" charset="-128"/>
                <a:ea typeface="メイリオ" panose="020B0604030504040204" pitchFamily="50" charset="-128"/>
              </a:rPr>
              <a:t>15</a:t>
            </a:r>
            <a:r>
              <a:rPr kumimoji="1" lang="ja-JP" altLang="en-US" sz="2000" b="1" dirty="0">
                <a:latin typeface="メイリオ" panose="020B0604030504040204" pitchFamily="50" charset="-128"/>
                <a:ea typeface="メイリオ" panose="020B0604030504040204" pitchFamily="50" charset="-128"/>
              </a:rPr>
              <a:t>名以下の会員数</a:t>
            </a:r>
            <a:r>
              <a:rPr kumimoji="1" lang="ja-JP" altLang="en-US" sz="1600" b="1" dirty="0">
                <a:latin typeface="メイリオ" panose="020B0604030504040204" pitchFamily="50" charset="-128"/>
                <a:ea typeface="メイリオ" panose="020B0604030504040204" pitchFamily="50" charset="-128"/>
              </a:rPr>
              <a:t>で</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運営され、</a:t>
            </a:r>
            <a:r>
              <a:rPr kumimoji="1" lang="ja-JP" altLang="en-US" sz="2000" b="1" dirty="0">
                <a:latin typeface="メイリオ" panose="020B0604030504040204" pitchFamily="50" charset="-128"/>
                <a:ea typeface="メイリオ" panose="020B0604030504040204" pitchFamily="50" charset="-128"/>
              </a:rPr>
              <a:t>大きなインパクトを生み出している</a:t>
            </a:r>
            <a:r>
              <a:rPr kumimoji="1" lang="ja-JP" altLang="en-US" sz="1600" b="1" dirty="0">
                <a:latin typeface="メイリオ" panose="020B0604030504040204" pitchFamily="50" charset="-128"/>
                <a:ea typeface="メイリオ" panose="020B0604030504040204" pitchFamily="50" charset="-128"/>
              </a:rPr>
              <a:t>。</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この制定案の目的は、この様な</a:t>
            </a:r>
            <a:r>
              <a:rPr kumimoji="1" lang="ja-JP" altLang="en-US" sz="1600" b="1" u="sng" dirty="0">
                <a:latin typeface="メイリオ" panose="020B0604030504040204" pitchFamily="50" charset="-128"/>
                <a:ea typeface="メイリオ" panose="020B0604030504040204" pitchFamily="50" charset="-128"/>
              </a:rPr>
              <a:t>小規模クラブの成長を</a:t>
            </a:r>
            <a:endParaRPr kumimoji="1" lang="en-US" altLang="ja-JP" sz="1600" b="1" u="sng" dirty="0">
              <a:latin typeface="メイリオ" panose="020B0604030504040204" pitchFamily="50" charset="-128"/>
              <a:ea typeface="メイリオ" panose="020B0604030504040204" pitchFamily="50" charset="-128"/>
            </a:endParaRPr>
          </a:p>
          <a:p>
            <a:r>
              <a:rPr kumimoji="1" lang="ja-JP" altLang="en-US" sz="1600" b="1" u="sng" dirty="0">
                <a:latin typeface="メイリオ" panose="020B0604030504040204" pitchFamily="50" charset="-128"/>
                <a:ea typeface="メイリオ" panose="020B0604030504040204" pitchFamily="50" charset="-128"/>
              </a:rPr>
              <a:t>推進する事ではなく、</a:t>
            </a:r>
            <a:endParaRPr kumimoji="1" lang="en-US" altLang="ja-JP" sz="1600" b="1" u="sng"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熱心なロータリアンからなる小規模な</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中核グループが説得力のある奉仕ブランドを</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有する大規模なグループへと拡大することを</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促進する</a:t>
            </a:r>
            <a:r>
              <a:rPr kumimoji="1" lang="ja-JP" altLang="en-US" sz="1600" b="1" dirty="0">
                <a:latin typeface="メイリオ" panose="020B0604030504040204" pitchFamily="50" charset="-128"/>
                <a:ea typeface="メイリオ" panose="020B0604030504040204" pitchFamily="50" charset="-128"/>
              </a:rPr>
              <a:t>ことにある。</a:t>
            </a:r>
            <a:endParaRPr kumimoji="1" lang="en-US" altLang="ja-JP" sz="1600" b="1" dirty="0">
              <a:latin typeface="メイリオ" panose="020B0604030504040204" pitchFamily="50" charset="-128"/>
              <a:ea typeface="メイリオ" panose="020B0604030504040204" pitchFamily="50" charset="-128"/>
            </a:endParaRPr>
          </a:p>
          <a:p>
            <a:endParaRPr kumimoji="1" lang="en-US" altLang="ja-JP" dirty="0"/>
          </a:p>
        </p:txBody>
      </p:sp>
      <p:sp>
        <p:nvSpPr>
          <p:cNvPr id="4" name="スライド番号プレースホルダー 3">
            <a:extLst>
              <a:ext uri="{FF2B5EF4-FFF2-40B4-BE49-F238E27FC236}">
                <a16:creationId xmlns:a16="http://schemas.microsoft.com/office/drawing/2014/main" id="{E69E5520-CFA1-21E5-45F8-7B9FB558D8A2}"/>
              </a:ext>
            </a:extLst>
          </p:cNvPr>
          <p:cNvSpPr>
            <a:spLocks noGrp="1"/>
          </p:cNvSpPr>
          <p:nvPr>
            <p:ph type="sldNum" sz="quarter" idx="5"/>
          </p:nvPr>
        </p:nvSpPr>
        <p:spPr/>
        <p:txBody>
          <a:bodyPr/>
          <a:lstStyle/>
          <a:p>
            <a:fld id="{F8CDDBDF-E6C9-42AF-AAD8-08AE8EC20F07}" type="slidenum">
              <a:rPr kumimoji="1" lang="ja-JP" altLang="en-US" smtClean="0"/>
              <a:t>39</a:t>
            </a:fld>
            <a:endParaRPr kumimoji="1" lang="ja-JP" altLang="en-US"/>
          </a:p>
        </p:txBody>
      </p:sp>
    </p:spTree>
    <p:extLst>
      <p:ext uri="{BB962C8B-B14F-4D97-AF65-F5344CB8AC3E}">
        <p14:creationId xmlns:p14="http://schemas.microsoft.com/office/powerpoint/2010/main" val="1357289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2121B-B1C0-6E4F-CE50-755E0338A0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1D40216-A60B-A6C1-F4C7-2275886FF4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CB84A2-598E-AC90-55B6-D214DCBB65C6}"/>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233FC24A-0FAC-E4AD-B085-CF6121FD14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DDBDF-E6C9-42AF-AAD8-08AE8EC20F0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951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E65BF-4C32-7E43-D629-6F63D33426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72415D-204A-08FC-7E46-715E0B03FA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E390E3B-CDFC-185D-3696-7F8188AEBBEB}"/>
              </a:ext>
            </a:extLst>
          </p:cNvPr>
          <p:cNvSpPr>
            <a:spLocks noGrp="1"/>
          </p:cNvSpPr>
          <p:nvPr>
            <p:ph type="body" idx="1"/>
          </p:nvPr>
        </p:nvSpPr>
        <p:spPr/>
        <p:txBody>
          <a:bodyPr/>
          <a:lstStyle/>
          <a:p>
            <a:endParaRPr kumimoji="1" lang="ja-JP" altLang="en-US" sz="18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F25333FE-B380-0143-37CC-82FD50462044}"/>
              </a:ext>
            </a:extLst>
          </p:cNvPr>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928804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0AC50-9EB6-86C8-2280-04804B22D0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C6D161-3A12-E044-1759-1133C3ACE93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B7BCA3D-BE59-74A7-9B80-7BE4C754CBE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7AEFEED-CEBA-8D5B-DA0F-014172D19D2F}"/>
              </a:ext>
            </a:extLst>
          </p:cNvPr>
          <p:cNvSpPr>
            <a:spLocks noGrp="1"/>
          </p:cNvSpPr>
          <p:nvPr>
            <p:ph type="sldNum" sz="quarter" idx="5"/>
          </p:nvPr>
        </p:nvSpPr>
        <p:spPr/>
        <p:txBody>
          <a:bodyPr/>
          <a:lstStyle/>
          <a:p>
            <a:fld id="{F8CDDBDF-E6C9-42AF-AAD8-08AE8EC20F07}" type="slidenum">
              <a:rPr kumimoji="1" lang="ja-JP" altLang="en-US" smtClean="0"/>
              <a:t>41</a:t>
            </a:fld>
            <a:endParaRPr kumimoji="1" lang="ja-JP" altLang="en-US"/>
          </a:p>
        </p:txBody>
      </p:sp>
    </p:spTree>
    <p:extLst>
      <p:ext uri="{BB962C8B-B14F-4D97-AF65-F5344CB8AC3E}">
        <p14:creationId xmlns:p14="http://schemas.microsoft.com/office/powerpoint/2010/main" val="1550785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3B197-F97C-AB40-1F49-56FBD316D6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4FF26F2-38A3-23C5-D9C8-1F304B9BFA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802E7F-587B-3DA4-3782-AF26A70DF0A0}"/>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28B123D4-0DDE-A529-15A8-C85567F558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DDBDF-E6C9-42AF-AAD8-08AE8EC20F0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0367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B8C18-3967-ACFB-DF89-A2A84E45A7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97DC60-7470-D744-3DF9-EE175545EB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7291C9A-52FA-B25C-FD93-B57DDF15F6EA}"/>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E6530CB4-B8BA-E305-D0AC-16E5DE623026}"/>
              </a:ext>
            </a:extLst>
          </p:cNvPr>
          <p:cNvSpPr>
            <a:spLocks noGrp="1"/>
          </p:cNvSpPr>
          <p:nvPr>
            <p:ph type="sldNum" sz="quarter" idx="5"/>
          </p:nvPr>
        </p:nvSpPr>
        <p:spPr/>
        <p:txBody>
          <a:bodyPr/>
          <a:lstStyle/>
          <a:p>
            <a:fld id="{F8CDDBDF-E6C9-42AF-AAD8-08AE8EC20F07}" type="slidenum">
              <a:rPr kumimoji="1" lang="ja-JP" altLang="en-US" smtClean="0"/>
              <a:t>43</a:t>
            </a:fld>
            <a:endParaRPr kumimoji="1" lang="ja-JP" altLang="en-US"/>
          </a:p>
        </p:txBody>
      </p:sp>
    </p:spTree>
    <p:extLst>
      <p:ext uri="{BB962C8B-B14F-4D97-AF65-F5344CB8AC3E}">
        <p14:creationId xmlns:p14="http://schemas.microsoft.com/office/powerpoint/2010/main" val="262718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90F52-1509-9A78-1B87-CD35F0EF94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093293-D697-921A-C3DB-C61806AFF2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FE94715-ACC2-9532-CFA5-3F043E4EF755}"/>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9AFA080E-0C54-2DA2-4D38-B941D3B82F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DDBDF-E6C9-42AF-AAD8-08AE8EC20F0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22445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74FB6-A5FF-DBE7-1156-BBFB6BB395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AD6393-05F3-9042-42E9-CA3EA96DC24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A7F1882-68E5-4445-85DF-C56E0F7E9B39}"/>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C7409F0D-E78A-A190-10FF-BB8804A2E52C}"/>
              </a:ext>
            </a:extLst>
          </p:cNvPr>
          <p:cNvSpPr>
            <a:spLocks noGrp="1"/>
          </p:cNvSpPr>
          <p:nvPr>
            <p:ph type="sldNum" sz="quarter" idx="5"/>
          </p:nvPr>
        </p:nvSpPr>
        <p:spPr/>
        <p:txBody>
          <a:bodyPr/>
          <a:lstStyle/>
          <a:p>
            <a:fld id="{F8CDDBDF-E6C9-42AF-AAD8-08AE8EC20F07}" type="slidenum">
              <a:rPr kumimoji="1" lang="ja-JP" altLang="en-US" smtClean="0"/>
              <a:t>45</a:t>
            </a:fld>
            <a:endParaRPr kumimoji="1" lang="ja-JP" altLang="en-US"/>
          </a:p>
        </p:txBody>
      </p:sp>
    </p:spTree>
    <p:extLst>
      <p:ext uri="{BB962C8B-B14F-4D97-AF65-F5344CB8AC3E}">
        <p14:creationId xmlns:p14="http://schemas.microsoft.com/office/powerpoint/2010/main" val="1121333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34675-554E-C781-00E7-883016AFC9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9F00D1E-C7F9-2120-2F3B-0638283EBC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FB53D66-98FD-2873-37E8-1166C898C640}"/>
              </a:ext>
            </a:extLst>
          </p:cNvPr>
          <p:cNvSpPr>
            <a:spLocks noGrp="1"/>
          </p:cNvSpPr>
          <p:nvPr>
            <p:ph type="body" idx="1"/>
          </p:nvPr>
        </p:nvSpPr>
        <p:spPr/>
        <p:txBody>
          <a:bodyPr/>
          <a:lstStyle/>
          <a:p>
            <a:r>
              <a:rPr kumimoji="1" lang="en-US" altLang="ja-JP" sz="1600" b="1" dirty="0">
                <a:latin typeface="メイリオ" panose="020B0604030504040204" pitchFamily="50" charset="-128"/>
                <a:ea typeface="メイリオ" panose="020B0604030504040204" pitchFamily="50" charset="-128"/>
              </a:rPr>
              <a:t>RI</a:t>
            </a:r>
            <a:r>
              <a:rPr kumimoji="1" lang="ja-JP" altLang="en-US" sz="1600" b="1" dirty="0">
                <a:latin typeface="メイリオ" panose="020B0604030504040204" pitchFamily="50" charset="-128"/>
                <a:ea typeface="メイリオ" panose="020B0604030504040204" pitchFamily="50" charset="-128"/>
              </a:rPr>
              <a:t>理事会から出された制定案をみてみます。</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制定案</a:t>
            </a:r>
            <a:r>
              <a:rPr kumimoji="1" lang="en-US" altLang="ja-JP" sz="1600" b="1" dirty="0">
                <a:latin typeface="メイリオ" panose="020B0604030504040204" pitchFamily="50" charset="-128"/>
                <a:ea typeface="メイリオ" panose="020B0604030504040204" pitchFamily="50" charset="-128"/>
              </a:rPr>
              <a:t>25-42</a:t>
            </a:r>
            <a:r>
              <a:rPr kumimoji="1" lang="ja-JP" altLang="en-US" sz="1600" b="1" dirty="0">
                <a:latin typeface="メイリオ" panose="020B0604030504040204" pitchFamily="50" charset="-128"/>
                <a:ea typeface="メイリオ" panose="020B0604030504040204" pitchFamily="50" charset="-128"/>
              </a:rPr>
              <a:t>は、</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ロータリークラブまたはローターアクトクラブの加盟停止・終結の要件を改正するものです。</a:t>
            </a:r>
            <a:r>
              <a:rPr kumimoji="1" lang="en-US" altLang="ja-JP" sz="1600" b="1" dirty="0">
                <a:latin typeface="メイリオ" panose="020B0604030504040204" pitchFamily="50" charset="-128"/>
                <a:ea typeface="メイリオ" panose="020B0604030504040204" pitchFamily="50" charset="-128"/>
              </a:rPr>
              <a:t>RI</a:t>
            </a:r>
            <a:r>
              <a:rPr kumimoji="1" lang="ja-JP" altLang="en-US" sz="1600" b="1" dirty="0">
                <a:latin typeface="メイリオ" panose="020B0604030504040204" pitchFamily="50" charset="-128"/>
                <a:ea typeface="メイリオ" panose="020B0604030504040204" pitchFamily="50" charset="-128"/>
              </a:rPr>
              <a:t>細則において、</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TRF</a:t>
            </a:r>
            <a:r>
              <a:rPr kumimoji="1" lang="ja-JP" altLang="en-US" sz="1600" b="1" dirty="0">
                <a:latin typeface="メイリオ" panose="020B0604030504040204" pitchFamily="50" charset="-128"/>
                <a:ea typeface="メイリオ" panose="020B0604030504040204" pitchFamily="50" charset="-128"/>
              </a:rPr>
              <a:t>の資金を不正に使用した会員またはローターアクト、または</a:t>
            </a:r>
            <a:r>
              <a:rPr kumimoji="1" lang="en-US" altLang="ja-JP" sz="1600" b="1" dirty="0">
                <a:latin typeface="メイリオ" panose="020B0604030504040204" pitchFamily="50" charset="-128"/>
                <a:ea typeface="メイリオ" panose="020B0604030504040204" pitchFamily="50" charset="-128"/>
              </a:rPr>
              <a:t>TRF</a:t>
            </a:r>
            <a:r>
              <a:rPr kumimoji="1" lang="ja-JP" altLang="en-US" sz="1600" b="1" dirty="0">
                <a:latin typeface="メイリオ" panose="020B0604030504040204" pitchFamily="50" charset="-128"/>
                <a:ea typeface="メイリオ" panose="020B0604030504040204" pitchFamily="50" charset="-128"/>
              </a:rPr>
              <a:t>資金管理方針に違反した会員またはローター</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アクターを有している」ロータリークラブ</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またはローターアクトクラブに対し、加盟停止または終結</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する権限が理事会に与えられている。しかしクラブ自体が</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財団の管理方針に違反した場合に、そのクラブを加盟停止</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または終結する権限ついて特に理事会に与えられていない。クラブが、</a:t>
            </a:r>
            <a:r>
              <a:rPr kumimoji="1" lang="en-US" altLang="ja-JP" sz="1600" b="1" dirty="0">
                <a:latin typeface="メイリオ" panose="020B0604030504040204" pitchFamily="50" charset="-128"/>
                <a:ea typeface="メイリオ" panose="020B0604030504040204" pitchFamily="50" charset="-128"/>
              </a:rPr>
              <a:t>TRF</a:t>
            </a:r>
            <a:r>
              <a:rPr kumimoji="1" lang="ja-JP" altLang="en-US" sz="1600" b="1" dirty="0">
                <a:latin typeface="メイリオ" panose="020B0604030504040204" pitchFamily="50" charset="-128"/>
                <a:ea typeface="メイリオ" panose="020B0604030504040204" pitchFamily="50" charset="-128"/>
              </a:rPr>
              <a:t>の資金を不正に使用した、あるいは</a:t>
            </a:r>
            <a:r>
              <a:rPr kumimoji="1" lang="en-US" altLang="ja-JP" sz="1600" b="1" dirty="0">
                <a:latin typeface="メイリオ" panose="020B0604030504040204" pitchFamily="50" charset="-128"/>
                <a:ea typeface="メイリオ" panose="020B0604030504040204" pitchFamily="50" charset="-128"/>
              </a:rPr>
              <a:t>TRF</a:t>
            </a:r>
            <a:r>
              <a:rPr kumimoji="1" lang="ja-JP" altLang="en-US" sz="1600" b="1" dirty="0">
                <a:latin typeface="メイリオ" panose="020B0604030504040204" pitchFamily="50" charset="-128"/>
                <a:ea typeface="メイリオ" panose="020B0604030504040204" pitchFamily="50" charset="-128"/>
              </a:rPr>
              <a:t>の</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資金管理方針に違反した会員またはローターアクター、</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または</a:t>
            </a:r>
            <a:r>
              <a:rPr kumimoji="1" lang="en-US" altLang="ja-JP" sz="1600" b="1" dirty="0">
                <a:latin typeface="メイリオ" panose="020B0604030504040204" pitchFamily="50" charset="-128"/>
                <a:ea typeface="メイリオ" panose="020B0604030504040204" pitchFamily="50" charset="-128"/>
              </a:rPr>
              <a:t>TRF</a:t>
            </a:r>
            <a:r>
              <a:rPr kumimoji="1" lang="ja-JP" altLang="en-US" sz="1600" b="1" dirty="0">
                <a:latin typeface="メイリオ" panose="020B0604030504040204" pitchFamily="50" charset="-128"/>
                <a:ea typeface="メイリオ" panose="020B0604030504040204" pitchFamily="50" charset="-128"/>
              </a:rPr>
              <a:t>の資金管理方方針に違反した会員またはローターアクターを有している場合、そのクラブを加盟停止または</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終結する権限を理事会に充てえるよう推奨しています。</a:t>
            </a:r>
            <a:endParaRPr kumimoji="1" lang="en-US" altLang="ja-JP" sz="1600" b="1" dirty="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6F36D197-0794-5DBA-1941-CEE7679973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DDBDF-E6C9-42AF-AAD8-08AE8EC20F0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1013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A5EA-B85F-B84E-4C68-9F2F08B6C7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C2C34F-9D9E-9DFA-E199-45A624AEB7F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E8115E4-A2DE-4F44-30E9-AA5C153E023B}"/>
              </a:ext>
            </a:extLst>
          </p:cNvPr>
          <p:cNvSpPr>
            <a:spLocks noGrp="1"/>
          </p:cNvSpPr>
          <p:nvPr>
            <p:ph type="body" idx="1"/>
          </p:nvPr>
        </p:nvSpPr>
        <p:spPr/>
        <p:txBody>
          <a:bodyPr/>
          <a:lstStyle/>
          <a:p>
            <a:r>
              <a:rPr kumimoji="1" lang="ja-JP" altLang="en-US" sz="1600" b="1" dirty="0">
                <a:latin typeface="メイリオ" panose="020B0604030504040204" pitchFamily="50" charset="-128"/>
                <a:ea typeface="メイリオ" panose="020B0604030504040204" pitchFamily="50" charset="-128"/>
              </a:rPr>
              <a:t>制定案</a:t>
            </a:r>
            <a:r>
              <a:rPr kumimoji="1" lang="en-US" altLang="ja-JP" sz="1600" b="1" dirty="0">
                <a:latin typeface="メイリオ" panose="020B0604030504040204" pitchFamily="50" charset="-128"/>
                <a:ea typeface="メイリオ" panose="020B0604030504040204" pitchFamily="50" charset="-128"/>
              </a:rPr>
              <a:t>25-43</a:t>
            </a:r>
            <a:r>
              <a:rPr kumimoji="1" lang="ja-JP" altLang="en-US" sz="1600" b="1" dirty="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25-44</a:t>
            </a:r>
            <a:r>
              <a:rPr kumimoji="1" lang="ja-JP" altLang="en-US" sz="1600" b="1" dirty="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25-45</a:t>
            </a:r>
            <a:r>
              <a:rPr kumimoji="1" lang="ja-JP" altLang="en-US" sz="1600" b="1" dirty="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25-46</a:t>
            </a:r>
            <a:r>
              <a:rPr kumimoji="1" lang="ja-JP" altLang="en-US" sz="1600" b="1" dirty="0">
                <a:latin typeface="メイリオ" panose="020B0604030504040204" pitchFamily="50" charset="-128"/>
                <a:ea typeface="メイリオ" panose="020B0604030504040204" pitchFamily="50" charset="-128"/>
              </a:rPr>
              <a:t>の制定案は、</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事務総長の資格条件および報酬に関する制定案です。</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今回の</a:t>
            </a:r>
            <a:r>
              <a:rPr kumimoji="1" lang="en-US" altLang="ja-JP" sz="1600" b="1" dirty="0">
                <a:latin typeface="メイリオ" panose="020B0604030504040204" pitchFamily="50" charset="-128"/>
                <a:ea typeface="メイリオ" panose="020B0604030504040204" pitchFamily="50" charset="-128"/>
              </a:rPr>
              <a:t>COL</a:t>
            </a:r>
            <a:r>
              <a:rPr kumimoji="1" lang="ja-JP" altLang="en-US" sz="1600" b="1" dirty="0">
                <a:latin typeface="メイリオ" panose="020B0604030504040204" pitchFamily="50" charset="-128"/>
                <a:ea typeface="メイリオ" panose="020B0604030504040204" pitchFamily="50" charset="-128"/>
              </a:rPr>
              <a:t>では事務総長に関する制定案は全て日本から</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提出されたもので、海外から提出された制定案は</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ありません。全て却下または撤回でした。</a:t>
            </a:r>
            <a:endParaRPr kumimoji="1" lang="en-US" altLang="ja-JP" sz="16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E88C637-D5DF-3807-0C7E-FFFFDF2C3A1C}"/>
              </a:ext>
            </a:extLst>
          </p:cNvPr>
          <p:cNvSpPr>
            <a:spLocks noGrp="1"/>
          </p:cNvSpPr>
          <p:nvPr>
            <p:ph type="sldNum" sz="quarter" idx="5"/>
          </p:nvPr>
        </p:nvSpPr>
        <p:spPr/>
        <p:txBody>
          <a:bodyPr/>
          <a:lstStyle/>
          <a:p>
            <a:fld id="{F8CDDBDF-E6C9-42AF-AAD8-08AE8EC20F07}" type="slidenum">
              <a:rPr kumimoji="1" lang="ja-JP" altLang="en-US" smtClean="0"/>
              <a:t>47</a:t>
            </a:fld>
            <a:endParaRPr kumimoji="1" lang="ja-JP" altLang="en-US"/>
          </a:p>
        </p:txBody>
      </p:sp>
    </p:spTree>
    <p:extLst>
      <p:ext uri="{BB962C8B-B14F-4D97-AF65-F5344CB8AC3E}">
        <p14:creationId xmlns:p14="http://schemas.microsoft.com/office/powerpoint/2010/main" val="3252693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DFB58-0061-D680-6EBD-C9355BD0F4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AD4579-45CC-CA4C-7F37-494407A569B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56621EE-D09E-D9E5-90BD-C592B461E84D}"/>
              </a:ext>
            </a:extLst>
          </p:cNvPr>
          <p:cNvSpPr>
            <a:spLocks noGrp="1"/>
          </p:cNvSpPr>
          <p:nvPr>
            <p:ph type="body" idx="1"/>
          </p:nvPr>
        </p:nvSpPr>
        <p:spPr/>
        <p:txBody>
          <a:bodyPr/>
          <a:lstStyle/>
          <a:p>
            <a:r>
              <a:rPr kumimoji="1" lang="ja-JP" altLang="en-US" sz="1600" b="1" dirty="0">
                <a:latin typeface="メイリオ" panose="020B0604030504040204" pitchFamily="50" charset="-128"/>
                <a:ea typeface="メイリオ" panose="020B0604030504040204" pitchFamily="50" charset="-128"/>
              </a:rPr>
              <a:t>制定案</a:t>
            </a:r>
            <a:r>
              <a:rPr kumimoji="1" lang="en-US" altLang="ja-JP" sz="1600" b="1" dirty="0">
                <a:latin typeface="メイリオ" panose="020B0604030504040204" pitchFamily="50" charset="-128"/>
                <a:ea typeface="メイリオ" panose="020B0604030504040204" pitchFamily="50" charset="-128"/>
              </a:rPr>
              <a:t>25-43</a:t>
            </a:r>
            <a:r>
              <a:rPr kumimoji="1" lang="ja-JP" altLang="en-US" sz="1600" b="1" dirty="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25-44</a:t>
            </a:r>
            <a:r>
              <a:rPr kumimoji="1" lang="ja-JP" altLang="en-US" sz="1600" b="1" dirty="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25-45</a:t>
            </a:r>
            <a:r>
              <a:rPr kumimoji="1" lang="ja-JP" altLang="en-US" sz="1600" b="1" dirty="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25-46</a:t>
            </a:r>
            <a:r>
              <a:rPr kumimoji="1" lang="ja-JP" altLang="en-US" sz="1600" b="1" dirty="0">
                <a:latin typeface="メイリオ" panose="020B0604030504040204" pitchFamily="50" charset="-128"/>
                <a:ea typeface="メイリオ" panose="020B0604030504040204" pitchFamily="50" charset="-128"/>
              </a:rPr>
              <a:t>の４つの制定案は、事務総長に資格条件、報酬、任期等に関する制定案です。</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事務総長に関連する制定案は日本以外の国から提出されていません。全て却下または撤回でした。</a:t>
            </a:r>
          </a:p>
        </p:txBody>
      </p:sp>
      <p:sp>
        <p:nvSpPr>
          <p:cNvPr id="4" name="スライド番号プレースホルダー 3">
            <a:extLst>
              <a:ext uri="{FF2B5EF4-FFF2-40B4-BE49-F238E27FC236}">
                <a16:creationId xmlns:a16="http://schemas.microsoft.com/office/drawing/2014/main" id="{2A311E80-D58C-F3CC-006C-521D79BADE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DDBDF-E6C9-42AF-AAD8-08AE8EC20F0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214107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2B217-578A-B888-907F-21FE9E1925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BDEC125-9890-CB0B-9976-3E2E7F8E43D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325BE5E-89C4-8593-6E12-016BDC5EBC41}"/>
              </a:ext>
            </a:extLst>
          </p:cNvPr>
          <p:cNvSpPr>
            <a:spLocks noGrp="1"/>
          </p:cNvSpPr>
          <p:nvPr>
            <p:ph type="body" idx="1"/>
          </p:nvPr>
        </p:nvSpPr>
        <p:spPr/>
        <p:txBody>
          <a:bodyPr/>
          <a:lstStyle/>
          <a:p>
            <a:r>
              <a:rPr kumimoji="1" lang="ja-JP" altLang="en-US" sz="1600" b="1" dirty="0">
                <a:latin typeface="メイリオ" panose="020B0604030504040204" pitchFamily="50" charset="-128"/>
                <a:ea typeface="メイリオ" panose="020B0604030504040204" pitchFamily="50" charset="-128"/>
              </a:rPr>
              <a:t>制定案</a:t>
            </a:r>
            <a:r>
              <a:rPr kumimoji="1" lang="en-US" altLang="ja-JP" sz="1600" b="1" dirty="0">
                <a:latin typeface="メイリオ" panose="020B0604030504040204" pitchFamily="50" charset="-128"/>
                <a:ea typeface="メイリオ" panose="020B0604030504040204" pitchFamily="50" charset="-128"/>
              </a:rPr>
              <a:t>25-49</a:t>
            </a:r>
            <a:r>
              <a:rPr kumimoji="1" lang="ja-JP" altLang="en-US" sz="1600" b="1" dirty="0">
                <a:latin typeface="メイリオ" panose="020B0604030504040204" pitchFamily="50" charset="-128"/>
                <a:ea typeface="メイリオ" panose="020B0604030504040204" pitchFamily="50" charset="-128"/>
              </a:rPr>
              <a:t>は、</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最終的に</a:t>
            </a:r>
            <a:r>
              <a:rPr kumimoji="1" lang="en-US" altLang="ja-JP" sz="1600" b="1" dirty="0">
                <a:latin typeface="メイリオ" panose="020B0604030504040204" pitchFamily="50" charset="-128"/>
                <a:ea typeface="メイリオ" panose="020B0604030504040204" pitchFamily="50" charset="-128"/>
              </a:rPr>
              <a:t>2026-27</a:t>
            </a:r>
            <a:r>
              <a:rPr kumimoji="1" lang="ja-JP" altLang="en-US" sz="1600" b="1" dirty="0">
                <a:latin typeface="メイリオ" panose="020B0604030504040204" pitchFamily="50" charset="-128"/>
                <a:ea typeface="メイリオ" panose="020B0604030504040204" pitchFamily="50" charset="-128"/>
              </a:rPr>
              <a:t>年度に米貨</a:t>
            </a:r>
            <a:r>
              <a:rPr kumimoji="1" lang="en-US" altLang="ja-JP" sz="1600" b="1" dirty="0">
                <a:latin typeface="メイリオ" panose="020B0604030504040204" pitchFamily="50" charset="-128"/>
                <a:ea typeface="メイリオ" panose="020B0604030504040204" pitchFamily="50" charset="-128"/>
              </a:rPr>
              <a:t>3</a:t>
            </a:r>
            <a:r>
              <a:rPr kumimoji="1" lang="ja-JP" altLang="en-US" sz="1600" b="1" dirty="0">
                <a:latin typeface="メイリオ" panose="020B0604030504040204" pitchFamily="50" charset="-128"/>
                <a:ea typeface="メイリオ" panose="020B0604030504040204" pitchFamily="50" charset="-128"/>
              </a:rPr>
              <a:t>ドル</a:t>
            </a:r>
            <a:r>
              <a:rPr kumimoji="1" lang="en-US" altLang="ja-JP" sz="1600" b="1" dirty="0">
                <a:latin typeface="メイリオ" panose="020B0604030504040204" pitchFamily="50" charset="-128"/>
                <a:ea typeface="メイリオ" panose="020B0604030504040204" pitchFamily="50" charset="-128"/>
              </a:rPr>
              <a:t>50</a:t>
            </a:r>
            <a:r>
              <a:rPr kumimoji="1" lang="ja-JP" altLang="en-US" sz="1600" b="1" dirty="0">
                <a:latin typeface="メイリオ" panose="020B0604030504040204" pitchFamily="50" charset="-128"/>
                <a:ea typeface="メイリオ" panose="020B0604030504040204" pitchFamily="50" charset="-128"/>
              </a:rPr>
              <a:t>セント、</a:t>
            </a:r>
            <a:endParaRPr kumimoji="1" lang="en-US" altLang="ja-JP" sz="1600" b="1" dirty="0">
              <a:latin typeface="メイリオ" panose="020B0604030504040204" pitchFamily="50" charset="-128"/>
              <a:ea typeface="メイリオ" panose="020B0604030504040204" pitchFamily="50" charset="-128"/>
            </a:endParaRPr>
          </a:p>
          <a:p>
            <a:r>
              <a:rPr kumimoji="1" lang="en-US" altLang="ja-JP" sz="1600" b="1" dirty="0">
                <a:latin typeface="メイリオ" panose="020B0604030504040204" pitchFamily="50" charset="-128"/>
                <a:ea typeface="メイリオ" panose="020B0604030504040204" pitchFamily="50" charset="-128"/>
              </a:rPr>
              <a:t>2027-28</a:t>
            </a:r>
            <a:r>
              <a:rPr kumimoji="1" lang="ja-JP" altLang="en-US" sz="1600" b="1" dirty="0">
                <a:latin typeface="メイリオ" panose="020B0604030504040204" pitchFamily="50" charset="-128"/>
                <a:ea typeface="メイリオ" panose="020B0604030504040204" pitchFamily="50" charset="-128"/>
              </a:rPr>
              <a:t>年度ならびに</a:t>
            </a:r>
            <a:r>
              <a:rPr kumimoji="1" lang="en-US" altLang="ja-JP" sz="1600" b="1" dirty="0">
                <a:latin typeface="メイリオ" panose="020B0604030504040204" pitchFamily="50" charset="-128"/>
                <a:ea typeface="メイリオ" panose="020B0604030504040204" pitchFamily="50" charset="-128"/>
              </a:rPr>
              <a:t>2028-29</a:t>
            </a:r>
            <a:r>
              <a:rPr kumimoji="1" lang="ja-JP" altLang="en-US" sz="1600" b="1" dirty="0">
                <a:latin typeface="メイリオ" panose="020B0604030504040204" pitchFamily="50" charset="-128"/>
                <a:ea typeface="メイリオ" panose="020B0604030504040204" pitchFamily="50" charset="-128"/>
              </a:rPr>
              <a:t>年度に年間</a:t>
            </a:r>
            <a:r>
              <a:rPr kumimoji="1" lang="en-US" altLang="ja-JP" sz="1600" b="1" dirty="0">
                <a:latin typeface="メイリオ" panose="020B0604030504040204" pitchFamily="50" charset="-128"/>
                <a:ea typeface="メイリオ" panose="020B0604030504040204" pitchFamily="50" charset="-128"/>
              </a:rPr>
              <a:t>3</a:t>
            </a:r>
            <a:r>
              <a:rPr kumimoji="1" lang="ja-JP" altLang="en-US" sz="1600" b="1" dirty="0">
                <a:latin typeface="メイリオ" panose="020B0604030504040204" pitchFamily="50" charset="-128"/>
                <a:ea typeface="メイリオ" panose="020B0604030504040204" pitchFamily="50" charset="-128"/>
              </a:rPr>
              <a:t>ドル</a:t>
            </a:r>
            <a:r>
              <a:rPr kumimoji="1" lang="en-US" altLang="ja-JP" sz="1600" b="1" dirty="0">
                <a:latin typeface="メイリオ" panose="020B0604030504040204" pitchFamily="50" charset="-128"/>
                <a:ea typeface="メイリオ" panose="020B0604030504040204" pitchFamily="50" charset="-128"/>
              </a:rPr>
              <a:t>75</a:t>
            </a:r>
            <a:r>
              <a:rPr kumimoji="1" lang="ja-JP" altLang="en-US" sz="1600" b="1" dirty="0">
                <a:latin typeface="メイリオ" panose="020B0604030504040204" pitchFamily="50" charset="-128"/>
                <a:ea typeface="メイリオ" panose="020B0604030504040204" pitchFamily="50" charset="-128"/>
              </a:rPr>
              <a:t>セントの人頭分担金の増額を規定するために</a:t>
            </a:r>
            <a:r>
              <a:rPr kumimoji="1" lang="en-US" altLang="ja-JP" sz="1600" b="1" dirty="0">
                <a:latin typeface="メイリオ" panose="020B0604030504040204" pitchFamily="50" charset="-128"/>
                <a:ea typeface="メイリオ" panose="020B0604030504040204" pitchFamily="50" charset="-128"/>
              </a:rPr>
              <a:t>RI</a:t>
            </a:r>
            <a:r>
              <a:rPr kumimoji="1" lang="ja-JP" altLang="en-US" sz="1600" b="1" dirty="0">
                <a:latin typeface="メイリオ" panose="020B0604030504040204" pitchFamily="50" charset="-128"/>
                <a:ea typeface="メイリオ" panose="020B0604030504040204" pitchFamily="50" charset="-128"/>
              </a:rPr>
              <a:t>細則を改定する</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ものです。</a:t>
            </a:r>
          </a:p>
        </p:txBody>
      </p:sp>
      <p:sp>
        <p:nvSpPr>
          <p:cNvPr id="4" name="スライド番号プレースホルダー 3">
            <a:extLst>
              <a:ext uri="{FF2B5EF4-FFF2-40B4-BE49-F238E27FC236}">
                <a16:creationId xmlns:a16="http://schemas.microsoft.com/office/drawing/2014/main" id="{0A1EC6D6-FE79-E8AC-136E-9D14FD694246}"/>
              </a:ext>
            </a:extLst>
          </p:cNvPr>
          <p:cNvSpPr>
            <a:spLocks noGrp="1"/>
          </p:cNvSpPr>
          <p:nvPr>
            <p:ph type="sldNum" sz="quarter" idx="5"/>
          </p:nvPr>
        </p:nvSpPr>
        <p:spPr/>
        <p:txBody>
          <a:bodyPr/>
          <a:lstStyle/>
          <a:p>
            <a:fld id="{F8CDDBDF-E6C9-42AF-AAD8-08AE8EC20F07}" type="slidenum">
              <a:rPr kumimoji="1" lang="ja-JP" altLang="en-US" smtClean="0"/>
              <a:t>49</a:t>
            </a:fld>
            <a:endParaRPr kumimoji="1" lang="ja-JP" altLang="en-US"/>
          </a:p>
        </p:txBody>
      </p:sp>
    </p:spTree>
    <p:extLst>
      <p:ext uri="{BB962C8B-B14F-4D97-AF65-F5344CB8AC3E}">
        <p14:creationId xmlns:p14="http://schemas.microsoft.com/office/powerpoint/2010/main" val="2254293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48390-EDED-584F-4E8E-79C9DF5F19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14EF81-DB79-B6F1-EBE6-359059D5670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B44349B-7993-88AB-FE5C-26F33EB7CDFA}"/>
              </a:ext>
            </a:extLst>
          </p:cNvPr>
          <p:cNvSpPr>
            <a:spLocks noGrp="1"/>
          </p:cNvSpPr>
          <p:nvPr>
            <p:ph type="body" idx="1"/>
          </p:nvPr>
        </p:nvSpPr>
        <p:spPr/>
        <p:txBody>
          <a:bodyPr/>
          <a:lstStyle/>
          <a:p>
            <a:r>
              <a:rPr kumimoji="1" lang="ja-JP" altLang="en-US" sz="1600" b="1" dirty="0">
                <a:latin typeface="メイリオ" panose="020B0604030504040204" pitchFamily="50" charset="-128"/>
                <a:ea typeface="メイリオ" panose="020B0604030504040204" pitchFamily="50" charset="-128"/>
              </a:rPr>
              <a:t>制定案</a:t>
            </a:r>
            <a:r>
              <a:rPr kumimoji="1" lang="en-US" altLang="ja-JP" sz="1600" b="1" dirty="0">
                <a:latin typeface="メイリオ" panose="020B0604030504040204" pitchFamily="50" charset="-128"/>
                <a:ea typeface="メイリオ" panose="020B0604030504040204" pitchFamily="50" charset="-128"/>
              </a:rPr>
              <a:t>25-53</a:t>
            </a:r>
            <a:r>
              <a:rPr kumimoji="1" lang="ja-JP" altLang="en-US" sz="1600" b="1" dirty="0">
                <a:latin typeface="メイリオ" panose="020B0604030504040204" pitchFamily="50" charset="-128"/>
                <a:ea typeface="メイリオ" panose="020B0604030504040204" pitchFamily="50" charset="-128"/>
              </a:rPr>
              <a:t>の制定案は、人頭分担金ならびに経費削減に</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関する制定案です。</a:t>
            </a:r>
            <a:endParaRPr kumimoji="1" lang="en-US" altLang="ja-JP" sz="1600" b="1" dirty="0">
              <a:latin typeface="メイリオ" panose="020B0604030504040204" pitchFamily="50" charset="-128"/>
              <a:ea typeface="メイリオ" panose="020B0604030504040204" pitchFamily="50" charset="-128"/>
            </a:endParaRPr>
          </a:p>
          <a:p>
            <a:r>
              <a:rPr kumimoji="1" lang="en-US" altLang="ja-JP" sz="1600" b="1" dirty="0">
                <a:latin typeface="メイリオ" panose="020B0604030504040204" pitchFamily="50" charset="-128"/>
                <a:ea typeface="メイリオ" panose="020B0604030504040204" pitchFamily="50" charset="-128"/>
              </a:rPr>
              <a:t>25-49</a:t>
            </a:r>
            <a:r>
              <a:rPr kumimoji="1" lang="ja-JP" altLang="en-US" sz="1600" b="1" dirty="0">
                <a:latin typeface="メイリオ" panose="020B0604030504040204" pitchFamily="50" charset="-128"/>
                <a:ea typeface="メイリオ" panose="020B0604030504040204" pitchFamily="50" charset="-128"/>
              </a:rPr>
              <a:t>が採択されましたが、現状における</a:t>
            </a:r>
            <a:r>
              <a:rPr kumimoji="1" lang="en-US" altLang="ja-JP" sz="1600" b="1" dirty="0">
                <a:latin typeface="メイリオ" panose="020B0604030504040204" pitchFamily="50" charset="-128"/>
                <a:ea typeface="メイリオ" panose="020B0604030504040204" pitchFamily="50" charset="-128"/>
              </a:rPr>
              <a:t>RI</a:t>
            </a:r>
            <a:r>
              <a:rPr kumimoji="1" lang="ja-JP" altLang="en-US" sz="1600" b="1" dirty="0">
                <a:latin typeface="メイリオ" panose="020B0604030504040204" pitchFamily="50" charset="-128"/>
                <a:ea typeface="メイリオ" panose="020B0604030504040204" pitchFamily="50" charset="-128"/>
              </a:rPr>
              <a:t>の経費削減に</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関する意見が多く述べられ、最終的に採択されています。</a:t>
            </a:r>
            <a:endParaRPr kumimoji="1" lang="en-US" altLang="ja-JP" sz="16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2953575F-5515-00E4-A8B0-E5B9D4EF83FC}"/>
              </a:ext>
            </a:extLst>
          </p:cNvPr>
          <p:cNvSpPr>
            <a:spLocks noGrp="1"/>
          </p:cNvSpPr>
          <p:nvPr>
            <p:ph type="sldNum" sz="quarter" idx="5"/>
          </p:nvPr>
        </p:nvSpPr>
        <p:spPr/>
        <p:txBody>
          <a:bodyPr/>
          <a:lstStyle/>
          <a:p>
            <a:fld id="{F8CDDBDF-E6C9-42AF-AAD8-08AE8EC20F07}" type="slidenum">
              <a:rPr kumimoji="1" lang="ja-JP" altLang="en-US" smtClean="0"/>
              <a:t>50</a:t>
            </a:fld>
            <a:endParaRPr kumimoji="1" lang="ja-JP" altLang="en-US"/>
          </a:p>
        </p:txBody>
      </p:sp>
    </p:spTree>
    <p:extLst>
      <p:ext uri="{BB962C8B-B14F-4D97-AF65-F5344CB8AC3E}">
        <p14:creationId xmlns:p14="http://schemas.microsoft.com/office/powerpoint/2010/main" val="416300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sz="1600" b="1" i="0" u="none" baseline="0" dirty="0">
                <a:latin typeface="メイリオ" panose="020B0604030504040204" pitchFamily="50" charset="-128"/>
                <a:ea typeface="メイリオ" panose="020B0604030504040204" pitchFamily="50" charset="-128"/>
              </a:rPr>
              <a:t>決議審議会はMy ROTARYウェブサイトからオンラインで</a:t>
            </a:r>
            <a:endParaRPr lang="en-US" altLang="ja" sz="1600" b="1" i="0" u="none" baseline="0" dirty="0">
              <a:latin typeface="メイリオ" panose="020B0604030504040204" pitchFamily="50" charset="-128"/>
              <a:ea typeface="メイリオ" panose="020B0604030504040204" pitchFamily="50" charset="-128"/>
            </a:endParaRPr>
          </a:p>
          <a:p>
            <a:pPr algn="l" rtl="0"/>
            <a:r>
              <a:rPr lang="ja" sz="1600" b="1" i="0" u="none" baseline="0" dirty="0">
                <a:latin typeface="メイリオ" panose="020B0604030504040204" pitchFamily="50" charset="-128"/>
                <a:ea typeface="メイリオ" panose="020B0604030504040204" pitchFamily="50" charset="-128"/>
              </a:rPr>
              <a:t>毎年行われます。</a:t>
            </a:r>
            <a:endParaRPr lang="en-US" altLang="ja" sz="1600" b="1" i="0" u="none" baseline="0" dirty="0">
              <a:latin typeface="メイリオ" panose="020B0604030504040204" pitchFamily="50" charset="-128"/>
              <a:ea typeface="メイリオ" panose="020B0604030504040204" pitchFamily="50" charset="-128"/>
            </a:endParaRPr>
          </a:p>
          <a:p>
            <a:pPr algn="l" rtl="0"/>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ご存じのように決議審議会は、従来のように全員が</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algn="l" rtl="0"/>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オンラインで同時に決議案を読み、投票する形式では</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algn="l" rtl="0"/>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ありません。</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algn="l" rtl="0"/>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審議会議員は、10月1日から審議会の投票用サイトで</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algn="l" rtl="0"/>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決議案を読み、コメントを提出でき</a:t>
            </a:r>
            <a:r>
              <a:rPr lang="ja-JP" altLang="en-US"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ました</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algn="l" rtl="0"/>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投票は10月15日頃から開始</a:t>
            </a:r>
            <a:r>
              <a:rPr lang="ja-JP" altLang="en-US"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されました</a:t>
            </a:r>
            <a:r>
              <a:rPr 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a:t>
            </a:r>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algn="l" rtl="0"/>
            <a:endParaRPr lang="en-US" altLang="ja" sz="16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indent="0" defTabSz="914400" eaLnBrk="0" fontAlgn="base" hangingPunct="0">
              <a:lnSpc>
                <a:spcPct val="100000"/>
              </a:lnSpc>
              <a:spcBef>
                <a:spcPct val="0"/>
              </a:spcBef>
              <a:spcAft>
                <a:spcPct val="0"/>
              </a:spcAft>
              <a:buNone/>
              <a:defRPr/>
            </a:pPr>
            <a:r>
              <a:rPr kumimoji="0" lang="ja-JP" altLang="en-US" sz="1800" b="1" dirty="0">
                <a:solidFill>
                  <a:srgbClr val="C00000"/>
                </a:solidFill>
                <a:latin typeface="メイリオ" panose="020B0604030504040204" pitchFamily="50" charset="-128"/>
                <a:ea typeface="メイリオ" panose="020B0604030504040204" pitchFamily="50" charset="-128"/>
              </a:rPr>
              <a:t>決議案</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とは、</a:t>
            </a:r>
            <a:r>
              <a:rPr kumimoji="0" lang="ja-JP" altLang="en-US" sz="1800" b="1" dirty="0">
                <a:solidFill>
                  <a:srgbClr val="C00000"/>
                </a:solidFill>
                <a:latin typeface="メイリオ" panose="020B0604030504040204" pitchFamily="50" charset="-128"/>
                <a:ea typeface="メイリオ" panose="020B0604030504040204" pitchFamily="50" charset="-128"/>
              </a:rPr>
              <a:t>組織規定文書に記載されていることがらの範囲外</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で、</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defTabSz="914400" eaLnBrk="0" fontAlgn="base" hangingPunct="0">
              <a:lnSpc>
                <a:spcPct val="100000"/>
              </a:lnSpc>
              <a:spcBef>
                <a:spcPct val="0"/>
              </a:spcBef>
              <a:spcAft>
                <a:spcPct val="0"/>
              </a:spcAft>
              <a:buNone/>
              <a:defRPr/>
            </a:pP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RI</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理事会またはロータリー財団管理委員会による</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defTabSz="914400" eaLnBrk="0" fontAlgn="base" hangingPunct="0">
              <a:lnSpc>
                <a:spcPct val="100000"/>
              </a:lnSpc>
              <a:spcBef>
                <a:spcPct val="0"/>
              </a:spcBef>
              <a:spcAft>
                <a:spcPct val="0"/>
              </a:spcAft>
              <a:buNone/>
              <a:defRPr/>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決定を求めるものです。</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defTabSz="914400" eaLnBrk="0" fontAlgn="base" hangingPunct="0">
              <a:lnSpc>
                <a:spcPct val="100000"/>
              </a:lnSpc>
              <a:spcBef>
                <a:spcPct val="0"/>
              </a:spcBef>
              <a:spcAft>
                <a:spcPct val="0"/>
              </a:spcAft>
              <a:buNone/>
              <a:defRPr/>
            </a:pP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2024</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年は全決議案</a:t>
            </a: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44</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件中、採択された決議案は</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defTabSz="914400" eaLnBrk="0" fontAlgn="base" hangingPunct="0">
              <a:lnSpc>
                <a:spcPct val="100000"/>
              </a:lnSpc>
              <a:spcBef>
                <a:spcPct val="0"/>
              </a:spcBef>
              <a:spcAft>
                <a:spcPct val="0"/>
              </a:spcAft>
              <a:buNone/>
              <a:defRPr/>
            </a:pP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18</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件採択率</a:t>
            </a: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40.9</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％でした。</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defTabSz="914400" eaLnBrk="0" fontAlgn="base" hangingPunct="0">
              <a:lnSpc>
                <a:spcPct val="100000"/>
              </a:lnSpc>
              <a:spcBef>
                <a:spcPct val="0"/>
              </a:spcBef>
              <a:spcAft>
                <a:spcPct val="0"/>
              </a:spcAft>
              <a:buNone/>
              <a:defRPr/>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決議案は、</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defTabSz="914400" eaLnBrk="0" fontAlgn="base" hangingPunct="0">
              <a:lnSpc>
                <a:spcPct val="100000"/>
              </a:lnSpc>
              <a:spcBef>
                <a:spcPct val="0"/>
              </a:spcBef>
              <a:spcAft>
                <a:spcPct val="0"/>
              </a:spcAft>
              <a:buNone/>
              <a:defRPr/>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a:t>
            </a:r>
            <a:r>
              <a:rPr kumimoji="0" lang="ja-JP" altLang="en-US" sz="1800" b="1" dirty="0">
                <a:latin typeface="メイリオ" panose="020B0604030504040204" pitchFamily="50" charset="-128"/>
                <a:ea typeface="メイリオ" panose="020B0604030504040204" pitchFamily="50" charset="-128"/>
              </a:rPr>
              <a:t>地域的または運営的な事柄に関するものより、</a:t>
            </a:r>
            <a:endParaRPr kumimoji="0" lang="en-US" altLang="ja-JP" sz="1800" b="1" dirty="0">
              <a:latin typeface="メイリオ" panose="020B0604030504040204" pitchFamily="50" charset="-128"/>
              <a:ea typeface="メイリオ" panose="020B0604030504040204" pitchFamily="50" charset="-128"/>
            </a:endParaRPr>
          </a:p>
          <a:p>
            <a:pPr marL="0" indent="0" defTabSz="914400" eaLnBrk="0" fontAlgn="base" hangingPunct="0">
              <a:lnSpc>
                <a:spcPct val="100000"/>
              </a:lnSpc>
              <a:spcBef>
                <a:spcPct val="0"/>
              </a:spcBef>
              <a:spcAft>
                <a:spcPct val="0"/>
              </a:spcAft>
              <a:buNone/>
              <a:defRPr/>
            </a:pPr>
            <a:r>
              <a:rPr kumimoji="0" lang="ja-JP" altLang="en-US" sz="1800" b="1" dirty="0">
                <a:solidFill>
                  <a:srgbClr val="C00000"/>
                </a:solidFill>
                <a:latin typeface="メイリオ" panose="020B0604030504040204" pitchFamily="50" charset="-128"/>
                <a:ea typeface="メイリオ" panose="020B0604030504040204" pitchFamily="50" charset="-128"/>
              </a:rPr>
              <a:t>・ロータリー世界に影響を与えるもの</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が理想と</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defTabSz="914400" eaLnBrk="0" fontAlgn="base" hangingPunct="0">
              <a:lnSpc>
                <a:spcPct val="100000"/>
              </a:lnSpc>
              <a:spcBef>
                <a:spcPct val="0"/>
              </a:spcBef>
              <a:spcAft>
                <a:spcPct val="0"/>
              </a:spcAft>
              <a:buNone/>
              <a:defRPr/>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される</a:t>
            </a: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2024</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年決議審議会で採択されて案件には</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defTabSz="914400" eaLnBrk="0" fontAlgn="base" hangingPunct="0">
              <a:lnSpc>
                <a:spcPct val="100000"/>
              </a:lnSpc>
              <a:spcBef>
                <a:spcPct val="0"/>
              </a:spcBef>
              <a:spcAft>
                <a:spcPct val="0"/>
              </a:spcAft>
              <a:buNone/>
              <a:defRPr/>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次のような案件が採択されています。</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24R-01</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：すべてのロータリークラブに例会を毎週</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　　　　　開くよう奨励することを検討するよう</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　　　　　理事会に要請する件</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　　　　　（</a:t>
            </a: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RID-3170</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、インド）</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24R-02</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：会長エレクトが</a:t>
            </a: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PETS</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出席前に</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　　　　　クラブ会長学習プランを修了すること</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　　　　　を奨励することを検討するよう</a:t>
            </a: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RI</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理事会</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               に要請する件</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　　　　　</a:t>
            </a: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Salou RC</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、（スペイン、第</a:t>
            </a: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2202</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地区）</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24R-09</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：各地区に地区規定審議委員会の設置を</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               奨励することを検討するよう</a:t>
            </a: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RI</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理事会に</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　　　　　要請する件　</a:t>
            </a:r>
            <a:endParaRPr kumimoji="0" lang="en-US" altLang="ja-JP" sz="1800" b="1" dirty="0">
              <a:solidFill>
                <a:srgbClr val="E6E5D8">
                  <a:lumMod val="10000"/>
                </a:srgbClr>
              </a:solidFill>
              <a:latin typeface="メイリオ" panose="020B0604030504040204" pitchFamily="50" charset="-128"/>
              <a:ea typeface="メイリオ" panose="020B0604030504040204" pitchFamily="50" charset="-128"/>
            </a:endParaRPr>
          </a:p>
          <a:p>
            <a:pPr marL="0" indent="0">
              <a:lnSpc>
                <a:spcPts val="2800"/>
              </a:lnSpc>
              <a:buNone/>
            </a:pP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　　　　　（神戸西神</a:t>
            </a: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RC</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、第</a:t>
            </a:r>
            <a:r>
              <a:rPr kumimoji="0" lang="en-US" altLang="ja-JP" sz="1800" b="1" dirty="0">
                <a:solidFill>
                  <a:srgbClr val="E6E5D8">
                    <a:lumMod val="10000"/>
                  </a:srgbClr>
                </a:solidFill>
                <a:latin typeface="メイリオ" panose="020B0604030504040204" pitchFamily="50" charset="-128"/>
                <a:ea typeface="メイリオ" panose="020B0604030504040204" pitchFamily="50" charset="-128"/>
              </a:rPr>
              <a:t>2680</a:t>
            </a:r>
            <a:r>
              <a:rPr kumimoji="0" lang="ja-JP" altLang="en-US" sz="1800" b="1" dirty="0">
                <a:solidFill>
                  <a:srgbClr val="E6E5D8">
                    <a:lumMod val="10000"/>
                  </a:srgbClr>
                </a:solidFill>
                <a:latin typeface="メイリオ" panose="020B0604030504040204" pitchFamily="50" charset="-128"/>
                <a:ea typeface="メイリオ" panose="020B0604030504040204" pitchFamily="50" charset="-128"/>
              </a:rPr>
              <a:t>地区）</a:t>
            </a:r>
            <a:endPar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endParaRPr>
          </a:p>
          <a:p>
            <a:pPr marL="0" indent="0">
              <a:lnSpc>
                <a:spcPts val="2800"/>
              </a:lnSpc>
              <a:buNone/>
            </a:pPr>
            <a:r>
              <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24R-10</a:t>
            </a: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：ガバナー補佐研修の拡充の実施を検討する</a:t>
            </a:r>
            <a:endPar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endParaRPr>
          </a:p>
          <a:p>
            <a:pPr marL="0" indent="0">
              <a:lnSpc>
                <a:spcPts val="2800"/>
              </a:lnSpc>
              <a:buNone/>
            </a:pP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　　　　　よう</a:t>
            </a:r>
            <a:r>
              <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RI</a:t>
            </a: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理事会に要請する件　</a:t>
            </a:r>
            <a:endPar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endParaRPr>
          </a:p>
          <a:p>
            <a:pPr marL="0" indent="0">
              <a:lnSpc>
                <a:spcPts val="2800"/>
              </a:lnSpc>
              <a:buNone/>
            </a:pP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　　　　　（</a:t>
            </a:r>
            <a:r>
              <a:rPr kumimoji="0" lang="en-US" altLang="ja-JP" sz="1800" b="1" i="0" u="none" kern="1200" baseline="0" dirty="0" err="1">
                <a:solidFill>
                  <a:srgbClr val="E6E5D8">
                    <a:lumMod val="10000"/>
                  </a:srgbClr>
                </a:solidFill>
                <a:effectLst/>
                <a:latin typeface="メイリオ" panose="020B0604030504040204" pitchFamily="50" charset="-128"/>
                <a:ea typeface="メイリオ" panose="020B0604030504040204" pitchFamily="50" charset="-128"/>
                <a:cs typeface="+mn-cs"/>
              </a:rPr>
              <a:t>Rantasalmi</a:t>
            </a:r>
            <a:r>
              <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 RC</a:t>
            </a: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　フィンランド、</a:t>
            </a:r>
            <a:endPar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endParaRPr>
          </a:p>
          <a:p>
            <a:pPr marL="0" indent="0">
              <a:lnSpc>
                <a:spcPts val="2800"/>
              </a:lnSpc>
              <a:buNone/>
            </a:pP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　　　　　　第</a:t>
            </a:r>
            <a:r>
              <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1430</a:t>
            </a: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地区）</a:t>
            </a:r>
            <a:endPar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endParaRPr>
          </a:p>
          <a:p>
            <a:pPr marL="0" indent="0">
              <a:lnSpc>
                <a:spcPts val="2800"/>
              </a:lnSpc>
              <a:buNone/>
            </a:pPr>
            <a:r>
              <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24R-29</a:t>
            </a: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：ローターアクターが</a:t>
            </a:r>
            <a:r>
              <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RI</a:t>
            </a: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行事において会場監</a:t>
            </a:r>
            <a:endPar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endParaRPr>
          </a:p>
          <a:p>
            <a:pPr marL="0" indent="0">
              <a:lnSpc>
                <a:spcPts val="2800"/>
              </a:lnSpc>
              <a:buNone/>
            </a:pP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　　　　　督を務めることを許可することを検討する</a:t>
            </a:r>
            <a:endPar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endParaRPr>
          </a:p>
          <a:p>
            <a:pPr marL="0" indent="0">
              <a:lnSpc>
                <a:spcPts val="2800"/>
              </a:lnSpc>
              <a:buNone/>
            </a:pP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　　　　　よう</a:t>
            </a:r>
            <a:r>
              <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RI</a:t>
            </a: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理事会に要請する件　</a:t>
            </a:r>
            <a:endPar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endParaRPr>
          </a:p>
          <a:p>
            <a:pPr marL="0" indent="0">
              <a:lnSpc>
                <a:spcPts val="2800"/>
              </a:lnSpc>
              <a:buNone/>
            </a:pP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　　　　（第</a:t>
            </a:r>
            <a:r>
              <a:rPr kumimoji="0" lang="en-US" altLang="ja-JP"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4530</a:t>
            </a:r>
            <a:r>
              <a:rPr kumimoji="0" lang="ja-JP" altLang="en-US" sz="1800" b="1" i="0" u="none" kern="1200" baseline="0" dirty="0">
                <a:solidFill>
                  <a:srgbClr val="E6E5D8">
                    <a:lumMod val="10000"/>
                  </a:srgbClr>
                </a:solidFill>
                <a:effectLst/>
                <a:latin typeface="メイリオ" panose="020B0604030504040204" pitchFamily="50" charset="-128"/>
                <a:ea typeface="メイリオ" panose="020B0604030504040204" pitchFamily="50" charset="-128"/>
                <a:cs typeface="+mn-cs"/>
              </a:rPr>
              <a:t>地区、ブラジル）</a:t>
            </a:r>
            <a:endParaRPr lang="ja" sz="1200" b="0" i="0" u="none" kern="1200" baseline="0" dirty="0">
              <a:solidFill>
                <a:schemeClr val="tx1"/>
              </a:solidFill>
              <a:effectLst/>
              <a:cs typeface="BIZ UDPGothic" charset="0"/>
            </a:endParaRPr>
          </a:p>
          <a:p>
            <a:endParaRPr lang="ja"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ja" sz="1800" b="1" i="0" u="none" baseline="0" dirty="0">
                <a:latin typeface="メイリオ" panose="020B0604030504040204" pitchFamily="50" charset="-128"/>
                <a:ea typeface="メイリオ" panose="020B0604030504040204" pitchFamily="50" charset="-128"/>
              </a:rPr>
              <a:t>決議案提出の期限は毎年6月30日です。</a:t>
            </a:r>
            <a:endParaRPr lang="en-US" altLang="ja" sz="1800" b="1" i="0" u="none" baseline="0" dirty="0">
              <a:latin typeface="メイリオ" panose="020B0604030504040204" pitchFamily="50" charset="-128"/>
              <a:ea typeface="メイリオ" panose="020B0604030504040204" pitchFamily="50"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800" b="1" i="0" u="none" baseline="0" dirty="0">
                <a:latin typeface="メイリオ" panose="020B0604030504040204" pitchFamily="50" charset="-128"/>
                <a:ea typeface="メイリオ" panose="020B0604030504040204" pitchFamily="50" charset="-128"/>
              </a:rPr>
              <a:t>決議案は10月1日から閲覧可能となり、</a:t>
            </a:r>
            <a:endParaRPr lang="en-US" altLang="ja" sz="1800" b="1" i="0" u="none" baseline="0" dirty="0">
              <a:latin typeface="メイリオ" panose="020B0604030504040204" pitchFamily="50" charset="-128"/>
              <a:ea typeface="メイリオ" panose="020B0604030504040204" pitchFamily="50"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800" b="1" i="0" u="none" baseline="0" dirty="0">
                <a:latin typeface="メイリオ" panose="020B0604030504040204" pitchFamily="50" charset="-128"/>
                <a:ea typeface="メイリオ" panose="020B0604030504040204" pitchFamily="50" charset="-128"/>
              </a:rPr>
              <a:t>投票期間は10月15日～11月1日あたりです。</a:t>
            </a:r>
            <a:endParaRPr lang="en-US" altLang="ja" sz="1800" b="1" i="0" u="none" baseline="0" dirty="0">
              <a:latin typeface="メイリオ" panose="020B0604030504040204" pitchFamily="50" charset="-128"/>
              <a:ea typeface="メイリオ" panose="020B0604030504040204" pitchFamily="50"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800" b="1" i="0" u="none" baseline="0" dirty="0">
                <a:latin typeface="メイリオ" panose="020B0604030504040204" pitchFamily="50" charset="-128"/>
                <a:ea typeface="メイリオ" panose="020B0604030504040204" pitchFamily="50" charset="-128"/>
              </a:rPr>
              <a:t>結果は11月5日に公開されます。</a:t>
            </a:r>
          </a:p>
          <a:p>
            <a:endParaRPr lang="ja" sz="1200" kern="1200" baseline="0" dirty="0">
              <a:solidFill>
                <a:schemeClr val="tx1"/>
              </a:solidFill>
              <a:effectLst/>
              <a:cs typeface="BIZ UDPGothic" charset="0"/>
            </a:endParaRPr>
          </a:p>
          <a:p>
            <a:endParaRPr lang="ja" sz="1200" kern="1200" baseline="0" dirty="0">
              <a:solidFill>
                <a:schemeClr val="tx1"/>
              </a:solidFill>
              <a:effectLst/>
              <a:cs typeface="BIZ UDPGothic"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C78EDF-7F9E-A94B-AD72-CDE445A65B8A}"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59086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77AEB-9239-4ADB-2497-100E17F851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9CC958-4B44-8E1D-EFA0-399CA3975C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017ED3-EE96-FDCA-83A6-9D773DAFCFF0}"/>
              </a:ext>
            </a:extLst>
          </p:cNvPr>
          <p:cNvSpPr>
            <a:spLocks noGrp="1"/>
          </p:cNvSpPr>
          <p:nvPr>
            <p:ph type="body" idx="1"/>
          </p:nvPr>
        </p:nvSpPr>
        <p:spPr/>
        <p:txBody>
          <a:bodyPr/>
          <a:lstStyle/>
          <a:p>
            <a:r>
              <a:rPr kumimoji="1" lang="ja-JP" altLang="en-US" sz="1600" b="1" dirty="0">
                <a:latin typeface="メイリオ" panose="020B0604030504040204" pitchFamily="50" charset="-128"/>
                <a:ea typeface="メイリオ" panose="020B0604030504040204" pitchFamily="50" charset="-128"/>
              </a:rPr>
              <a:t>趣旨と効果として、</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この制定案は、</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立法案の提出締切日を</a:t>
            </a:r>
            <a:r>
              <a:rPr kumimoji="1" lang="en-US" altLang="ja-JP" sz="1600" b="1" dirty="0">
                <a:latin typeface="メイリオ" panose="020B0604030504040204" pitchFamily="50" charset="-128"/>
                <a:ea typeface="メイリオ" panose="020B0604030504040204" pitchFamily="50" charset="-128"/>
              </a:rPr>
              <a:t>12</a:t>
            </a:r>
            <a:r>
              <a:rPr kumimoji="1" lang="ja-JP" altLang="en-US" sz="1600" b="1" dirty="0">
                <a:latin typeface="メイリオ" panose="020B0604030504040204" pitchFamily="50" charset="-128"/>
                <a:ea typeface="メイリオ" panose="020B0604030504040204" pitchFamily="50" charset="-128"/>
              </a:rPr>
              <a:t>月</a:t>
            </a:r>
            <a:r>
              <a:rPr kumimoji="1" lang="en-US" altLang="ja-JP" sz="1600" b="1" dirty="0">
                <a:latin typeface="メイリオ" panose="020B0604030504040204" pitchFamily="50" charset="-128"/>
                <a:ea typeface="メイリオ" panose="020B0604030504040204" pitchFamily="50" charset="-128"/>
              </a:rPr>
              <a:t>31</a:t>
            </a:r>
            <a:r>
              <a:rPr kumimoji="1" lang="ja-JP" altLang="en-US" sz="1600" b="1" dirty="0">
                <a:latin typeface="メイリオ" panose="020B0604030504040204" pitchFamily="50" charset="-128"/>
                <a:ea typeface="メイリオ" panose="020B0604030504040204" pitchFamily="50" charset="-128"/>
              </a:rPr>
              <a:t>日から</a:t>
            </a:r>
            <a:r>
              <a:rPr kumimoji="1" lang="en-US" altLang="ja-JP" sz="1600" b="1" dirty="0">
                <a:latin typeface="メイリオ" panose="020B0604030504040204" pitchFamily="50" charset="-128"/>
                <a:ea typeface="メイリオ" panose="020B0604030504040204" pitchFamily="50" charset="-128"/>
              </a:rPr>
              <a:t>3</a:t>
            </a:r>
            <a:r>
              <a:rPr kumimoji="1" lang="ja-JP" altLang="en-US" sz="1600" b="1" dirty="0">
                <a:latin typeface="メイリオ" panose="020B0604030504040204" pitchFamily="50" charset="-128"/>
                <a:ea typeface="メイリオ" panose="020B0604030504040204" pitchFamily="50" charset="-128"/>
              </a:rPr>
              <a:t>月</a:t>
            </a:r>
            <a:r>
              <a:rPr kumimoji="1" lang="en-US" altLang="ja-JP" sz="1600" b="1" dirty="0">
                <a:latin typeface="メイリオ" panose="020B0604030504040204" pitchFamily="50" charset="-128"/>
                <a:ea typeface="メイリオ" panose="020B0604030504040204" pitchFamily="50" charset="-128"/>
              </a:rPr>
              <a:t>31</a:t>
            </a:r>
            <a:r>
              <a:rPr kumimoji="1" lang="ja-JP" altLang="en-US" sz="1600" b="1" dirty="0">
                <a:latin typeface="メイリオ" panose="020B0604030504040204" pitchFamily="50" charset="-128"/>
                <a:ea typeface="メイリオ" panose="020B0604030504040204" pitchFamily="50" charset="-128"/>
              </a:rPr>
              <a:t>日に延期する</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ものです。</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電子的媒体の増加により、立法案をより迅速に点検し、</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必要に応じて修正する</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ことができ、従って提出締切日から発行日までに必要な</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時間が短縮されることになります。提出締切日を延ばした</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場合、修正案の締切日と発行日もそれぞれ</a:t>
            </a:r>
            <a:r>
              <a:rPr kumimoji="1" lang="en-US" altLang="ja-JP" sz="1600" b="1" dirty="0">
                <a:latin typeface="メイリオ" panose="020B0604030504040204" pitchFamily="50" charset="-128"/>
                <a:ea typeface="メイリオ" panose="020B0604030504040204" pitchFamily="50" charset="-128"/>
              </a:rPr>
              <a:t>3</a:t>
            </a:r>
            <a:r>
              <a:rPr kumimoji="1" lang="ja-JP" altLang="en-US" sz="1600" b="1" dirty="0">
                <a:latin typeface="メイリオ" panose="020B0604030504040204" pitchFamily="50" charset="-128"/>
                <a:ea typeface="メイリオ" panose="020B0604030504040204" pitchFamily="50" charset="-128"/>
              </a:rPr>
              <a:t>月</a:t>
            </a:r>
            <a:r>
              <a:rPr kumimoji="1" lang="en-US" altLang="ja-JP" sz="1600" b="1" dirty="0">
                <a:latin typeface="メイリオ" panose="020B0604030504040204" pitchFamily="50" charset="-128"/>
                <a:ea typeface="メイリオ" panose="020B0604030504040204" pitchFamily="50" charset="-128"/>
              </a:rPr>
              <a:t>31</a:t>
            </a:r>
            <a:r>
              <a:rPr kumimoji="1" lang="ja-JP" altLang="en-US" sz="1600" b="1" dirty="0">
                <a:latin typeface="メイリオ" panose="020B0604030504040204" pitchFamily="50" charset="-128"/>
                <a:ea typeface="メイリオ" panose="020B0604030504040204" pitchFamily="50" charset="-128"/>
              </a:rPr>
              <a:t>日から</a:t>
            </a:r>
            <a:endParaRPr kumimoji="1" lang="en-US" altLang="ja-JP" sz="1600" b="1" dirty="0">
              <a:latin typeface="メイリオ" panose="020B0604030504040204" pitchFamily="50" charset="-128"/>
              <a:ea typeface="メイリオ" panose="020B0604030504040204" pitchFamily="50" charset="-128"/>
            </a:endParaRPr>
          </a:p>
          <a:p>
            <a:r>
              <a:rPr kumimoji="1" lang="en-US" altLang="ja-JP" sz="1600" b="1" dirty="0">
                <a:latin typeface="メイリオ" panose="020B0604030504040204" pitchFamily="50" charset="-128"/>
                <a:ea typeface="メイリオ" panose="020B0604030504040204" pitchFamily="50" charset="-128"/>
              </a:rPr>
              <a:t>5</a:t>
            </a:r>
            <a:r>
              <a:rPr kumimoji="1" lang="ja-JP" altLang="en-US" sz="1600" b="1" dirty="0">
                <a:latin typeface="メイリオ" panose="020B0604030504040204" pitchFamily="50" charset="-128"/>
                <a:ea typeface="メイリオ" panose="020B0604030504040204" pitchFamily="50" charset="-128"/>
              </a:rPr>
              <a:t>月</a:t>
            </a:r>
            <a:r>
              <a:rPr kumimoji="1" lang="en-US" altLang="ja-JP" sz="1600" b="1" dirty="0">
                <a:latin typeface="メイリオ" panose="020B0604030504040204" pitchFamily="50" charset="-128"/>
                <a:ea typeface="メイリオ" panose="020B0604030504040204" pitchFamily="50" charset="-128"/>
              </a:rPr>
              <a:t>31</a:t>
            </a:r>
            <a:r>
              <a:rPr kumimoji="1" lang="ja-JP" altLang="en-US" sz="1600" b="1" dirty="0">
                <a:latin typeface="メイリオ" panose="020B0604030504040204" pitchFamily="50" charset="-128"/>
                <a:ea typeface="メイリオ" panose="020B0604030504040204" pitchFamily="50" charset="-128"/>
              </a:rPr>
              <a:t>日、</a:t>
            </a:r>
            <a:r>
              <a:rPr kumimoji="1" lang="en-US" altLang="ja-JP" sz="1600" b="1" dirty="0">
                <a:latin typeface="メイリオ" panose="020B0604030504040204" pitchFamily="50" charset="-128"/>
                <a:ea typeface="メイリオ" panose="020B0604030504040204" pitchFamily="50" charset="-128"/>
              </a:rPr>
              <a:t>9</a:t>
            </a:r>
            <a:r>
              <a:rPr kumimoji="1" lang="ja-JP" altLang="en-US" sz="1600" b="1" dirty="0">
                <a:latin typeface="メイリオ" panose="020B0604030504040204" pitchFamily="50" charset="-128"/>
                <a:ea typeface="メイリオ" panose="020B0604030504040204" pitchFamily="50" charset="-128"/>
              </a:rPr>
              <a:t>月</a:t>
            </a:r>
            <a:r>
              <a:rPr kumimoji="1" lang="en-US" altLang="ja-JP" sz="1600" b="1" dirty="0">
                <a:latin typeface="メイリオ" panose="020B0604030504040204" pitchFamily="50" charset="-128"/>
                <a:ea typeface="メイリオ" panose="020B0604030504040204" pitchFamily="50" charset="-128"/>
              </a:rPr>
              <a:t>30</a:t>
            </a:r>
            <a:r>
              <a:rPr kumimoji="1" lang="ja-JP" altLang="en-US" sz="1600" b="1" dirty="0">
                <a:latin typeface="メイリオ" panose="020B0604030504040204" pitchFamily="50" charset="-128"/>
                <a:ea typeface="メイリオ" panose="020B0604030504040204" pitchFamily="50" charset="-128"/>
              </a:rPr>
              <a:t>日から</a:t>
            </a:r>
            <a:r>
              <a:rPr kumimoji="1" lang="en-US" altLang="ja-JP" sz="1600" b="1" dirty="0">
                <a:latin typeface="メイリオ" panose="020B0604030504040204" pitchFamily="50" charset="-128"/>
                <a:ea typeface="メイリオ" panose="020B0604030504040204" pitchFamily="50" charset="-128"/>
              </a:rPr>
              <a:t>10</a:t>
            </a:r>
            <a:r>
              <a:rPr kumimoji="1" lang="ja-JP" altLang="en-US" sz="1600" b="1" dirty="0">
                <a:latin typeface="メイリオ" panose="020B0604030504040204" pitchFamily="50" charset="-128"/>
                <a:ea typeface="メイリオ" panose="020B0604030504040204" pitchFamily="50" charset="-128"/>
              </a:rPr>
              <a:t>月</a:t>
            </a:r>
            <a:r>
              <a:rPr kumimoji="1" lang="en-US" altLang="ja-JP" sz="1600" b="1" dirty="0">
                <a:latin typeface="メイリオ" panose="020B0604030504040204" pitchFamily="50" charset="-128"/>
                <a:ea typeface="メイリオ" panose="020B0604030504040204" pitchFamily="50" charset="-128"/>
              </a:rPr>
              <a:t>31</a:t>
            </a:r>
            <a:r>
              <a:rPr kumimoji="1" lang="ja-JP" altLang="en-US" sz="1600" b="1" dirty="0">
                <a:latin typeface="メイリオ" panose="020B0604030504040204" pitchFamily="50" charset="-128"/>
                <a:ea typeface="メイリオ" panose="020B0604030504040204" pitchFamily="50" charset="-128"/>
              </a:rPr>
              <a:t>日へと延長しなければなりません。</a:t>
            </a:r>
            <a:r>
              <a:rPr kumimoji="1" lang="en-US" altLang="ja-JP" sz="1600" b="1" dirty="0">
                <a:latin typeface="メイリオ" panose="020B0604030504040204" pitchFamily="50" charset="-128"/>
                <a:ea typeface="メイリオ" panose="020B0604030504040204" pitchFamily="50" charset="-128"/>
              </a:rPr>
              <a:t>10</a:t>
            </a:r>
            <a:r>
              <a:rPr kumimoji="1" lang="ja-JP" altLang="en-US" sz="1600" b="1" dirty="0">
                <a:latin typeface="メイリオ" panose="020B0604030504040204" pitchFamily="50" charset="-128"/>
                <a:ea typeface="メイリオ" panose="020B0604030504040204" pitchFamily="50" charset="-128"/>
              </a:rPr>
              <a:t>月</a:t>
            </a:r>
            <a:r>
              <a:rPr kumimoji="1" lang="en-US" altLang="ja-JP" sz="1600" b="1" dirty="0">
                <a:latin typeface="メイリオ" panose="020B0604030504040204" pitchFamily="50" charset="-128"/>
                <a:ea typeface="メイリオ" panose="020B0604030504040204" pitchFamily="50" charset="-128"/>
              </a:rPr>
              <a:t>31</a:t>
            </a:r>
            <a:r>
              <a:rPr kumimoji="1" lang="ja-JP" altLang="en-US" sz="1600" b="1" dirty="0">
                <a:latin typeface="メイリオ" panose="020B0604030504040204" pitchFamily="50" charset="-128"/>
                <a:ea typeface="メイリオ" panose="020B0604030504040204" pitchFamily="50" charset="-128"/>
              </a:rPr>
              <a:t>日でも、代表議員が事前審査と規定審議会に先立って制定案に目を通す十分な時間があります。</a:t>
            </a:r>
            <a:endParaRPr kumimoji="1" lang="en-US" altLang="ja-JP" sz="16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6B5FC09F-A97B-7A6E-F5CE-43C2122FA83C}"/>
              </a:ext>
            </a:extLst>
          </p:cNvPr>
          <p:cNvSpPr>
            <a:spLocks noGrp="1"/>
          </p:cNvSpPr>
          <p:nvPr>
            <p:ph type="sldNum" sz="quarter" idx="5"/>
          </p:nvPr>
        </p:nvSpPr>
        <p:spPr/>
        <p:txBody>
          <a:bodyPr/>
          <a:lstStyle/>
          <a:p>
            <a:fld id="{F8CDDBDF-E6C9-42AF-AAD8-08AE8EC20F07}" type="slidenum">
              <a:rPr kumimoji="1" lang="ja-JP" altLang="en-US" smtClean="0"/>
              <a:t>51</a:t>
            </a:fld>
            <a:endParaRPr kumimoji="1" lang="ja-JP" altLang="en-US"/>
          </a:p>
        </p:txBody>
      </p:sp>
    </p:spTree>
    <p:extLst>
      <p:ext uri="{BB962C8B-B14F-4D97-AF65-F5344CB8AC3E}">
        <p14:creationId xmlns:p14="http://schemas.microsoft.com/office/powerpoint/2010/main" val="4292453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23E41-EE54-FC18-EFD2-EEC5D1B2480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14A155-1CC1-1E3F-8EDC-3642F54F5B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29517B3-22AA-223F-315E-08B41EA4DBE3}"/>
              </a:ext>
            </a:extLst>
          </p:cNvPr>
          <p:cNvSpPr>
            <a:spLocks noGrp="1"/>
          </p:cNvSpPr>
          <p:nvPr>
            <p:ph type="body" idx="1"/>
          </p:nvPr>
        </p:nvSpPr>
        <p:spPr/>
        <p:txBody>
          <a:bodyPr/>
          <a:lstStyle/>
          <a:p>
            <a:endParaRPr kumimoji="1" lang="en-US" altLang="ja-JP" sz="16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57C59D3-6378-F2FE-2A82-6022CDD9CF43}"/>
              </a:ext>
            </a:extLst>
          </p:cNvPr>
          <p:cNvSpPr>
            <a:spLocks noGrp="1"/>
          </p:cNvSpPr>
          <p:nvPr>
            <p:ph type="sldNum" sz="quarter" idx="5"/>
          </p:nvPr>
        </p:nvSpPr>
        <p:spPr/>
        <p:txBody>
          <a:bodyPr/>
          <a:lstStyle/>
          <a:p>
            <a:fld id="{F8CDDBDF-E6C9-42AF-AAD8-08AE8EC20F07}" type="slidenum">
              <a:rPr kumimoji="1" lang="ja-JP" altLang="en-US" smtClean="0"/>
              <a:t>52</a:t>
            </a:fld>
            <a:endParaRPr kumimoji="1" lang="ja-JP" altLang="en-US"/>
          </a:p>
        </p:txBody>
      </p:sp>
    </p:spTree>
    <p:extLst>
      <p:ext uri="{BB962C8B-B14F-4D97-AF65-F5344CB8AC3E}">
        <p14:creationId xmlns:p14="http://schemas.microsoft.com/office/powerpoint/2010/main" val="38928002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BF84A-C46D-2E89-C52F-D3B601E4E8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863B762-C13C-5C2E-FDB4-7838EE7F90E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4715E7-E3A7-5D3E-9111-51F32662B589}"/>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A9157653-45AB-D6DF-FF37-D25029924ECE}"/>
              </a:ext>
            </a:extLst>
          </p:cNvPr>
          <p:cNvSpPr>
            <a:spLocks noGrp="1"/>
          </p:cNvSpPr>
          <p:nvPr>
            <p:ph type="sldNum" sz="quarter" idx="5"/>
          </p:nvPr>
        </p:nvSpPr>
        <p:spPr/>
        <p:txBody>
          <a:bodyPr/>
          <a:lstStyle/>
          <a:p>
            <a:fld id="{F8CDDBDF-E6C9-42AF-AAD8-08AE8EC20F07}" type="slidenum">
              <a:rPr kumimoji="1" lang="ja-JP" altLang="en-US" smtClean="0"/>
              <a:t>53</a:t>
            </a:fld>
            <a:endParaRPr kumimoji="1" lang="ja-JP" altLang="en-US"/>
          </a:p>
        </p:txBody>
      </p:sp>
    </p:spTree>
    <p:extLst>
      <p:ext uri="{BB962C8B-B14F-4D97-AF65-F5344CB8AC3E}">
        <p14:creationId xmlns:p14="http://schemas.microsoft.com/office/powerpoint/2010/main" val="10061177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720D9-2C9A-F8B2-7D07-EFB8649618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BD0C7CA-C238-A91A-D916-F066C205ADF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4ED1483-060E-2759-F837-98F82B86C833}"/>
              </a:ext>
            </a:extLst>
          </p:cNvPr>
          <p:cNvSpPr>
            <a:spLocks noGrp="1"/>
          </p:cNvSpPr>
          <p:nvPr>
            <p:ph type="body" idx="1"/>
          </p:nvPr>
        </p:nvSpPr>
        <p:spPr/>
        <p:txBody>
          <a:bodyPr/>
          <a:lstStyle/>
          <a:p>
            <a:endParaRPr kumimoji="1" lang="en-US" altLang="ja-JP" sz="16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C535BB1C-EC86-9A5E-8C57-CBFA6CF7C0C5}"/>
              </a:ext>
            </a:extLst>
          </p:cNvPr>
          <p:cNvSpPr>
            <a:spLocks noGrp="1"/>
          </p:cNvSpPr>
          <p:nvPr>
            <p:ph type="sldNum" sz="quarter" idx="5"/>
          </p:nvPr>
        </p:nvSpPr>
        <p:spPr/>
        <p:txBody>
          <a:bodyPr/>
          <a:lstStyle/>
          <a:p>
            <a:fld id="{F8CDDBDF-E6C9-42AF-AAD8-08AE8EC20F07}" type="slidenum">
              <a:rPr kumimoji="1" lang="ja-JP" altLang="en-US" smtClean="0"/>
              <a:t>54</a:t>
            </a:fld>
            <a:endParaRPr kumimoji="1" lang="ja-JP" altLang="en-US"/>
          </a:p>
        </p:txBody>
      </p:sp>
    </p:spTree>
    <p:extLst>
      <p:ext uri="{BB962C8B-B14F-4D97-AF65-F5344CB8AC3E}">
        <p14:creationId xmlns:p14="http://schemas.microsoft.com/office/powerpoint/2010/main" val="15099047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F2B87-3D3D-ED37-8296-58C1F08168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44E96BA-0FB2-D412-D5D6-8C047D199E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738038-14D2-DCF7-0042-41D1B42B9E4D}"/>
              </a:ext>
            </a:extLst>
          </p:cNvPr>
          <p:cNvSpPr>
            <a:spLocks noGrp="1"/>
          </p:cNvSpPr>
          <p:nvPr>
            <p:ph type="body" idx="1"/>
          </p:nvPr>
        </p:nvSpPr>
        <p:spPr/>
        <p:txBody>
          <a:bodyPr/>
          <a:lstStyle/>
          <a:p>
            <a:r>
              <a:rPr kumimoji="1" lang="ja-JP" altLang="en-US" sz="1600" b="1" dirty="0">
                <a:latin typeface="メイリオ" panose="020B0604030504040204" pitchFamily="50" charset="-128"/>
                <a:ea typeface="メイリオ" panose="020B0604030504040204" pitchFamily="50" charset="-128"/>
              </a:rPr>
              <a:t>制定案</a:t>
            </a:r>
            <a:r>
              <a:rPr kumimoji="1" lang="en-US" altLang="ja-JP" sz="1600" b="1" dirty="0">
                <a:latin typeface="メイリオ" panose="020B0604030504040204" pitchFamily="50" charset="-128"/>
                <a:ea typeface="メイリオ" panose="020B0604030504040204" pitchFamily="50" charset="-128"/>
              </a:rPr>
              <a:t>25-13</a:t>
            </a:r>
            <a:r>
              <a:rPr kumimoji="1" lang="ja-JP" altLang="en-US" sz="1600" b="1" dirty="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25-44</a:t>
            </a:r>
            <a:r>
              <a:rPr kumimoji="1" lang="ja-JP" altLang="en-US" sz="1600" b="1" dirty="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25-45</a:t>
            </a:r>
            <a:r>
              <a:rPr kumimoji="1" lang="ja-JP" altLang="en-US" sz="1600" b="1" dirty="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25-46</a:t>
            </a:r>
            <a:r>
              <a:rPr kumimoji="1" lang="ja-JP" altLang="en-US" sz="1600" b="1" dirty="0">
                <a:latin typeface="メイリオ" panose="020B0604030504040204" pitchFamily="50" charset="-128"/>
                <a:ea typeface="メイリオ" panose="020B0604030504040204" pitchFamily="50" charset="-128"/>
              </a:rPr>
              <a:t>の制定案は、</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事務総長の資格条件、報酬および選挙と任期に関する</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制定案です。</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今回の</a:t>
            </a:r>
            <a:r>
              <a:rPr kumimoji="1" lang="en-US" altLang="ja-JP" sz="1600" b="1" dirty="0">
                <a:latin typeface="メイリオ" panose="020B0604030504040204" pitchFamily="50" charset="-128"/>
                <a:ea typeface="メイリオ" panose="020B0604030504040204" pitchFamily="50" charset="-128"/>
              </a:rPr>
              <a:t>COL</a:t>
            </a:r>
            <a:r>
              <a:rPr kumimoji="1" lang="ja-JP" altLang="en-US" sz="1600" b="1" dirty="0">
                <a:latin typeface="メイリオ" panose="020B0604030504040204" pitchFamily="50" charset="-128"/>
                <a:ea typeface="メイリオ" panose="020B0604030504040204" pitchFamily="50" charset="-128"/>
              </a:rPr>
              <a:t>では事務総長に関する制定案は全て日本から</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提出されたもので、海外から提出された制定案は</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ありません。</a:t>
            </a:r>
            <a:endParaRPr kumimoji="1" lang="en-US" altLang="ja-JP" sz="16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65B71DD-8417-ACD6-509F-35077A2E37BC}"/>
              </a:ext>
            </a:extLst>
          </p:cNvPr>
          <p:cNvSpPr>
            <a:spLocks noGrp="1"/>
          </p:cNvSpPr>
          <p:nvPr>
            <p:ph type="sldNum" sz="quarter" idx="5"/>
          </p:nvPr>
        </p:nvSpPr>
        <p:spPr/>
        <p:txBody>
          <a:bodyPr/>
          <a:lstStyle/>
          <a:p>
            <a:fld id="{F8CDDBDF-E6C9-42AF-AAD8-08AE8EC20F07}" type="slidenum">
              <a:rPr kumimoji="1" lang="ja-JP" altLang="en-US" smtClean="0"/>
              <a:t>55</a:t>
            </a:fld>
            <a:endParaRPr kumimoji="1" lang="ja-JP" altLang="en-US"/>
          </a:p>
        </p:txBody>
      </p:sp>
    </p:spTree>
    <p:extLst>
      <p:ext uri="{BB962C8B-B14F-4D97-AF65-F5344CB8AC3E}">
        <p14:creationId xmlns:p14="http://schemas.microsoft.com/office/powerpoint/2010/main" val="2086990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79375-6A25-CC35-A998-CA5556E5975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BCB5A4A-BA75-6A1C-790E-D77EF204766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0585E8A-E191-350A-3B64-07DF69E837E7}"/>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0F36A90A-673A-448F-4113-ECA90D570670}"/>
              </a:ext>
            </a:extLst>
          </p:cNvPr>
          <p:cNvSpPr>
            <a:spLocks noGrp="1"/>
          </p:cNvSpPr>
          <p:nvPr>
            <p:ph type="sldNum" sz="quarter" idx="5"/>
          </p:nvPr>
        </p:nvSpPr>
        <p:spPr/>
        <p:txBody>
          <a:bodyPr/>
          <a:lstStyle/>
          <a:p>
            <a:fld id="{F8CDDBDF-E6C9-42AF-AAD8-08AE8EC20F07}" type="slidenum">
              <a:rPr kumimoji="1" lang="ja-JP" altLang="en-US" smtClean="0"/>
              <a:t>56</a:t>
            </a:fld>
            <a:endParaRPr kumimoji="1" lang="ja-JP" altLang="en-US"/>
          </a:p>
        </p:txBody>
      </p:sp>
    </p:spTree>
    <p:extLst>
      <p:ext uri="{BB962C8B-B14F-4D97-AF65-F5344CB8AC3E}">
        <p14:creationId xmlns:p14="http://schemas.microsoft.com/office/powerpoint/2010/main" val="6059393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7C592-898B-E503-6A46-2D0786239A1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379A4F-984C-4354-EEF5-31BB85E3357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81AACC5-1416-4D7C-FCF1-E45E7F07BDCE}"/>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D424FEA2-93BE-6EA3-1381-8C0586105BA6}"/>
              </a:ext>
            </a:extLst>
          </p:cNvPr>
          <p:cNvSpPr>
            <a:spLocks noGrp="1"/>
          </p:cNvSpPr>
          <p:nvPr>
            <p:ph type="sldNum" sz="quarter" idx="5"/>
          </p:nvPr>
        </p:nvSpPr>
        <p:spPr/>
        <p:txBody>
          <a:bodyPr/>
          <a:lstStyle/>
          <a:p>
            <a:fld id="{F8CDDBDF-E6C9-42AF-AAD8-08AE8EC20F07}" type="slidenum">
              <a:rPr kumimoji="1" lang="ja-JP" altLang="en-US" smtClean="0"/>
              <a:t>57</a:t>
            </a:fld>
            <a:endParaRPr kumimoji="1" lang="ja-JP" altLang="en-US"/>
          </a:p>
        </p:txBody>
      </p:sp>
    </p:spTree>
    <p:extLst>
      <p:ext uri="{BB962C8B-B14F-4D97-AF65-F5344CB8AC3E}">
        <p14:creationId xmlns:p14="http://schemas.microsoft.com/office/powerpoint/2010/main" val="36553904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32747-29FF-A56F-2169-E7B17781564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9194F5-C882-7E53-C584-D411BD351B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D877899-A77A-8ECA-C8A3-1857DEDB2B94}"/>
              </a:ext>
            </a:extLst>
          </p:cNvPr>
          <p:cNvSpPr>
            <a:spLocks noGrp="1"/>
          </p:cNvSpPr>
          <p:nvPr>
            <p:ph type="body" idx="1"/>
          </p:nvPr>
        </p:nvSpPr>
        <p:spPr/>
        <p:txBody>
          <a:bodyPr/>
          <a:lstStyle/>
          <a:p>
            <a:r>
              <a:rPr kumimoji="1" lang="ja-JP" altLang="en-US" sz="1800" b="1" dirty="0">
                <a:latin typeface="メイリオ" panose="020B0604030504040204" pitchFamily="50" charset="-128"/>
                <a:ea typeface="メイリオ" panose="020B0604030504040204" pitchFamily="50" charset="-128"/>
              </a:rPr>
              <a:t>この制定案の目的は、地区大会を毎年開催する要件を</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削除することである。</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これにより、地区は地区大会の開催が必要とされる</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場合、また必要とされた時に地区大会を開催する</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という柔軟性が与えられる。</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地区大会を任意開催とすることで、</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地域的な適応性が容認され、会員の多様なニーズを</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尊重することができる。</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地区大会の出席者が少なく、価値が提供されていない</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一部の地域では、地区大会開催をなくすことで、</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地区大会の調整のために多大な時間、</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リソース、労力を費やす地区ガバナーや</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そのたの地区リーダーの事務的負担を軽減</a:t>
            </a:r>
            <a:endParaRPr kumimoji="1" lang="en-US" altLang="ja-JP" sz="1800" b="1" dirty="0">
              <a:latin typeface="メイリオ" panose="020B0604030504040204" pitchFamily="50" charset="-128"/>
              <a:ea typeface="メイリオ" panose="020B0604030504040204" pitchFamily="50" charset="-128"/>
            </a:endParaRPr>
          </a:p>
          <a:p>
            <a:r>
              <a:rPr kumimoji="1" lang="ja-JP" altLang="en-US" sz="1800" b="1" dirty="0">
                <a:latin typeface="メイリオ" panose="020B0604030504040204" pitchFamily="50" charset="-128"/>
                <a:ea typeface="メイリオ" panose="020B0604030504040204" pitchFamily="50" charset="-128"/>
              </a:rPr>
              <a:t>することになる。</a:t>
            </a:r>
            <a:endParaRPr kumimoji="1" lang="en-US" altLang="ja-JP" sz="1800" b="1" dirty="0">
              <a:latin typeface="メイリオ" panose="020B0604030504040204" pitchFamily="50" charset="-128"/>
              <a:ea typeface="メイリオ" panose="020B0604030504040204" pitchFamily="50" charset="-128"/>
            </a:endParaRPr>
          </a:p>
          <a:p>
            <a:endParaRPr kumimoji="1" lang="en-US" altLang="ja-JP" dirty="0"/>
          </a:p>
        </p:txBody>
      </p:sp>
      <p:sp>
        <p:nvSpPr>
          <p:cNvPr id="4" name="スライド番号プレースホルダー 3">
            <a:extLst>
              <a:ext uri="{FF2B5EF4-FFF2-40B4-BE49-F238E27FC236}">
                <a16:creationId xmlns:a16="http://schemas.microsoft.com/office/drawing/2014/main" id="{CAFCB54A-2EA4-080D-5AB4-38AD69E38EF4}"/>
              </a:ext>
            </a:extLst>
          </p:cNvPr>
          <p:cNvSpPr>
            <a:spLocks noGrp="1"/>
          </p:cNvSpPr>
          <p:nvPr>
            <p:ph type="sldNum" sz="quarter" idx="5"/>
          </p:nvPr>
        </p:nvSpPr>
        <p:spPr/>
        <p:txBody>
          <a:bodyPr/>
          <a:lstStyle/>
          <a:p>
            <a:fld id="{F8CDDBDF-E6C9-42AF-AAD8-08AE8EC20F07}" type="slidenum">
              <a:rPr kumimoji="1" lang="ja-JP" altLang="en-US" smtClean="0"/>
              <a:t>58</a:t>
            </a:fld>
            <a:endParaRPr kumimoji="1" lang="ja-JP" altLang="en-US"/>
          </a:p>
        </p:txBody>
      </p:sp>
    </p:spTree>
    <p:extLst>
      <p:ext uri="{BB962C8B-B14F-4D97-AF65-F5344CB8AC3E}">
        <p14:creationId xmlns:p14="http://schemas.microsoft.com/office/powerpoint/2010/main" val="30349626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29161-4682-4C9C-19E6-46C64720228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55ECB27-6B6C-AC13-0B50-81770C37A95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DDFFAC7-8B2A-1E98-96BB-F0C79D9844FE}"/>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22E1BCC0-0E07-EC73-E91A-9B21AD29810C}"/>
              </a:ext>
            </a:extLst>
          </p:cNvPr>
          <p:cNvSpPr>
            <a:spLocks noGrp="1"/>
          </p:cNvSpPr>
          <p:nvPr>
            <p:ph type="sldNum" sz="quarter" idx="5"/>
          </p:nvPr>
        </p:nvSpPr>
        <p:spPr/>
        <p:txBody>
          <a:bodyPr/>
          <a:lstStyle/>
          <a:p>
            <a:fld id="{F8CDDBDF-E6C9-42AF-AAD8-08AE8EC20F07}" type="slidenum">
              <a:rPr kumimoji="1" lang="ja-JP" altLang="en-US" smtClean="0"/>
              <a:t>59</a:t>
            </a:fld>
            <a:endParaRPr kumimoji="1" lang="ja-JP" altLang="en-US"/>
          </a:p>
        </p:txBody>
      </p:sp>
    </p:spTree>
    <p:extLst>
      <p:ext uri="{BB962C8B-B14F-4D97-AF65-F5344CB8AC3E}">
        <p14:creationId xmlns:p14="http://schemas.microsoft.com/office/powerpoint/2010/main" val="16427944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315F0-D11D-82B3-9EB4-CC756C306B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BABA997-762F-7F95-1BFE-BB977BD54D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BFB518F-F8CE-C269-4BB9-FCE0937DA07E}"/>
              </a:ext>
            </a:extLst>
          </p:cNvPr>
          <p:cNvSpPr>
            <a:spLocks noGrp="1"/>
          </p:cNvSpPr>
          <p:nvPr>
            <p:ph type="body" idx="1"/>
          </p:nvPr>
        </p:nvSpPr>
        <p:spPr/>
        <p:txBody>
          <a:bodyPr/>
          <a:lstStyle/>
          <a:p>
            <a:r>
              <a:rPr kumimoji="1" lang="ja-JP" altLang="en-US" sz="1600" b="1" dirty="0">
                <a:latin typeface="メイリオ" panose="020B0604030504040204" pitchFamily="50" charset="-128"/>
                <a:ea typeface="メイリオ" panose="020B0604030504040204" pitchFamily="50" charset="-128"/>
              </a:rPr>
              <a:t>この制定案の目的は、地区大会を毎年開催する要件を</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削除することである。これにより、地区は地区大会の</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開催が必要とされる場合、また必要とされた時に地区大会を開催するという柔軟性が与えられる。</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地区大会を任意開催とすることで、地域的な適応性が</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容認され、会員の多様なニーズを尊重することができる。</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地区大会の出席者が少なく、価値が提供されていない</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一部の地域では、地区大会開催をなくすことで、</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地区大会の調整のために多大な時間、リソース、労力を</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費やす地区ガバナーやそのたの地区リーダーの事務的負担を軽減することになる。</a:t>
            </a:r>
            <a:endParaRPr kumimoji="1" lang="en-US" altLang="ja-JP" sz="1600" b="1"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8BF7C9A6-B1EF-4925-2C11-D8883868AEAD}"/>
              </a:ext>
            </a:extLst>
          </p:cNvPr>
          <p:cNvSpPr>
            <a:spLocks noGrp="1"/>
          </p:cNvSpPr>
          <p:nvPr>
            <p:ph type="sldNum" sz="quarter" idx="5"/>
          </p:nvPr>
        </p:nvSpPr>
        <p:spPr/>
        <p:txBody>
          <a:bodyPr/>
          <a:lstStyle/>
          <a:p>
            <a:fld id="{F8CDDBDF-E6C9-42AF-AAD8-08AE8EC20F07}" type="slidenum">
              <a:rPr kumimoji="1" lang="ja-JP" altLang="en-US" smtClean="0"/>
              <a:t>60</a:t>
            </a:fld>
            <a:endParaRPr kumimoji="1" lang="ja-JP" altLang="en-US"/>
          </a:p>
        </p:txBody>
      </p:sp>
    </p:spTree>
    <p:extLst>
      <p:ext uri="{BB962C8B-B14F-4D97-AF65-F5344CB8AC3E}">
        <p14:creationId xmlns:p14="http://schemas.microsoft.com/office/powerpoint/2010/main" val="155246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CDDBDF-E6C9-42AF-AAD8-08AE8EC20F07}" type="slidenum">
              <a:rPr kumimoji="1" lang="ja-JP" altLang="en-US" smtClean="0"/>
              <a:t>6</a:t>
            </a:fld>
            <a:endParaRPr kumimoji="1" lang="ja-JP" altLang="en-US"/>
          </a:p>
        </p:txBody>
      </p:sp>
    </p:spTree>
    <p:extLst>
      <p:ext uri="{BB962C8B-B14F-4D97-AF65-F5344CB8AC3E}">
        <p14:creationId xmlns:p14="http://schemas.microsoft.com/office/powerpoint/2010/main" val="8092562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A41E7-1634-0F48-586D-36AD9E5699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7050C5-D0F2-89BD-244A-3B9E0BF3D7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55F297-CE32-AE88-C87E-8113C572E78C}"/>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4D67387D-4E82-4613-7AF1-10EC127C282A}"/>
              </a:ext>
            </a:extLst>
          </p:cNvPr>
          <p:cNvSpPr>
            <a:spLocks noGrp="1"/>
          </p:cNvSpPr>
          <p:nvPr>
            <p:ph type="sldNum" sz="quarter" idx="5"/>
          </p:nvPr>
        </p:nvSpPr>
        <p:spPr/>
        <p:txBody>
          <a:bodyPr/>
          <a:lstStyle/>
          <a:p>
            <a:fld id="{F8CDDBDF-E6C9-42AF-AAD8-08AE8EC20F07}" type="slidenum">
              <a:rPr kumimoji="1" lang="ja-JP" altLang="en-US" smtClean="0"/>
              <a:t>61</a:t>
            </a:fld>
            <a:endParaRPr kumimoji="1" lang="ja-JP" altLang="en-US"/>
          </a:p>
        </p:txBody>
      </p:sp>
    </p:spTree>
    <p:extLst>
      <p:ext uri="{BB962C8B-B14F-4D97-AF65-F5344CB8AC3E}">
        <p14:creationId xmlns:p14="http://schemas.microsoft.com/office/powerpoint/2010/main" val="25155364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EF7E2-3E6A-7698-BE9E-72FCE2FFAB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955669-4E87-BE4A-047E-3117FF6F24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9C13A51-A59C-1D42-07AB-0EB06CFDA1E0}"/>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B48AB5F3-87A0-C7EF-986F-8AE2E2EFE78A}"/>
              </a:ext>
            </a:extLst>
          </p:cNvPr>
          <p:cNvSpPr>
            <a:spLocks noGrp="1"/>
          </p:cNvSpPr>
          <p:nvPr>
            <p:ph type="sldNum" sz="quarter" idx="5"/>
          </p:nvPr>
        </p:nvSpPr>
        <p:spPr/>
        <p:txBody>
          <a:bodyPr/>
          <a:lstStyle/>
          <a:p>
            <a:fld id="{F8CDDBDF-E6C9-42AF-AAD8-08AE8EC20F07}" type="slidenum">
              <a:rPr kumimoji="1" lang="ja-JP" altLang="en-US" smtClean="0"/>
              <a:t>62</a:t>
            </a:fld>
            <a:endParaRPr kumimoji="1" lang="ja-JP" altLang="en-US"/>
          </a:p>
        </p:txBody>
      </p:sp>
    </p:spTree>
    <p:extLst>
      <p:ext uri="{BB962C8B-B14F-4D97-AF65-F5344CB8AC3E}">
        <p14:creationId xmlns:p14="http://schemas.microsoft.com/office/powerpoint/2010/main" val="2003375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F9EF6-E63F-CFE7-A9CB-C53E28132C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0B7300-A885-751E-5E7A-75B28CF2C8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37EC6C-3FD1-597F-CD7A-4C4A25E67269}"/>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FA836E18-6869-B578-2749-1DD6EDB4D9E2}"/>
              </a:ext>
            </a:extLst>
          </p:cNvPr>
          <p:cNvSpPr>
            <a:spLocks noGrp="1"/>
          </p:cNvSpPr>
          <p:nvPr>
            <p:ph type="sldNum" sz="quarter" idx="5"/>
          </p:nvPr>
        </p:nvSpPr>
        <p:spPr/>
        <p:txBody>
          <a:bodyPr/>
          <a:lstStyle/>
          <a:p>
            <a:fld id="{F8CDDBDF-E6C9-42AF-AAD8-08AE8EC20F07}" type="slidenum">
              <a:rPr kumimoji="1" lang="ja-JP" altLang="en-US" smtClean="0"/>
              <a:t>63</a:t>
            </a:fld>
            <a:endParaRPr kumimoji="1" lang="ja-JP" altLang="en-US"/>
          </a:p>
        </p:txBody>
      </p:sp>
    </p:spTree>
    <p:extLst>
      <p:ext uri="{BB962C8B-B14F-4D97-AF65-F5344CB8AC3E}">
        <p14:creationId xmlns:p14="http://schemas.microsoft.com/office/powerpoint/2010/main" val="25236946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3427A-85B0-EE9A-5894-E435C9724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ABAA7-7F78-E859-A04D-F04AD4CC5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E8316-C64B-0710-455E-4368C9199558}"/>
              </a:ext>
            </a:extLst>
          </p:cNvPr>
          <p:cNvSpPr>
            <a:spLocks noGrp="1"/>
          </p:cNvSpPr>
          <p:nvPr>
            <p:ph type="body" idx="1"/>
          </p:nvPr>
        </p:nvSpPr>
        <p:spPr/>
        <p:txBody>
          <a:bodyPr/>
          <a:lstStyle/>
          <a:p>
            <a:pPr algn="l" rtl="0"/>
            <a:r>
              <a:rPr lang="ja" sz="1800" b="1" i="0" u="none" baseline="0" dirty="0">
                <a:latin typeface="メイリオ" panose="020B0604030504040204" pitchFamily="50" charset="-128"/>
                <a:ea typeface="メイリオ" panose="020B0604030504040204" pitchFamily="50" charset="-128"/>
              </a:rPr>
              <a:t>定款細則委員会と事務総長は、組織規定文書、</a:t>
            </a:r>
            <a:endParaRPr lang="en-US" altLang="ja" sz="1800" b="1" i="0" u="none" baseline="0" dirty="0">
              <a:latin typeface="メイリオ" panose="020B0604030504040204" pitchFamily="50" charset="-128"/>
              <a:ea typeface="メイリオ" panose="020B0604030504040204" pitchFamily="50" charset="-128"/>
            </a:endParaRPr>
          </a:p>
          <a:p>
            <a:pPr algn="l" rtl="0"/>
            <a:r>
              <a:rPr lang="ja" sz="1800" b="1" i="0" u="none" baseline="0" dirty="0">
                <a:latin typeface="メイリオ" panose="020B0604030504040204" pitchFamily="50" charset="-128"/>
                <a:ea typeface="メイリオ" panose="020B0604030504040204" pitchFamily="50" charset="-128"/>
              </a:rPr>
              <a:t>すなわち、国際ロータリーの定款・細則と</a:t>
            </a:r>
            <a:endParaRPr lang="en-US" altLang="ja" sz="1800" b="1" i="0" u="none" baseline="0" dirty="0">
              <a:latin typeface="メイリオ" panose="020B0604030504040204" pitchFamily="50" charset="-128"/>
              <a:ea typeface="メイリオ" panose="020B0604030504040204" pitchFamily="50" charset="-128"/>
            </a:endParaRPr>
          </a:p>
          <a:p>
            <a:pPr algn="l" rtl="0"/>
            <a:r>
              <a:rPr lang="ja" sz="1800" b="1" i="0" u="none" baseline="0" dirty="0">
                <a:latin typeface="メイリオ" panose="020B0604030504040204" pitchFamily="50" charset="-128"/>
                <a:ea typeface="メイリオ" panose="020B0604030504040204" pitchFamily="50" charset="-128"/>
              </a:rPr>
              <a:t>標準ロータリークラブ定款の改訂作業を行います。</a:t>
            </a:r>
            <a:endParaRPr lang="en-US" altLang="ja" sz="1800" b="1" i="0" u="none" baseline="0" dirty="0">
              <a:latin typeface="メイリオ" panose="020B0604030504040204" pitchFamily="50" charset="-128"/>
              <a:ea typeface="メイリオ" panose="020B0604030504040204" pitchFamily="50" charset="-128"/>
            </a:endParaRPr>
          </a:p>
          <a:p>
            <a:pPr algn="l" rtl="0"/>
            <a:r>
              <a:rPr lang="ja" sz="1800" b="1" i="0" u="none" baseline="0" dirty="0">
                <a:latin typeface="メイリオ" panose="020B0604030504040204" pitchFamily="50" charset="-128"/>
                <a:ea typeface="メイリオ" panose="020B0604030504040204" pitchFamily="50" charset="-128"/>
              </a:rPr>
              <a:t>これらの組織規定文書は、審議会終了から2カ月以内に改訂され、全代表議員、補欠議員、地区ガバナー、シニアリーダーに送られます。</a:t>
            </a:r>
          </a:p>
          <a:p>
            <a:endParaRPr lang="ja" sz="1800" b="1" dirty="0">
              <a:latin typeface="メイリオ" panose="020B0604030504040204" pitchFamily="50" charset="-128"/>
              <a:ea typeface="メイリオ" panose="020B0604030504040204" pitchFamily="50" charset="-128"/>
            </a:endParaRPr>
          </a:p>
          <a:p>
            <a:pPr algn="l" rtl="0"/>
            <a:r>
              <a:rPr lang="ja" sz="1800" b="1" i="0" u="none" baseline="0" dirty="0">
                <a:latin typeface="メイリオ" panose="020B0604030504040204" pitchFamily="50" charset="-128"/>
                <a:ea typeface="メイリオ" panose="020B0604030504040204" pitchFamily="50" charset="-128"/>
              </a:rPr>
              <a:t>採択された制定案による変更は、別段の定めが</a:t>
            </a:r>
            <a:endParaRPr lang="en-US" altLang="ja" sz="1800" b="1" i="0" u="none" baseline="0" dirty="0">
              <a:latin typeface="メイリオ" panose="020B0604030504040204" pitchFamily="50" charset="-128"/>
              <a:ea typeface="メイリオ" panose="020B0604030504040204" pitchFamily="50" charset="-128"/>
            </a:endParaRPr>
          </a:p>
          <a:p>
            <a:pPr algn="l" rtl="0"/>
            <a:r>
              <a:rPr lang="ja" sz="1800" b="1" i="0" u="none" baseline="0" dirty="0">
                <a:latin typeface="メイリオ" panose="020B0604030504040204" pitchFamily="50" charset="-128"/>
                <a:ea typeface="メイリオ" panose="020B0604030504040204" pitchFamily="50" charset="-128"/>
              </a:rPr>
              <a:t>ある場合を除き、審議会後の7月1日から有効</a:t>
            </a:r>
            <a:endParaRPr lang="en-US" altLang="ja" sz="1800" b="1" i="0" u="none" baseline="0" dirty="0">
              <a:latin typeface="メイリオ" panose="020B0604030504040204" pitchFamily="50" charset="-128"/>
              <a:ea typeface="メイリオ" panose="020B0604030504040204" pitchFamily="50" charset="-128"/>
            </a:endParaRPr>
          </a:p>
          <a:p>
            <a:pPr algn="l" rtl="0"/>
            <a:r>
              <a:rPr lang="ja" sz="1800" b="1" i="0" u="none" baseline="0" dirty="0">
                <a:latin typeface="メイリオ" panose="020B0604030504040204" pitchFamily="50" charset="-128"/>
                <a:ea typeface="メイリオ" panose="020B0604030504040204" pitchFamily="50" charset="-128"/>
              </a:rPr>
              <a:t>となります。  </a:t>
            </a:r>
            <a:endParaRPr lang="ja" sz="1800" b="1" dirty="0">
              <a:latin typeface="メイリオ" panose="020B0604030504040204" pitchFamily="50" charset="-128"/>
              <a:ea typeface="メイリオ" panose="020B0604030504040204" pitchFamily="50" charset="-128"/>
            </a:endParaRPr>
          </a:p>
        </p:txBody>
      </p:sp>
      <p:sp>
        <p:nvSpPr>
          <p:cNvPr id="5" name="Slide Number Placeholder 4">
            <a:extLst>
              <a:ext uri="{FF2B5EF4-FFF2-40B4-BE49-F238E27FC236}">
                <a16:creationId xmlns:a16="http://schemas.microsoft.com/office/drawing/2014/main" id="{96574735-8874-7264-A4AE-F064C966AA8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46B9-C5D7-482E-BC70-846E97C2F23D}"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953041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sz="18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審議会の終了後2カ月以内に、採択された全制定案が収められた「決定報告書」が、</a:t>
            </a:r>
            <a:endParaRPr lang="en-US" altLang="ja" sz="18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algn="l" rtl="0"/>
            <a:r>
              <a:rPr lang="ja" sz="18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クラブ、地区、代表議員、補欠議員、シニアリーダーに送られます。議会で立法案に修正が加えられた場合、報告書には修正された形で掲載されます。  </a:t>
            </a:r>
          </a:p>
          <a:p>
            <a:endParaRPr lang="ja" sz="1800" b="1" kern="120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8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決定報告書が送付されてから2カ月以内に、クラブは、採択された立法案に対して反対の意思を表明できます。ある立法案に対して、クラブの有効投票の少なくとも5％に相当するクラブが反対の意思表示をした場合、その効力は一時保留となり、全クラブによる郵便投票が行われます。なお、審議会業務課が知る限り、採択された立法案に一時保留となる数の反対票が集まったことはありません。もしこれから起こるとしても、</a:t>
            </a:r>
            <a:endParaRPr lang="en-US" altLang="ja" sz="18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 sz="1800" b="1" i="0" u="none" kern="1200" baseline="0" dirty="0">
                <a:solidFill>
                  <a:schemeClr val="tx1"/>
                </a:solidFill>
                <a:effectLst/>
                <a:latin typeface="メイリオ" panose="020B0604030504040204" pitchFamily="50" charset="-128"/>
                <a:ea typeface="メイリオ" panose="020B0604030504040204" pitchFamily="50" charset="-128"/>
                <a:cs typeface="BIZ UDPGothic" charset="0"/>
              </a:rPr>
              <a:t>非常にまれです。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 sz="1200" kern="1200" baseline="0" dirty="0">
              <a:solidFill>
                <a:schemeClr val="tx1"/>
              </a:solidFill>
              <a:effectLst/>
              <a:cs typeface="BIZ UDPGothic"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46B9-C5D7-482E-BC70-846E97C2F23D}"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759809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ja" dirty="0"/>
          </a:p>
        </p:txBody>
      </p:sp>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46B9-C5D7-482E-BC70-846E97C2F23D}"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013451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EA81C-A10C-FD0B-5AB6-B01B7E337C3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5274767-44B7-5881-0447-AE8B5B7BB4E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7D518D-695E-92CE-D5F4-311A232A531E}"/>
              </a:ext>
            </a:extLst>
          </p:cNvPr>
          <p:cNvSpPr>
            <a:spLocks noGrp="1"/>
          </p:cNvSpPr>
          <p:nvPr>
            <p:ph type="body" idx="1"/>
          </p:nvPr>
        </p:nvSpPr>
        <p:spPr/>
        <p:txBody>
          <a:bodyPr/>
          <a:lstStyle/>
          <a:p>
            <a:r>
              <a:rPr lang="ja-JP" altLang="en-US" sz="1800" b="1" dirty="0">
                <a:latin typeface="メイリオ" panose="020B0604030504040204" pitchFamily="50" charset="-128"/>
                <a:ea typeface="メイリオ" panose="020B0604030504040204" pitchFamily="50" charset="-128"/>
              </a:rPr>
              <a:t>ポール・ハリスはロータリーの将来を考える時、</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「今が良いから現状を維持しようとすれば、</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ロータリーも必ず時代から取り残される組織と</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なってしまう時代が来る」ことを憂いていたと</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言います。</a:t>
            </a:r>
            <a:endParaRPr lang="en-US" altLang="ja-JP" sz="1800" b="1" dirty="0">
              <a:latin typeface="メイリオ" panose="020B0604030504040204" pitchFamily="50" charset="-128"/>
              <a:ea typeface="メイリオ" panose="020B0604030504040204" pitchFamily="50" charset="-128"/>
            </a:endParaRPr>
          </a:p>
          <a:p>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国際ロータリーは、</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「過去を維持することから、</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世界と共に変化する組織、変化を受入れる組織と</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なることが必要である」として</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います。</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私たちが地区やグループのリーダーとして</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どのように「変化を生み出し、そして受入れる」か</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考えてみなければならなりません。</a:t>
            </a:r>
          </a:p>
        </p:txBody>
      </p:sp>
      <p:sp>
        <p:nvSpPr>
          <p:cNvPr id="4" name="スライド番号プレースホルダー 3">
            <a:extLst>
              <a:ext uri="{FF2B5EF4-FFF2-40B4-BE49-F238E27FC236}">
                <a16:creationId xmlns:a16="http://schemas.microsoft.com/office/drawing/2014/main" id="{16C63602-D294-38FA-5747-1EF6906694E3}"/>
              </a:ext>
            </a:extLst>
          </p:cNvPr>
          <p:cNvSpPr>
            <a:spLocks noGrp="1"/>
          </p:cNvSpPr>
          <p:nvPr>
            <p:ph type="sldNum" sz="quarter" idx="5"/>
          </p:nvPr>
        </p:nvSpPr>
        <p:spPr/>
        <p:txBody>
          <a:bodyPr/>
          <a:lstStyle/>
          <a:p>
            <a:pPr defTabSz="1020647">
              <a:defRPr/>
            </a:pPr>
            <a:fld id="{9F1E0B61-72C9-4690-827B-6F33D6E5EBBE}" type="slidenum">
              <a:rPr lang="ja-JP" altLang="en-US">
                <a:solidFill>
                  <a:prstClr val="black"/>
                </a:solidFill>
                <a:latin typeface="游ゴシック" panose="020F0502020204030204"/>
                <a:ea typeface="游ゴシック" panose="020B0400000000000000" pitchFamily="50" charset="-128"/>
              </a:rPr>
              <a:pPr defTabSz="1020647">
                <a:defRPr/>
              </a:pPr>
              <a:t>67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103438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6CB33-5F4A-4B71-9180-B191DF4872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84142DC-8880-D229-4725-0A57EE7D696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D5CA8A-9A49-5A1B-2973-F2722A474DE8}"/>
              </a:ext>
            </a:extLst>
          </p:cNvPr>
          <p:cNvSpPr>
            <a:spLocks noGrp="1"/>
          </p:cNvSpPr>
          <p:nvPr>
            <p:ph type="body" idx="1"/>
          </p:nvPr>
        </p:nvSpPr>
        <p:spPr/>
        <p:txBody>
          <a:bodyPr/>
          <a:lstStyle/>
          <a:p>
            <a:r>
              <a:rPr kumimoji="1" lang="ja-JP" altLang="en-US" sz="1700" b="1" dirty="0">
                <a:latin typeface="メイリオ" panose="020B0604030504040204" pitchFamily="50" charset="-128"/>
                <a:ea typeface="メイリオ" panose="020B0604030504040204" pitchFamily="50" charset="-128"/>
              </a:rPr>
              <a:t>国際ロータリーは昨年</a:t>
            </a:r>
            <a:r>
              <a:rPr kumimoji="1" lang="en-US" altLang="ja-JP" sz="1700" b="1" dirty="0">
                <a:latin typeface="メイリオ" panose="020B0604030504040204" pitchFamily="50" charset="-128"/>
                <a:ea typeface="メイリオ" panose="020B0604030504040204" pitchFamily="50" charset="-128"/>
              </a:rPr>
              <a:t>7</a:t>
            </a:r>
            <a:r>
              <a:rPr kumimoji="1" lang="ja-JP" altLang="en-US" sz="1700" b="1" dirty="0">
                <a:latin typeface="メイリオ" panose="020B0604030504040204" pitchFamily="50" charset="-128"/>
                <a:ea typeface="メイリオ" panose="020B0604030504040204" pitchFamily="50" charset="-128"/>
              </a:rPr>
              <a:t>月</a:t>
            </a:r>
            <a:r>
              <a:rPr kumimoji="1" lang="en-US" altLang="ja-JP" sz="1700" b="1" dirty="0">
                <a:latin typeface="メイリオ" panose="020B0604030504040204" pitchFamily="50" charset="-128"/>
                <a:ea typeface="メイリオ" panose="020B0604030504040204" pitchFamily="50" charset="-128"/>
              </a:rPr>
              <a:t>1</a:t>
            </a:r>
            <a:r>
              <a:rPr kumimoji="1" lang="ja-JP" altLang="en-US" sz="1700" b="1" dirty="0">
                <a:latin typeface="メイリオ" panose="020B0604030504040204" pitchFamily="50" charset="-128"/>
                <a:ea typeface="メイリオ" panose="020B0604030504040204" pitchFamily="50" charset="-128"/>
              </a:rPr>
              <a:t>日より</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a:t>
            </a:r>
            <a:r>
              <a:rPr kumimoji="1" lang="en-US" altLang="ja-JP" sz="1700" b="1" dirty="0">
                <a:latin typeface="メイリオ" panose="020B0604030504040204" pitchFamily="50" charset="-128"/>
                <a:ea typeface="メイリオ" panose="020B0604030504040204" pitchFamily="50" charset="-128"/>
              </a:rPr>
              <a:t>Training</a:t>
            </a:r>
            <a:r>
              <a:rPr kumimoji="1" lang="ja-JP" altLang="en-US" sz="1700" b="1" dirty="0">
                <a:latin typeface="メイリオ" panose="020B0604030504040204" pitchFamily="50" charset="-128"/>
                <a:ea typeface="メイリオ" panose="020B0604030504040204" pitchFamily="50" charset="-128"/>
              </a:rPr>
              <a:t>モデルから</a:t>
            </a:r>
            <a:r>
              <a:rPr kumimoji="1" lang="en-US" altLang="ja-JP" sz="1700" b="1" dirty="0">
                <a:latin typeface="メイリオ" panose="020B0604030504040204" pitchFamily="50" charset="-128"/>
                <a:ea typeface="メイリオ" panose="020B0604030504040204" pitchFamily="50" charset="-128"/>
              </a:rPr>
              <a:t>Learning</a:t>
            </a:r>
            <a:r>
              <a:rPr kumimoji="1" lang="ja-JP" altLang="en-US" sz="1700" b="1" dirty="0">
                <a:latin typeface="メイリオ" panose="020B0604030504040204" pitchFamily="50" charset="-128"/>
                <a:ea typeface="メイリオ" panose="020B0604030504040204" pitchFamily="50" charset="-128"/>
              </a:rPr>
              <a:t>モデル」へ</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変更しました。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これは、</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皆様が自己学習をおこない、参加者が中心となって、</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話し合いを行うこと、参加者同士でアイデア交換</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することで実現できる研修方法です。</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このような意味合いから考えますと、</a:t>
            </a:r>
            <a:r>
              <a:rPr kumimoji="1" lang="en-US" altLang="ja-JP" sz="1700" b="1" dirty="0">
                <a:latin typeface="メイリオ" panose="020B0604030504040204" pitchFamily="50" charset="-128"/>
                <a:ea typeface="メイリオ" panose="020B0604030504040204" pitchFamily="50" charset="-128"/>
              </a:rPr>
              <a:t>RLI</a:t>
            </a:r>
            <a:r>
              <a:rPr kumimoji="1" lang="ja-JP" altLang="en-US" sz="1700" b="1" dirty="0">
                <a:latin typeface="メイリオ" panose="020B0604030504040204" pitchFamily="50" charset="-128"/>
                <a:ea typeface="メイリオ" panose="020B0604030504040204" pitchFamily="50" charset="-128"/>
              </a:rPr>
              <a:t>研修を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行う意義は非常に大きいと考えます。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さてお時間がまいりました。</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結びに、委員会委員の皆さんと参加されたクラブ会員の</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皆さんが共に充実した研修の時間を共有できますことを</a:t>
            </a:r>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期待し、お話を閉じさせて頂きます。</a:t>
            </a:r>
            <a:endParaRPr kumimoji="1" lang="en-US" altLang="ja-JP" sz="1700" b="1" dirty="0">
              <a:latin typeface="メイリオ" panose="020B0604030504040204" pitchFamily="50" charset="-128"/>
              <a:ea typeface="メイリオ" panose="020B0604030504040204" pitchFamily="50" charset="-128"/>
            </a:endParaRPr>
          </a:p>
          <a:p>
            <a:endParaRPr kumimoji="1" lang="en-US" altLang="ja-JP" sz="1700" b="1" dirty="0">
              <a:latin typeface="メイリオ" panose="020B0604030504040204" pitchFamily="50" charset="-128"/>
              <a:ea typeface="メイリオ" panose="020B0604030504040204" pitchFamily="50" charset="-128"/>
            </a:endParaRPr>
          </a:p>
          <a:p>
            <a:r>
              <a:rPr kumimoji="1" lang="ja-JP" altLang="en-US" sz="1700" b="1" dirty="0">
                <a:latin typeface="メイリオ" panose="020B0604030504040204" pitchFamily="50" charset="-128"/>
                <a:ea typeface="メイリオ" panose="020B0604030504040204" pitchFamily="50" charset="-128"/>
              </a:rPr>
              <a:t>ご清聴、ありがとうございました。</a:t>
            </a:r>
          </a:p>
        </p:txBody>
      </p:sp>
      <p:sp>
        <p:nvSpPr>
          <p:cNvPr id="4" name="スライド番号プレースホルダー 3">
            <a:extLst>
              <a:ext uri="{FF2B5EF4-FFF2-40B4-BE49-F238E27FC236}">
                <a16:creationId xmlns:a16="http://schemas.microsoft.com/office/drawing/2014/main" id="{B187013C-350D-62EC-D4D7-F44573DEB69C}"/>
              </a:ext>
            </a:extLst>
          </p:cNvPr>
          <p:cNvSpPr>
            <a:spLocks noGrp="1"/>
          </p:cNvSpPr>
          <p:nvPr>
            <p:ph type="sldNum" sz="quarter" idx="5"/>
          </p:nvPr>
        </p:nvSpPr>
        <p:spPr/>
        <p:txBody>
          <a:bodyPr/>
          <a:lstStyle/>
          <a:p>
            <a:fld id="{DB827055-821E-4F6B-AAA9-2685E1493D9C}" type="slidenum">
              <a:rPr lang="en-US" smtClean="0"/>
              <a:t>68</a:t>
            </a:fld>
            <a:endParaRPr lang="en-US" dirty="0"/>
          </a:p>
        </p:txBody>
      </p:sp>
    </p:spTree>
    <p:extLst>
      <p:ext uri="{BB962C8B-B14F-4D97-AF65-F5344CB8AC3E}">
        <p14:creationId xmlns:p14="http://schemas.microsoft.com/office/powerpoint/2010/main" val="193470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593C8-7E81-AF18-AA19-46503C95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28644-AA16-1FEC-A30B-64A95772B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141C3-C594-8249-4623-D38096C5C364}"/>
              </a:ext>
            </a:extLst>
          </p:cNvPr>
          <p:cNvSpPr>
            <a:spLocks noGrp="1"/>
          </p:cNvSpPr>
          <p:nvPr>
            <p:ph type="body" idx="1"/>
          </p:nvPr>
        </p:nvSpPr>
        <p:spPr/>
        <p:txBody>
          <a:bodyPr/>
          <a:lstStyle/>
          <a:p>
            <a:endParaRPr lang="ja" sz="1200" kern="1200" baseline="0" dirty="0">
              <a:solidFill>
                <a:schemeClr val="tx1"/>
              </a:solidFill>
              <a:effectLst/>
              <a:cs typeface="BIZ UDPGothic" charset="0"/>
            </a:endParaRPr>
          </a:p>
        </p:txBody>
      </p:sp>
      <p:sp>
        <p:nvSpPr>
          <p:cNvPr id="4" name="Slide Number Placeholder 3">
            <a:extLst>
              <a:ext uri="{FF2B5EF4-FFF2-40B4-BE49-F238E27FC236}">
                <a16:creationId xmlns:a16="http://schemas.microsoft.com/office/drawing/2014/main" id="{D3E9FEC0-86E6-C216-C3AE-34C9D0AB54F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C78EDF-7F9E-A94B-AD72-CDE445A65B8A}"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2483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EECC3-6FA1-51B9-E7B1-424925DFD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C17EF-F4E7-352F-6B53-96320C05C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4ADEF0-B870-26E1-B8D3-A19975410BC3}"/>
              </a:ext>
            </a:extLst>
          </p:cNvPr>
          <p:cNvSpPr>
            <a:spLocks noGrp="1"/>
          </p:cNvSpPr>
          <p:nvPr>
            <p:ph type="body" idx="1"/>
          </p:nvPr>
        </p:nvSpPr>
        <p:spPr/>
        <p:txBody>
          <a:bodyPr/>
          <a:lstStyle/>
          <a:p>
            <a:endParaRPr lang="ja" sz="1200" kern="1200" baseline="0" dirty="0">
              <a:solidFill>
                <a:schemeClr val="tx1"/>
              </a:solidFill>
              <a:effectLst/>
              <a:cs typeface="BIZ UDPGothic" charset="0"/>
            </a:endParaRPr>
          </a:p>
        </p:txBody>
      </p:sp>
      <p:sp>
        <p:nvSpPr>
          <p:cNvPr id="4" name="Slide Number Placeholder 3">
            <a:extLst>
              <a:ext uri="{FF2B5EF4-FFF2-40B4-BE49-F238E27FC236}">
                <a16:creationId xmlns:a16="http://schemas.microsoft.com/office/drawing/2014/main" id="{B4E735AD-F40D-C052-3133-AA2258875FA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C78EDF-7F9E-A94B-AD72-CDE445A65B8A}"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6145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72574-0FE0-CD39-B449-847EE8222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0F75D-5C7A-7232-8F9A-D98888576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B5FE5-B305-20B6-93F4-FED8A9D01DA0}"/>
              </a:ext>
            </a:extLst>
          </p:cNvPr>
          <p:cNvSpPr>
            <a:spLocks noGrp="1"/>
          </p:cNvSpPr>
          <p:nvPr>
            <p:ph type="body" idx="1"/>
          </p:nvPr>
        </p:nvSpPr>
        <p:spPr/>
        <p:txBody>
          <a:bodyPr/>
          <a:lstStyle/>
          <a:p>
            <a:endParaRPr lang="ja" sz="1200" kern="1200" baseline="0" dirty="0">
              <a:solidFill>
                <a:schemeClr val="tx1"/>
              </a:solidFill>
              <a:effectLst/>
              <a:cs typeface="BIZ UDPGothic" charset="0"/>
            </a:endParaRPr>
          </a:p>
        </p:txBody>
      </p:sp>
      <p:sp>
        <p:nvSpPr>
          <p:cNvPr id="4" name="Slide Number Placeholder 3">
            <a:extLst>
              <a:ext uri="{FF2B5EF4-FFF2-40B4-BE49-F238E27FC236}">
                <a16:creationId xmlns:a16="http://schemas.microsoft.com/office/drawing/2014/main" id="{4A70C79D-C6B7-1037-D66B-8DC53F6699A9}"/>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C78EDF-7F9E-A94B-AD72-CDE445A65B8A}" type="slidenum">
              <a:rPr kumimoji="0"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ja"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40786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176634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5579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019184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4904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136540885"/>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281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46323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500449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902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7898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568185721"/>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284534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188619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35349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BC2EC0-22C9-44F9-932D-C80A425191B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DAC579-8C9B-48B1-B967-0E8BD531EF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9D2FF7-0C4C-4353-8FC7-6810841B6761}"/>
              </a:ext>
            </a:extLst>
          </p:cNvPr>
          <p:cNvSpPr>
            <a:spLocks noGrp="1"/>
          </p:cNvSpPr>
          <p:nvPr>
            <p:ph type="dt" sz="half" idx="10"/>
          </p:nvPr>
        </p:nvSpPr>
        <p:spPr/>
        <p:txBody>
          <a:bodyPr/>
          <a:lstStyle/>
          <a:p>
            <a:fld id="{5E26CBB9-9916-4A73-BAAB-BF1905CE4F0C}" type="datetimeFigureOut">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84C9A790-E9E8-4DD1-9939-F539D0CBC5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AF0C5C-E1E5-47AD-A704-9D3BD9F3A150}"/>
              </a:ext>
            </a:extLst>
          </p:cNvPr>
          <p:cNvSpPr>
            <a:spLocks noGrp="1"/>
          </p:cNvSpPr>
          <p:nvPr>
            <p:ph type="sldNum" sz="quarter" idx="12"/>
          </p:nvPr>
        </p:nvSpPr>
        <p:spPr/>
        <p:txBody>
          <a:bodyPr/>
          <a:lstStyle/>
          <a:p>
            <a:fld id="{711CFCEA-B029-4D6B-83EE-85C4BBFC9731}" type="slidenum">
              <a:rPr kumimoji="1" lang="ja-JP" altLang="en-US" smtClean="0"/>
              <a:t>‹#›</a:t>
            </a:fld>
            <a:endParaRPr kumimoji="1" lang="ja-JP" altLang="en-US"/>
          </a:p>
        </p:txBody>
      </p:sp>
    </p:spTree>
    <p:extLst>
      <p:ext uri="{BB962C8B-B14F-4D97-AF65-F5344CB8AC3E}">
        <p14:creationId xmlns:p14="http://schemas.microsoft.com/office/powerpoint/2010/main" val="2569799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364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DA99307-5E6B-4B1C-8BE3-8D272AABECA2}" type="datetimeFigureOut">
              <a:rPr kumimoji="1" lang="ja-JP" altLang="en-US" smtClean="0"/>
              <a:t>2025/8/18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FB0D8-E3B1-41F8-9E86-4E470542156B}" type="slidenum">
              <a:rPr kumimoji="1" lang="ja-JP" altLang="en-US" smtClean="0"/>
              <a:t>‹#›</a:t>
            </a:fld>
            <a:endParaRPr kumimoji="1" lang="ja-JP" altLang="en-US"/>
          </a:p>
        </p:txBody>
      </p:sp>
    </p:spTree>
    <p:extLst>
      <p:ext uri="{BB962C8B-B14F-4D97-AF65-F5344CB8AC3E}">
        <p14:creationId xmlns:p14="http://schemas.microsoft.com/office/powerpoint/2010/main" val="2730355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99307-5E6B-4B1C-8BE3-8D272AABECA2}" type="datetimeFigureOut">
              <a:rPr kumimoji="1" lang="ja-JP" altLang="en-US" smtClean="0"/>
              <a:t>2025/8/18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FB0D8-E3B1-41F8-9E86-4E470542156B}" type="slidenum">
              <a:rPr kumimoji="1" lang="ja-JP" altLang="en-US" smtClean="0"/>
              <a:t>‹#›</a:t>
            </a:fld>
            <a:endParaRPr kumimoji="1" lang="ja-JP" altLang="en-US"/>
          </a:p>
        </p:txBody>
      </p:sp>
    </p:spTree>
    <p:extLst>
      <p:ext uri="{BB962C8B-B14F-4D97-AF65-F5344CB8AC3E}">
        <p14:creationId xmlns:p14="http://schemas.microsoft.com/office/powerpoint/2010/main" val="1804940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A99307-5E6B-4B1C-8BE3-8D272AABECA2}" type="datetimeFigureOut">
              <a:rPr kumimoji="1" lang="ja-JP" altLang="en-US" smtClean="0"/>
              <a:t>2025/8/18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FB0D8-E3B1-41F8-9E86-4E470542156B}" type="slidenum">
              <a:rPr kumimoji="1" lang="ja-JP" altLang="en-US" smtClean="0"/>
              <a:t>‹#›</a:t>
            </a:fld>
            <a:endParaRPr kumimoji="1" lang="ja-JP" altLang="en-US"/>
          </a:p>
        </p:txBody>
      </p:sp>
    </p:spTree>
    <p:extLst>
      <p:ext uri="{BB962C8B-B14F-4D97-AF65-F5344CB8AC3E}">
        <p14:creationId xmlns:p14="http://schemas.microsoft.com/office/powerpoint/2010/main" val="1406272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DA99307-5E6B-4B1C-8BE3-8D272AABECA2}" type="datetimeFigureOut">
              <a:rPr kumimoji="1" lang="ja-JP" altLang="en-US" smtClean="0"/>
              <a:t>2025/8/18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6FB0D8-E3B1-41F8-9E86-4E470542156B}" type="slidenum">
              <a:rPr kumimoji="1" lang="ja-JP" altLang="en-US" smtClean="0"/>
              <a:t>‹#›</a:t>
            </a:fld>
            <a:endParaRPr kumimoji="1" lang="ja-JP" altLang="en-US"/>
          </a:p>
        </p:txBody>
      </p:sp>
    </p:spTree>
    <p:extLst>
      <p:ext uri="{BB962C8B-B14F-4D97-AF65-F5344CB8AC3E}">
        <p14:creationId xmlns:p14="http://schemas.microsoft.com/office/powerpoint/2010/main" val="160801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DA99307-5E6B-4B1C-8BE3-8D272AABECA2}" type="datetimeFigureOut">
              <a:rPr kumimoji="1" lang="ja-JP" altLang="en-US" smtClean="0"/>
              <a:t>2025/8/18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6FB0D8-E3B1-41F8-9E86-4E470542156B}"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948650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DA99307-5E6B-4B1C-8BE3-8D272AABECA2}" type="datetimeFigureOut">
              <a:rPr kumimoji="1" lang="ja-JP" altLang="en-US" smtClean="0"/>
              <a:t>2025/8/18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6FB0D8-E3B1-41F8-9E86-4E470542156B}"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63268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1611722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99307-5E6B-4B1C-8BE3-8D272AABECA2}" type="datetimeFigureOut">
              <a:rPr kumimoji="1" lang="ja-JP" altLang="en-US" smtClean="0"/>
              <a:t>2025/8/18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6FB0D8-E3B1-41F8-9E86-4E470542156B}" type="slidenum">
              <a:rPr kumimoji="1" lang="ja-JP" altLang="en-US" smtClean="0"/>
              <a:t>‹#›</a:t>
            </a:fld>
            <a:endParaRPr kumimoji="1" lang="ja-JP" altLang="en-US"/>
          </a:p>
        </p:txBody>
      </p:sp>
    </p:spTree>
    <p:extLst>
      <p:ext uri="{BB962C8B-B14F-4D97-AF65-F5344CB8AC3E}">
        <p14:creationId xmlns:p14="http://schemas.microsoft.com/office/powerpoint/2010/main" val="3520712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A99307-5E6B-4B1C-8BE3-8D272AABECA2}" type="datetimeFigureOut">
              <a:rPr kumimoji="1" lang="ja-JP" altLang="en-US" smtClean="0"/>
              <a:t>2025/8/18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6FB0D8-E3B1-41F8-9E86-4E470542156B}" type="slidenum">
              <a:rPr kumimoji="1" lang="ja-JP" altLang="en-US" smtClean="0"/>
              <a:t>‹#›</a:t>
            </a:fld>
            <a:endParaRPr kumimoji="1" lang="ja-JP" altLang="en-US"/>
          </a:p>
        </p:txBody>
      </p:sp>
    </p:spTree>
    <p:extLst>
      <p:ext uri="{BB962C8B-B14F-4D97-AF65-F5344CB8AC3E}">
        <p14:creationId xmlns:p14="http://schemas.microsoft.com/office/powerpoint/2010/main" val="254013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A99307-5E6B-4B1C-8BE3-8D272AABECA2}" type="datetimeFigureOut">
              <a:rPr kumimoji="1" lang="ja-JP" altLang="en-US" smtClean="0"/>
              <a:t>2025/8/18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6FB0D8-E3B1-41F8-9E86-4E470542156B}" type="slidenum">
              <a:rPr kumimoji="1" lang="ja-JP" altLang="en-US" smtClean="0"/>
              <a:t>‹#›</a:t>
            </a:fld>
            <a:endParaRPr kumimoji="1" lang="ja-JP" altLang="en-US"/>
          </a:p>
        </p:txBody>
      </p:sp>
    </p:spTree>
    <p:extLst>
      <p:ext uri="{BB962C8B-B14F-4D97-AF65-F5344CB8AC3E}">
        <p14:creationId xmlns:p14="http://schemas.microsoft.com/office/powerpoint/2010/main" val="2037373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99307-5E6B-4B1C-8BE3-8D272AABECA2}" type="datetimeFigureOut">
              <a:rPr kumimoji="1" lang="ja-JP" altLang="en-US" smtClean="0"/>
              <a:t>2025/8/18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FB0D8-E3B1-41F8-9E86-4E470542156B}" type="slidenum">
              <a:rPr kumimoji="1" lang="ja-JP" altLang="en-US" smtClean="0"/>
              <a:t>‹#›</a:t>
            </a:fld>
            <a:endParaRPr kumimoji="1" lang="ja-JP" altLang="en-US"/>
          </a:p>
        </p:txBody>
      </p:sp>
    </p:spTree>
    <p:extLst>
      <p:ext uri="{BB962C8B-B14F-4D97-AF65-F5344CB8AC3E}">
        <p14:creationId xmlns:p14="http://schemas.microsoft.com/office/powerpoint/2010/main" val="3354024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DA99307-5E6B-4B1C-8BE3-8D272AABECA2}" type="datetimeFigureOut">
              <a:rPr kumimoji="1" lang="ja-JP" altLang="en-US" smtClean="0"/>
              <a:t>2025/8/18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FB0D8-E3B1-41F8-9E86-4E470542156B}" type="slidenum">
              <a:rPr kumimoji="1" lang="ja-JP" altLang="en-US" smtClean="0"/>
              <a:t>‹#›</a:t>
            </a:fld>
            <a:endParaRPr kumimoji="1" lang="ja-JP" altLang="en-US"/>
          </a:p>
        </p:txBody>
      </p:sp>
    </p:spTree>
    <p:extLst>
      <p:ext uri="{BB962C8B-B14F-4D97-AF65-F5344CB8AC3E}">
        <p14:creationId xmlns:p14="http://schemas.microsoft.com/office/powerpoint/2010/main" val="2027353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7587188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5296377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22408150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87857723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5394864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64524527"/>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5741062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49445925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8820879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5559503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738786160"/>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7376609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BIZ UDPゴシック" panose="020B0400000000000000" pitchFamily="50" charset="-128"/>
                <a:ea typeface="BIZ UDPゴシック" panose="020B0400000000000000" pitchFamily="50" charset="-128"/>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125767950"/>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ea typeface="BIZ UDPゴシック" panose="020B0400000000000000" pitchFamily="50" charset="-128"/>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BIZ UDPゴシック" panose="020B0400000000000000" pitchFamily="50" charset="-128"/>
                <a:ea typeface="BIZ UDPゴシック" panose="020B0400000000000000" pitchFamily="50" charset="-128"/>
              </a:defRPr>
            </a:lvl1pPr>
            <a:lvl2pPr marL="0" indent="0" algn="ctr">
              <a:buNone/>
              <a:defRPr sz="2000">
                <a:solidFill>
                  <a:schemeClr val="bg1"/>
                </a:solidFill>
                <a:latin typeface="BIZ UDPゴシック" panose="020B0400000000000000" pitchFamily="50" charset="-128"/>
                <a:ea typeface="BIZ UDPゴシック" panose="020B0400000000000000" pitchFamily="50" charset="-128"/>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511224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BIZ UDPゴシック" panose="020B0400000000000000" pitchFamily="50" charset="-128"/>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latin typeface="BIZ UDPゴシック" panose="020B0400000000000000" pitchFamily="50" charset="-128"/>
                <a:ea typeface="BIZ UDPゴシック" panose="020B0400000000000000" pitchFamily="50" charset="-128"/>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latin typeface="BIZ UDPゴシック" panose="020B0400000000000000" pitchFamily="50" charset="-128"/>
                <a:ea typeface="BIZ UDPゴシック" panose="020B0400000000000000" pitchFamily="50" charset="-128"/>
              </a:defRPr>
            </a:lvl1pPr>
            <a:lvl2pPr marL="457200" indent="-228600">
              <a:defRPr sz="2000">
                <a:solidFill>
                  <a:srgbClr val="333333"/>
                </a:solidFill>
                <a:latin typeface="BIZ UDPゴシック" panose="020B0400000000000000" pitchFamily="50" charset="-128"/>
                <a:ea typeface="BIZ UDPゴシック" panose="020B0400000000000000" pitchFamily="50" charset="-128"/>
              </a:defRPr>
            </a:lvl2pPr>
            <a:lvl3pPr marL="685800" indent="-228600">
              <a:defRPr sz="1800">
                <a:solidFill>
                  <a:srgbClr val="333333"/>
                </a:solidFill>
                <a:latin typeface="BIZ UDPゴシック" panose="020B0400000000000000" pitchFamily="50" charset="-128"/>
                <a:ea typeface="BIZ UDPゴシック" panose="020B0400000000000000" pitchFamily="50" charset="-128"/>
              </a:defRPr>
            </a:lvl3pPr>
            <a:lvl4pPr marL="914400" indent="-228600">
              <a:defRPr sz="1600">
                <a:solidFill>
                  <a:srgbClr val="333333"/>
                </a:solidFill>
                <a:latin typeface="BIZ UDPゴシック" panose="020B0400000000000000" pitchFamily="50" charset="-128"/>
                <a:ea typeface="BIZ UDPゴシック" panose="020B0400000000000000" pitchFamily="50" charset="-128"/>
              </a:defRPr>
            </a:lvl4pPr>
            <a:lvl5pPr marL="1143000" indent="-228600">
              <a:defRPr sz="1600">
                <a:solidFill>
                  <a:srgbClr val="333333"/>
                </a:solidFill>
                <a:latin typeface="BIZ UDPゴシック" panose="020B0400000000000000" pitchFamily="50" charset="-128"/>
                <a:ea typeface="BIZ UDPゴシック" panose="020B0400000000000000" pitchFamily="50"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latin typeface="BIZ UDPゴシック" panose="020B0400000000000000" pitchFamily="50" charset="-128"/>
                <a:ea typeface="BIZ UDPゴシック" panose="020B0400000000000000" pitchFamily="50" charset="-128"/>
              </a:rPr>
              <a:t>© 2022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2251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ea typeface="BIZ UDPゴシック" panose="020B0400000000000000" pitchFamily="50" charset="-128"/>
            </a:endParaRPr>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latin typeface="BIZ UDPゴシック" panose="020B0400000000000000" pitchFamily="50" charset="-128"/>
                <a:ea typeface="BIZ UDPゴシック" panose="020B0400000000000000" pitchFamily="50" charset="-128"/>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latin typeface="BIZ UDPゴシック" panose="020B0400000000000000" pitchFamily="50" charset="-128"/>
                <a:ea typeface="BIZ UDPゴシック" panose="020B0400000000000000" pitchFamily="50" charset="-128"/>
              </a:rPr>
              <a:t>© 2022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5742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174504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BIZ UDPゴシック" panose="020B0400000000000000" pitchFamily="50" charset="-128"/>
            </a:endParaRPr>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BIZ UDPゴシック" panose="020B0400000000000000" pitchFamily="50" charset="-128"/>
                <a:ea typeface="BIZ UDPゴシック" panose="020B0400000000000000" pitchFamily="50" charset="-128"/>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latin typeface="BIZ UDPゴシック" panose="020B0400000000000000" pitchFamily="50" charset="-128"/>
                <a:ea typeface="BIZ UDPゴシック" panose="020B0400000000000000" pitchFamily="50" charset="-128"/>
              </a:rPr>
              <a:t>© 2022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554076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BIZ UDPゴシック" panose="020B0400000000000000" pitchFamily="50" charset="-128"/>
                <a:ea typeface="BIZ UDPゴシック" panose="020B0400000000000000" pitchFamily="50" charset="-128"/>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651144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a typeface="BIZ UDPゴシック" panose="020B0400000000000000" pitchFamily="50" charset="-128"/>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ea typeface="BIZ UDPゴシック" panose="020B0400000000000000" pitchFamily="50" charset="-128"/>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BIZ UDPゴシック" panose="020B0400000000000000" pitchFamily="50" charset="-128"/>
                <a:ea typeface="BIZ UDPゴシック" panose="020B0400000000000000" pitchFamily="50" charset="-128"/>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4018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a typeface="BIZ UDPゴシック" panose="020B0400000000000000" pitchFamily="50" charset="-128"/>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BIZ UDPゴシック" panose="020B0400000000000000" pitchFamily="50" charset="-128"/>
                <a:ea typeface="BIZ UDPゴシック" panose="020B0400000000000000" pitchFamily="50" charset="-128"/>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ea typeface="BIZ UDPゴシック" panose="020B0400000000000000" pitchFamily="50" charset="-128"/>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54359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ea typeface="BIZ UDPゴシック" panose="020B0400000000000000" pitchFamily="50" charset="-128"/>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a typeface="BIZ UDPゴシック" panose="020B0400000000000000" pitchFamily="50" charset="-128"/>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BIZ UDPゴシック" panose="020B0400000000000000" pitchFamily="50" charset="-128"/>
                <a:ea typeface="BIZ UDPゴシック" panose="020B0400000000000000" pitchFamily="50" charset="-128"/>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BIZ UDPゴシック" panose="020B0400000000000000" pitchFamily="50" charset="-128"/>
              <a:ea typeface="BIZ UDPゴシック" panose="020B0400000000000000" pitchFamily="50" charset="-128"/>
            </a:endParaRP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latin typeface="BIZ UDPゴシック" panose="020B0400000000000000" pitchFamily="50" charset="-128"/>
                <a:ea typeface="BIZ UDPゴシック" panose="020B0400000000000000" pitchFamily="50" charset="-128"/>
              </a:rPr>
              <a:t>© 2022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140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ea typeface="BIZ UDPゴシック" panose="020B0400000000000000" pitchFamily="50" charset="-128"/>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a typeface="BIZ UDPゴシック" panose="020B0400000000000000" pitchFamily="50" charset="-128"/>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BIZ UDPゴシック" panose="020B0400000000000000" pitchFamily="50" charset="-128"/>
                <a:ea typeface="BIZ UDPゴシック" panose="020B0400000000000000" pitchFamily="50" charset="-128"/>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BIZ UDPゴシック" panose="020B0400000000000000" pitchFamily="50" charset="-128"/>
              <a:ea typeface="BIZ UDPゴシック" panose="020B0400000000000000" pitchFamily="50" charset="-128"/>
            </a:endParaRP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latin typeface="BIZ UDPゴシック" panose="020B0400000000000000" pitchFamily="50" charset="-128"/>
                <a:ea typeface="BIZ UDPゴシック" panose="020B0400000000000000" pitchFamily="50" charset="-128"/>
              </a:rPr>
              <a:t>© 2022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1230163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BIZ UDPゴシック" panose="020B0400000000000000" pitchFamily="50" charset="-128"/>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latin typeface="BIZ UDPゴシック" panose="020B0400000000000000" pitchFamily="50" charset="-128"/>
                <a:ea typeface="BIZ UDPゴシック" panose="020B0400000000000000" pitchFamily="50" charset="-128"/>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latin typeface="BIZ UDPゴシック" panose="020B0400000000000000" pitchFamily="50" charset="-128"/>
                <a:ea typeface="BIZ UDPゴシック" panose="020B0400000000000000" pitchFamily="50" charset="-128"/>
              </a:defRPr>
            </a:lvl1pPr>
            <a:lvl2pPr marL="457200" indent="-228600">
              <a:defRPr sz="2000">
                <a:solidFill>
                  <a:srgbClr val="333333"/>
                </a:solidFill>
                <a:latin typeface="BIZ UDPゴシック" panose="020B0400000000000000" pitchFamily="50" charset="-128"/>
                <a:ea typeface="BIZ UDPゴシック" panose="020B0400000000000000" pitchFamily="50" charset="-128"/>
              </a:defRPr>
            </a:lvl2pPr>
            <a:lvl3pPr marL="685800" indent="-228600">
              <a:defRPr sz="1800">
                <a:solidFill>
                  <a:srgbClr val="333333"/>
                </a:solidFill>
                <a:latin typeface="BIZ UDPゴシック" panose="020B0400000000000000" pitchFamily="50" charset="-128"/>
                <a:ea typeface="BIZ UDPゴシック" panose="020B0400000000000000" pitchFamily="50" charset="-128"/>
              </a:defRPr>
            </a:lvl3pPr>
            <a:lvl4pPr marL="914400" indent="-228600">
              <a:defRPr sz="1600">
                <a:solidFill>
                  <a:srgbClr val="333333"/>
                </a:solidFill>
                <a:latin typeface="BIZ UDPゴシック" panose="020B0400000000000000" pitchFamily="50" charset="-128"/>
                <a:ea typeface="BIZ UDPゴシック" panose="020B0400000000000000" pitchFamily="50" charset="-128"/>
              </a:defRPr>
            </a:lvl4pPr>
            <a:lvl5pPr marL="1143000" indent="-228600">
              <a:defRPr sz="1600">
                <a:solidFill>
                  <a:srgbClr val="333333"/>
                </a:solidFill>
                <a:latin typeface="BIZ UDPゴシック" panose="020B0400000000000000" pitchFamily="50" charset="-128"/>
                <a:ea typeface="BIZ UDPゴシック" panose="020B0400000000000000" pitchFamily="50"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latin typeface="BIZ UDPゴシック" panose="020B0400000000000000" pitchFamily="50" charset="-128"/>
                <a:ea typeface="BIZ UDPゴシック" panose="020B0400000000000000" pitchFamily="50" charset="-128"/>
              </a:rPr>
              <a:t>© 2022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81712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lvl1pPr>
              <a:defRPr>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latin typeface="BIZ UDPゴシック" panose="020B0400000000000000" pitchFamily="50" charset="-128"/>
                <a:ea typeface="BIZ UDPゴシック" panose="020B0400000000000000" pitchFamily="50" charset="-128"/>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latin typeface="BIZ UDPゴシック" panose="020B0400000000000000" pitchFamily="50" charset="-128"/>
                <a:ea typeface="BIZ UDPゴシック" panose="020B0400000000000000" pitchFamily="50" charset="-128"/>
              </a:rPr>
              <a:t>© 2022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fld id="{97A94E25-127B-4C48-AF96-44BA7B823777}" type="slidenum">
              <a:rPr lang="en-US" smtClean="0">
                <a:solidFill>
                  <a:schemeClr val="tx1"/>
                </a:solidFill>
                <a:latin typeface="BIZ UDPゴシック" panose="020B0400000000000000" pitchFamily="50" charset="-128"/>
                <a:ea typeface="BIZ UDPゴシック" panose="020B0400000000000000" pitchFamily="50" charset="-128"/>
              </a:rPr>
              <a:pPr/>
              <a:t>‹#›</a:t>
            </a:fld>
            <a:endParaRPr 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8472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BIZ UDPゴシック" panose="020B0400000000000000" pitchFamily="50" charset="-128"/>
            </a:endParaRPr>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atin typeface="BIZ UDPゴシック" panose="020B0400000000000000" pitchFamily="50" charset="-128"/>
                <a:ea typeface="BIZ UDPゴシック" panose="020B0400000000000000" pitchFamily="50" charset="-128"/>
              </a:defRPr>
            </a:lvl1pPr>
            <a:lvl2pPr marL="228600" indent="-169863">
              <a:lnSpc>
                <a:spcPct val="100000"/>
              </a:lnSpc>
              <a:spcBef>
                <a:spcPts val="1200"/>
              </a:spcBef>
              <a:spcAft>
                <a:spcPts val="1200"/>
              </a:spcAft>
              <a:defRPr sz="1800">
                <a:latin typeface="BIZ UDPゴシック" panose="020B0400000000000000" pitchFamily="50" charset="-128"/>
                <a:ea typeface="BIZ UDPゴシック" panose="020B0400000000000000" pitchFamily="50" charset="-128"/>
              </a:defRPr>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BIZ UDPゴシック" panose="020B0400000000000000" pitchFamily="50" charset="-128"/>
                <a:ea typeface="BIZ UDPゴシック" panose="020B0400000000000000" pitchFamily="50" charset="-128"/>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latin typeface="BIZ UDPゴシック" panose="020B0400000000000000" pitchFamily="50" charset="-128"/>
                <a:ea typeface="BIZ UDPゴシック" panose="020B0400000000000000" pitchFamily="50" charset="-128"/>
              </a:rPr>
              <a:t>© 2022 Rotary International. Internal Use Only. Not For Distribution. Private and Confidential.</a:t>
            </a:r>
          </a:p>
        </p:txBody>
      </p:sp>
    </p:spTree>
    <p:extLst>
      <p:ext uri="{BB962C8B-B14F-4D97-AF65-F5344CB8AC3E}">
        <p14:creationId xmlns:p14="http://schemas.microsoft.com/office/powerpoint/2010/main" val="1530874936"/>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ea typeface="BIZ UDPゴシック" panose="020B0400000000000000" pitchFamily="50" charset="-128"/>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latin typeface="BIZ UDPゴシック" panose="020B0400000000000000" pitchFamily="50" charset="-128"/>
                <a:ea typeface="BIZ UDPゴシック" panose="020B0400000000000000" pitchFamily="50" charset="-128"/>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BIZ UDPゴシック" panose="020B0400000000000000" pitchFamily="50" charset="-128"/>
                <a:ea typeface="BIZ UDPゴシック" panose="020B0400000000000000" pitchFamily="50" charset="-128"/>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118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65420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dirty="0"/>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latin typeface="BIZ UDPゴシック" panose="020B0400000000000000" pitchFamily="50" charset="-128"/>
                <a:ea typeface="BIZ UDPゴシック" panose="020B0400000000000000" pitchFamily="50" charset="-128"/>
              </a:defRPr>
            </a:lvl1pPr>
          </a:lstStyle>
          <a:p>
            <a:pPr marL="0" lvl="0" indent="0" algn="r">
              <a:buNone/>
            </a:pPr>
            <a:endParaRPr dirty="0"/>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BIZ UDPゴシック" panose="020B0400000000000000" pitchFamily="50" charset="-128"/>
                <a:ea typeface="BIZ UDPゴシック" panose="020B0400000000000000" pitchFamily="50" charset="-128"/>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2291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latin typeface="BIZ UDPゴシック" panose="020B0400000000000000" pitchFamily="50" charset="-128"/>
                <a:ea typeface="BIZ UDPゴシック" panose="020B0400000000000000" pitchFamily="50" charset="-128"/>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BIZ UDPゴシック" panose="020B0400000000000000" pitchFamily="50" charset="-128"/>
                <a:ea typeface="BIZ UDPゴシック" panose="020B0400000000000000" pitchFamily="50" charset="-128"/>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62803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a typeface="BIZ UDPゴシック" panose="020B0400000000000000" pitchFamily="50" charset="-128"/>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latin typeface="BIZ UDPゴシック" panose="020B0400000000000000" pitchFamily="50" charset="-128"/>
                <a:ea typeface="BIZ UDPゴシック" panose="020B0400000000000000" pitchFamily="50" charset="-128"/>
              </a:defRPr>
            </a:lvl1pPr>
            <a:lvl2pPr marL="457200" indent="-228600">
              <a:defRPr sz="2000">
                <a:solidFill>
                  <a:schemeClr val="bg1"/>
                </a:solidFill>
                <a:latin typeface="BIZ UDPゴシック" panose="020B0400000000000000" pitchFamily="50" charset="-128"/>
                <a:ea typeface="BIZ UDPゴシック" panose="020B0400000000000000" pitchFamily="50" charset="-128"/>
              </a:defRPr>
            </a:lvl2pPr>
            <a:lvl3pPr marL="685800" indent="-228600">
              <a:defRPr sz="1800">
                <a:solidFill>
                  <a:schemeClr val="bg1"/>
                </a:solidFill>
                <a:latin typeface="BIZ UDPゴシック" panose="020B0400000000000000" pitchFamily="50" charset="-128"/>
                <a:ea typeface="BIZ UDPゴシック" panose="020B0400000000000000" pitchFamily="50" charset="-128"/>
              </a:defRPr>
            </a:lvl3pPr>
            <a:lvl4pPr marL="914400" indent="-228600">
              <a:defRPr sz="1600">
                <a:solidFill>
                  <a:schemeClr val="bg1"/>
                </a:solidFill>
                <a:latin typeface="BIZ UDPゴシック" panose="020B0400000000000000" pitchFamily="50" charset="-128"/>
                <a:ea typeface="BIZ UDPゴシック" panose="020B0400000000000000" pitchFamily="50" charset="-128"/>
              </a:defRPr>
            </a:lvl4pPr>
            <a:lvl5pPr marL="1143000" indent="-228600">
              <a:defRPr sz="1600">
                <a:solidFill>
                  <a:schemeClr val="bg1"/>
                </a:solidFill>
                <a:latin typeface="BIZ UDPゴシック" panose="020B0400000000000000" pitchFamily="50" charset="-128"/>
                <a:ea typeface="BIZ UDPゴシック" panose="020B0400000000000000" pitchFamily="50"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latin typeface="BIZ UDPゴシック" panose="020B0400000000000000" pitchFamily="50" charset="-128"/>
                <a:ea typeface="BIZ UDPゴシック" panose="020B0400000000000000" pitchFamily="50" charset="-128"/>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latin typeface="BIZ UDPゴシック" panose="020B0400000000000000" pitchFamily="50" charset="-128"/>
                <a:ea typeface="BIZ UDPゴシック" panose="020B0400000000000000" pitchFamily="50" charset="-128"/>
              </a:rPr>
              <a:t>© 2022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BIZ UDPゴシック" panose="020B0400000000000000" pitchFamily="50" charset="-128"/>
            </a:endParaRPr>
          </a:p>
        </p:txBody>
      </p:sp>
    </p:spTree>
    <p:extLst>
      <p:ext uri="{BB962C8B-B14F-4D97-AF65-F5344CB8AC3E}">
        <p14:creationId xmlns:p14="http://schemas.microsoft.com/office/powerpoint/2010/main" val="13499195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a typeface="BIZ UDPゴシック" panose="020B0400000000000000" pitchFamily="50" charset="-128"/>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latin typeface="BIZ UDPゴシック" panose="020B0400000000000000" pitchFamily="50" charset="-128"/>
                <a:ea typeface="BIZ UDPゴシック" panose="020B0400000000000000" pitchFamily="50" charset="-128"/>
              </a:defRPr>
            </a:lvl1pPr>
            <a:lvl2pPr marL="457200" indent="-228600">
              <a:defRPr sz="2000">
                <a:solidFill>
                  <a:schemeClr val="bg1"/>
                </a:solidFill>
                <a:latin typeface="BIZ UDPゴシック" panose="020B0400000000000000" pitchFamily="50" charset="-128"/>
                <a:ea typeface="BIZ UDPゴシック" panose="020B0400000000000000" pitchFamily="50" charset="-128"/>
              </a:defRPr>
            </a:lvl2pPr>
            <a:lvl3pPr marL="685800" indent="-228600">
              <a:defRPr sz="1800">
                <a:solidFill>
                  <a:schemeClr val="bg1"/>
                </a:solidFill>
                <a:latin typeface="BIZ UDPゴシック" panose="020B0400000000000000" pitchFamily="50" charset="-128"/>
                <a:ea typeface="BIZ UDPゴシック" panose="020B0400000000000000" pitchFamily="50" charset="-128"/>
              </a:defRPr>
            </a:lvl3pPr>
            <a:lvl4pPr marL="914400" indent="-228600">
              <a:defRPr sz="1600">
                <a:solidFill>
                  <a:schemeClr val="bg1"/>
                </a:solidFill>
                <a:latin typeface="BIZ UDPゴシック" panose="020B0400000000000000" pitchFamily="50" charset="-128"/>
                <a:ea typeface="BIZ UDPゴシック" panose="020B0400000000000000" pitchFamily="50" charset="-128"/>
              </a:defRPr>
            </a:lvl4pPr>
            <a:lvl5pPr marL="1143000" indent="-228600">
              <a:defRPr sz="1600">
                <a:solidFill>
                  <a:schemeClr val="bg1"/>
                </a:solidFill>
                <a:latin typeface="BIZ UDPゴシック" panose="020B0400000000000000" pitchFamily="50" charset="-128"/>
                <a:ea typeface="BIZ UDPゴシック" panose="020B0400000000000000" pitchFamily="50"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latin typeface="BIZ UDPゴシック" panose="020B0400000000000000" pitchFamily="50" charset="-128"/>
                <a:ea typeface="BIZ UDPゴシック" panose="020B0400000000000000" pitchFamily="50" charset="-128"/>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latin typeface="BIZ UDPゴシック" panose="020B0400000000000000" pitchFamily="50" charset="-128"/>
                <a:ea typeface="BIZ UDPゴシック" panose="020B0400000000000000" pitchFamily="50" charset="-128"/>
              </a:rPr>
              <a:t>© 2022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13354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a typeface="BIZ UDPゴシック" panose="020B0400000000000000" pitchFamily="50" charset="-128"/>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latin typeface="BIZ UDPゴシック" panose="020B0400000000000000" pitchFamily="50" charset="-128"/>
                <a:ea typeface="BIZ UDPゴシック" panose="020B0400000000000000" pitchFamily="50" charset="-128"/>
              </a:defRPr>
            </a:lvl1pPr>
            <a:lvl2pPr marL="457200" indent="-228600">
              <a:defRPr sz="2000">
                <a:solidFill>
                  <a:schemeClr val="bg1"/>
                </a:solidFill>
                <a:latin typeface="BIZ UDPゴシック" panose="020B0400000000000000" pitchFamily="50" charset="-128"/>
                <a:ea typeface="BIZ UDPゴシック" panose="020B0400000000000000" pitchFamily="50" charset="-128"/>
              </a:defRPr>
            </a:lvl2pPr>
            <a:lvl3pPr marL="685800" indent="-228600">
              <a:defRPr sz="1800">
                <a:solidFill>
                  <a:schemeClr val="bg1"/>
                </a:solidFill>
                <a:latin typeface="BIZ UDPゴシック" panose="020B0400000000000000" pitchFamily="50" charset="-128"/>
                <a:ea typeface="BIZ UDPゴシック" panose="020B0400000000000000" pitchFamily="50" charset="-128"/>
              </a:defRPr>
            </a:lvl3pPr>
            <a:lvl4pPr marL="914400" indent="-228600">
              <a:defRPr sz="1600">
                <a:solidFill>
                  <a:schemeClr val="bg1"/>
                </a:solidFill>
                <a:latin typeface="BIZ UDPゴシック" panose="020B0400000000000000" pitchFamily="50" charset="-128"/>
                <a:ea typeface="BIZ UDPゴシック" panose="020B0400000000000000" pitchFamily="50" charset="-128"/>
              </a:defRPr>
            </a:lvl4pPr>
            <a:lvl5pPr marL="1143000" indent="-228600">
              <a:defRPr sz="1600">
                <a:solidFill>
                  <a:schemeClr val="bg1"/>
                </a:solidFill>
                <a:latin typeface="BIZ UDPゴシック" panose="020B0400000000000000" pitchFamily="50" charset="-128"/>
                <a:ea typeface="BIZ UDPゴシック" panose="020B0400000000000000" pitchFamily="50"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BIZ UDPゴシック" panose="020B0400000000000000" pitchFamily="50" charset="-128"/>
                <a:ea typeface="BIZ UDPゴシック" panose="020B0400000000000000" pitchFamily="50" charset="-128"/>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latin typeface="BIZ UDPゴシック" panose="020B0400000000000000" pitchFamily="50" charset="-128"/>
                <a:ea typeface="BIZ UDPゴシック" panose="020B0400000000000000" pitchFamily="50" charset="-128"/>
              </a:rPr>
              <a:t>© 2022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75492550"/>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BIZ UDPゴシック" panose="020B0400000000000000" pitchFamily="50" charset="-128"/>
                <a:ea typeface="BIZ UDPゴシック" panose="020B0400000000000000" pitchFamily="50" charset="-128"/>
              </a:defRPr>
            </a:lvl1pPr>
            <a:lvl2pPr marL="0" indent="0" algn="ctr">
              <a:buNone/>
              <a:defRPr sz="2000">
                <a:solidFill>
                  <a:schemeClr val="bg1"/>
                </a:solidFill>
              </a:defRPr>
            </a:lvl2pPr>
            <a:lvl3pPr>
              <a:defRPr sz="1800"/>
            </a:lvl3pPr>
            <a:lvl4pPr>
              <a:defRPr sz="1600"/>
            </a:lvl4pPr>
            <a:lvl5pPr>
              <a:defRPr sz="1600"/>
            </a:lvl5pPr>
          </a:lstStyle>
          <a:p>
            <a:pPr lvl="0"/>
            <a:endParaRPr dirty="0"/>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BIZ UDPゴシック" panose="020B0400000000000000" pitchFamily="50" charset="-128"/>
                <a:ea typeface="BIZ UDPゴシック" panose="020B0400000000000000" pitchFamily="50" charset="-128"/>
              </a:defRPr>
            </a:lvl1pPr>
            <a:lvl2pPr marL="457200" indent="0">
              <a:buFont typeface="Arial" panose="020B0604020202020204" pitchFamily="34" charset="0"/>
              <a:buNone/>
              <a:defRPr sz="3300">
                <a:solidFill>
                  <a:schemeClr val="bg1"/>
                </a:solidFill>
                <a:latin typeface="BIZ UDPゴシック" panose="020B0400000000000000" pitchFamily="50" charset="-128"/>
                <a:ea typeface="BIZ UDPゴシック" panose="020B0400000000000000" pitchFamily="50" charset="-128"/>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BIZ UDPゴシック" panose="020B0400000000000000" pitchFamily="50" charset="-128"/>
                <a:ea typeface="BIZ UDPゴシック" panose="020B0400000000000000" pitchFamily="50" charset="-128"/>
              </a:defRPr>
            </a:lvl1pPr>
            <a:lvl2pPr marL="457200" indent="0">
              <a:buFont typeface="Arial" panose="020B0604020202020204" pitchFamily="34" charset="0"/>
              <a:buNone/>
              <a:defRPr sz="3300">
                <a:solidFill>
                  <a:schemeClr val="bg1"/>
                </a:solidFill>
                <a:latin typeface="MS PMincho"/>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17050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lvl1pPr>
              <a:defRPr>
                <a:latin typeface="BIZ UDPゴシック" panose="020B0400000000000000" pitchFamily="50" charset="-128"/>
                <a:ea typeface="BIZ UDPゴシック" panose="020B0400000000000000" pitchFamily="50" charset="-128"/>
              </a:defRPr>
            </a:lvl1p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BIZ UDPゴシック" panose="020B0400000000000000" pitchFamily="50" charset="-128"/>
                <a:ea typeface="BIZ UDPゴシック" panose="020B0400000000000000" pitchFamily="50" charset="-128"/>
              </a:defRPr>
            </a:lvl1pPr>
            <a:lvl2pPr marL="0" indent="0" algn="ctr">
              <a:buNone/>
              <a:defRPr sz="2000">
                <a:solidFill>
                  <a:schemeClr val="bg1"/>
                </a:solidFill>
              </a:defRPr>
            </a:lvl2pPr>
            <a:lvl3pPr>
              <a:defRPr sz="1800"/>
            </a:lvl3pPr>
            <a:lvl4pPr>
              <a:defRPr sz="1600"/>
            </a:lvl4pPr>
            <a:lvl5pPr>
              <a:defRPr sz="1600"/>
            </a:lvl5pPr>
          </a:lstStyle>
          <a:p>
            <a:pPr lvl="0"/>
            <a:endParaRPr dirty="0"/>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BIZ UDPゴシック" panose="020B0400000000000000" pitchFamily="50" charset="-128"/>
                <a:ea typeface="BIZ UDPゴシック" panose="020B0400000000000000" pitchFamily="50" charset="-128"/>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latin typeface="BIZ UDPゴシック" panose="020B0400000000000000" pitchFamily="50" charset="-128"/>
                <a:ea typeface="BIZ UDPゴシック" panose="020B0400000000000000" pitchFamily="50" charset="-128"/>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094881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a typeface="BIZ UDPゴシック" panose="020B0400000000000000" pitchFamily="50" charset="-128"/>
            </a:endParaRPr>
          </a:p>
        </p:txBody>
      </p:sp>
      <p:sp>
        <p:nvSpPr>
          <p:cNvPr id="7" name="Rectangle 6"/>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a typeface="BIZ UDPゴシック" panose="020B0400000000000000" pitchFamily="50" charset="-128"/>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BIZ UDPGothic"/>
                <a:ea typeface="BIZ UDPゴシック" panose="020B0400000000000000" pitchFamily="50" charset="-128"/>
                <a:cs typeface="BIZ UDPGothic"/>
              </a:defRPr>
            </a:lvl1pPr>
          </a:lstStyle>
          <a:p>
            <a:r>
              <a:rPr lang="en-US" dirty="0"/>
              <a:t>CLICK TO EDIT MASTER TITLE STYLE</a:t>
            </a:r>
          </a:p>
        </p:txBody>
      </p:sp>
    </p:spTree>
    <p:extLst>
      <p:ext uri="{BB962C8B-B14F-4D97-AF65-F5344CB8AC3E}">
        <p14:creationId xmlns:p14="http://schemas.microsoft.com/office/powerpoint/2010/main" val="1576973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a typeface="BIZ UDPゴシック" panose="020B0400000000000000" pitchFamily="50" charset="-128"/>
            </a:endParaRPr>
          </a:p>
        </p:txBody>
      </p:sp>
      <p:sp>
        <p:nvSpPr>
          <p:cNvPr id="7" name="Rectangle 6"/>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a typeface="BIZ UDPゴシック" panose="020B0400000000000000" pitchFamily="50" charset="-128"/>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BIZ UDPGothic"/>
                <a:ea typeface="BIZ UDPゴシック" panose="020B0400000000000000" pitchFamily="50" charset="-128"/>
                <a:cs typeface="BIZ UDPGothic"/>
              </a:defRPr>
            </a:lvl1pPr>
          </a:lstStyle>
          <a:p>
            <a:r>
              <a:rPr lang="en-US" dirty="0"/>
              <a:t>CLICK TO EDIT MASTER TITLE STYLE</a:t>
            </a:r>
          </a:p>
        </p:txBody>
      </p:sp>
    </p:spTree>
    <p:extLst>
      <p:ext uri="{BB962C8B-B14F-4D97-AF65-F5344CB8AC3E}">
        <p14:creationId xmlns:p14="http://schemas.microsoft.com/office/powerpoint/2010/main" val="12923407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a typeface="BIZ UDPゴシック" panose="020B0400000000000000" pitchFamily="50" charset="-128"/>
            </a:endParaRPr>
          </a:p>
        </p:txBody>
      </p:sp>
      <p:sp>
        <p:nvSpPr>
          <p:cNvPr id="7" name="Rectangle 6"/>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a typeface="BIZ UDPゴシック" panose="020B0400000000000000" pitchFamily="50" charset="-128"/>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BIZ UDPGothic"/>
                <a:ea typeface="BIZ UDPゴシック" panose="020B0400000000000000" pitchFamily="50" charset="-128"/>
                <a:cs typeface="BIZ UDPGothic"/>
              </a:defRPr>
            </a:lvl1pPr>
          </a:lstStyle>
          <a:p>
            <a:r>
              <a:rPr lang="en-US" dirty="0"/>
              <a:t>CLICK TO EDIT MASTER TITLE STYLE</a:t>
            </a:r>
          </a:p>
        </p:txBody>
      </p:sp>
    </p:spTree>
    <p:extLst>
      <p:ext uri="{BB962C8B-B14F-4D97-AF65-F5344CB8AC3E}">
        <p14:creationId xmlns:p14="http://schemas.microsoft.com/office/powerpoint/2010/main" val="315136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320601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a typeface="BIZ UDPゴシック" panose="020B0400000000000000" pitchFamily="50" charset="-128"/>
            </a:endParaRPr>
          </a:p>
        </p:txBody>
      </p:sp>
      <p:sp>
        <p:nvSpPr>
          <p:cNvPr id="7" name="Rectangle 6"/>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a typeface="BIZ UDPゴシック" panose="020B0400000000000000" pitchFamily="50" charset="-128"/>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BIZ UDPGothic"/>
                <a:ea typeface="BIZ UDPゴシック" panose="020B0400000000000000" pitchFamily="50" charset="-128"/>
                <a:cs typeface="BIZ UDPGothic"/>
              </a:defRPr>
            </a:lvl1pPr>
          </a:lstStyle>
          <a:p>
            <a:r>
              <a:rPr lang="en-US" dirty="0"/>
              <a:t>CLICK TO EDIT MASTER TITLE STYLE</a:t>
            </a:r>
          </a:p>
        </p:txBody>
      </p:sp>
    </p:spTree>
    <p:extLst>
      <p:ext uri="{BB962C8B-B14F-4D97-AF65-F5344CB8AC3E}">
        <p14:creationId xmlns:p14="http://schemas.microsoft.com/office/powerpoint/2010/main" val="15521609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a typeface="BIZ UDPゴシック" panose="020B0400000000000000" pitchFamily="50" charset="-128"/>
            </a:endParaRPr>
          </a:p>
        </p:txBody>
      </p:sp>
      <p:sp>
        <p:nvSpPr>
          <p:cNvPr id="7" name="Rectangle 6"/>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a typeface="BIZ UDPゴシック" panose="020B0400000000000000" pitchFamily="50" charset="-128"/>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BIZ UDPGothic"/>
                <a:ea typeface="BIZ UDPゴシック" panose="020B0400000000000000" pitchFamily="50" charset="-128"/>
                <a:cs typeface="BIZ UDPGothic"/>
              </a:defRPr>
            </a:lvl1pPr>
          </a:lstStyle>
          <a:p>
            <a:r>
              <a:rPr lang="en-US" dirty="0"/>
              <a:t>CLICK TO EDIT MASTER TITLE STYLE</a:t>
            </a:r>
          </a:p>
        </p:txBody>
      </p:sp>
    </p:spTree>
    <p:extLst>
      <p:ext uri="{BB962C8B-B14F-4D97-AF65-F5344CB8AC3E}">
        <p14:creationId xmlns:p14="http://schemas.microsoft.com/office/powerpoint/2010/main" val="35910954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769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smtClean="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05314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smtClean="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21377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5BA285-9698-1B45-8319-D90A8C63F150}" type="datetimeFigureOut">
              <a:rPr lang="en-US" smtClean="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29547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smtClean="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73413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smtClean="0"/>
              <a:t>8/18/2025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76487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smtClean="0"/>
              <a:t>8/18/2025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2350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smtClean="0"/>
              <a:t>8/18/2025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758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094931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CFCDFD-B4CF-A241-8D71-E814B10BEAF4}" type="datetimeFigureOut">
              <a:rPr lang="en-US" smtClean="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40087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A7B589-FD4B-7E46-869A-CBADC5FC564E}" type="datetimeFigureOut">
              <a:rPr lang="en-US" smtClean="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0745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smtClean="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99803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smtClean="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655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811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5"/>
    </p:custDataLst>
    <p:extLst>
      <p:ext uri="{BB962C8B-B14F-4D97-AF65-F5344CB8AC3E}">
        <p14:creationId xmlns:p14="http://schemas.microsoft.com/office/powerpoint/2010/main" val="4285765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95" r:id="rId22"/>
    <p:sldLayoutId id="2147483720" r:id="rId2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DA99307-5E6B-4B1C-8BE3-8D272AABECA2}" type="datetimeFigureOut">
              <a:rPr kumimoji="1" lang="ja-JP" altLang="en-US" smtClean="0"/>
              <a:t>2025/8/18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D6FB0D8-E3B1-41F8-9E86-4E470542156B}" type="slidenum">
              <a:rPr kumimoji="1" lang="ja-JP" altLang="en-US" smtClean="0"/>
              <a:t>‹#›</a:t>
            </a:fld>
            <a:endParaRPr kumimoji="1" lang="ja-JP" altLang="en-US"/>
          </a:p>
        </p:txBody>
      </p:sp>
    </p:spTree>
    <p:extLst>
      <p:ext uri="{BB962C8B-B14F-4D97-AF65-F5344CB8AC3E}">
        <p14:creationId xmlns:p14="http://schemas.microsoft.com/office/powerpoint/2010/main" val="13510368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pPr/>
              <a:t>‹#›</a:t>
            </a:fld>
            <a:endParaRPr lang="en-US" dirty="0"/>
          </a:p>
        </p:txBody>
      </p:sp>
      <p:sp>
        <p:nvSpPr>
          <p:cNvPr id="7" name="Rectangle 6" hidden="1">
            <a:extLst>
              <a:ext uri="{FF2B5EF4-FFF2-40B4-BE49-F238E27FC236}">
                <a16:creationId xmlns:a16="http://schemas.microsoft.com/office/drawing/2014/main" id="{2C80FCC4-6E69-1D80-2B86-794A9ED29AFF}"/>
              </a:ext>
            </a:extLst>
          </p:cNvPr>
          <p:cNvSpPr/>
          <p:nvPr userDrawn="1"/>
        </p:nvSpPr>
        <p:spPr>
          <a:xfrm>
            <a:off x="12192000" y="0"/>
            <a:ext cx="5613400" cy="7971413"/>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BIZ UDPゴシック" panose="020B0400000000000000" pitchFamily="50" charset="-128"/>
                <a:ea typeface="BIZ UDPゴシック" panose="020B0400000000000000" pitchFamily="50" charset="-128"/>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BIZ UDPゴシック" panose="020B0400000000000000" pitchFamily="50" charset="-128"/>
                <a:ea typeface="BIZ UDPゴシック" panose="020B0400000000000000" pitchFamily="50" charset="-128"/>
              </a:rPr>
              <a:t> </a:t>
            </a:r>
          </a:p>
          <a:p>
            <a:pPr algn="l">
              <a:spcBef>
                <a:spcPts val="600"/>
              </a:spcBef>
              <a:spcAft>
                <a:spcPts val="600"/>
              </a:spcAft>
            </a:pPr>
            <a:r>
              <a:rPr lang="en-US" b="0" i="0" dirty="0">
                <a:solidFill>
                  <a:srgbClr val="000000"/>
                </a:solidFill>
                <a:effectLst/>
                <a:latin typeface="BIZ UDPゴシック" panose="020B0400000000000000" pitchFamily="50" charset="-128"/>
                <a:ea typeface="BIZ UDPゴシック" panose="020B0400000000000000" pitchFamily="50" charset="-128"/>
              </a:rPr>
              <a:t>• revise any of the “how-to” text on the first pages</a:t>
            </a:r>
            <a:endParaRPr lang="en-US" b="0" i="0" dirty="0">
              <a:solidFill>
                <a:srgbClr val="222222"/>
              </a:solidFill>
              <a:effectLst/>
              <a:latin typeface="BIZ UDPゴシック" panose="020B0400000000000000" pitchFamily="50" charset="-128"/>
              <a:ea typeface="BIZ UDPゴシック" panose="020B0400000000000000" pitchFamily="50" charset="-128"/>
            </a:endParaRPr>
          </a:p>
          <a:p>
            <a:pPr algn="l">
              <a:spcBef>
                <a:spcPts val="600"/>
              </a:spcBef>
              <a:spcAft>
                <a:spcPts val="600"/>
              </a:spcAft>
            </a:pPr>
            <a:r>
              <a:rPr lang="en-US" b="0" i="0" dirty="0">
                <a:solidFill>
                  <a:srgbClr val="000000"/>
                </a:solidFill>
                <a:effectLst/>
                <a:latin typeface="BIZ UDPゴシック" panose="020B0400000000000000" pitchFamily="50" charset="-128"/>
                <a:ea typeface="BIZ UDPゴシック" panose="020B0400000000000000" pitchFamily="50" charset="-128"/>
              </a:rPr>
              <a:t>• make sure the template is properly set up for both Macs and PCs – Should there be 2 versions of the PPT, one for Mac, one for PC?</a:t>
            </a:r>
            <a:endParaRPr lang="en-US" b="0" i="0" dirty="0">
              <a:solidFill>
                <a:srgbClr val="222222"/>
              </a:solidFill>
              <a:effectLst/>
              <a:latin typeface="BIZ UDPゴシック" panose="020B0400000000000000" pitchFamily="50" charset="-128"/>
              <a:ea typeface="BIZ UDPゴシック" panose="020B0400000000000000" pitchFamily="50" charset="-128"/>
            </a:endParaRPr>
          </a:p>
          <a:p>
            <a:pPr algn="l">
              <a:spcBef>
                <a:spcPts val="600"/>
              </a:spcBef>
              <a:spcAft>
                <a:spcPts val="600"/>
              </a:spcAft>
            </a:pPr>
            <a:r>
              <a:rPr lang="en-US" b="0" i="0" dirty="0">
                <a:solidFill>
                  <a:srgbClr val="000000"/>
                </a:solidFill>
                <a:effectLst/>
                <a:latin typeface="BIZ UDPゴシック" panose="020B0400000000000000" pitchFamily="50" charset="-128"/>
                <a:ea typeface="BIZ UDPゴシック" panose="020B0400000000000000" pitchFamily="50" charset="-128"/>
              </a:rPr>
              <a:t>• create text placeholders within each slide</a:t>
            </a:r>
            <a:endParaRPr lang="en-US" b="0" i="0" dirty="0">
              <a:solidFill>
                <a:srgbClr val="222222"/>
              </a:solidFill>
              <a:effectLst/>
              <a:latin typeface="BIZ UDPゴシック" panose="020B0400000000000000" pitchFamily="50" charset="-128"/>
              <a:ea typeface="BIZ UDPゴシック" panose="020B0400000000000000" pitchFamily="50" charset="-128"/>
            </a:endParaRPr>
          </a:p>
          <a:p>
            <a:pPr algn="l">
              <a:spcBef>
                <a:spcPts val="600"/>
              </a:spcBef>
              <a:spcAft>
                <a:spcPts val="600"/>
              </a:spcAft>
            </a:pPr>
            <a:r>
              <a:rPr lang="en-US" b="0" i="0" dirty="0">
                <a:solidFill>
                  <a:srgbClr val="000000"/>
                </a:solidFill>
                <a:effectLst/>
                <a:latin typeface="BIZ UDPゴシック" panose="020B0400000000000000" pitchFamily="50" charset="-128"/>
                <a:ea typeface="BIZ UDPゴシック" panose="020B0400000000000000" pitchFamily="50" charset="-128"/>
              </a:rPr>
              <a:t>• how to create certain visual effects such as the transparent photo overlays (the process is different from Mac to PC)</a:t>
            </a:r>
            <a:endParaRPr lang="en-US" b="0" i="0" dirty="0">
              <a:solidFill>
                <a:srgbClr val="222222"/>
              </a:solidFill>
              <a:effectLst/>
              <a:latin typeface="BIZ UDPゴシック" panose="020B0400000000000000" pitchFamily="50" charset="-128"/>
              <a:ea typeface="BIZ UDPゴシック" panose="020B0400000000000000" pitchFamily="50" charset="-128"/>
            </a:endParaRPr>
          </a:p>
          <a:p>
            <a:pPr algn="l">
              <a:spcBef>
                <a:spcPts val="600"/>
              </a:spcBef>
              <a:spcAft>
                <a:spcPts val="600"/>
              </a:spcAft>
            </a:pPr>
            <a:r>
              <a:rPr lang="en-US" b="0" i="0" dirty="0">
                <a:solidFill>
                  <a:srgbClr val="000000"/>
                </a:solidFill>
                <a:effectLst/>
                <a:latin typeface="BIZ UDPゴシック" panose="020B0400000000000000" pitchFamily="50" charset="-128"/>
                <a:ea typeface="BIZ UDPゴシック" panose="020B0400000000000000" pitchFamily="50" charset="-128"/>
              </a:rPr>
              <a:t>• creating new generic infographics (such as bar charts and tables) so that we make it easy for users to create their own in a proper style</a:t>
            </a:r>
            <a:endParaRPr lang="en-US" b="0" i="0" dirty="0">
              <a:solidFill>
                <a:srgbClr val="222222"/>
              </a:solidFill>
              <a:effectLst/>
              <a:latin typeface="BIZ UDPゴシック" panose="020B0400000000000000" pitchFamily="50" charset="-128"/>
              <a:ea typeface="BIZ UDPゴシック" panose="020B0400000000000000" pitchFamily="50" charset="-128"/>
            </a:endParaRPr>
          </a:p>
          <a:p>
            <a:pPr algn="l">
              <a:spcBef>
                <a:spcPts val="600"/>
              </a:spcBef>
              <a:spcAft>
                <a:spcPts val="600"/>
              </a:spcAft>
            </a:pPr>
            <a:r>
              <a:rPr lang="en-US" b="0" i="0" dirty="0">
                <a:solidFill>
                  <a:srgbClr val="000000"/>
                </a:solidFill>
                <a:effectLst/>
                <a:latin typeface="BIZ UDPゴシック" panose="020B0400000000000000" pitchFamily="50" charset="-128"/>
                <a:ea typeface="BIZ UDPゴシック" panose="020B0400000000000000" pitchFamily="50" charset="-128"/>
              </a:rPr>
              <a:t>• need your advice on fonts – I’m thinking we should only use the “free option” fonts? (see attached)</a:t>
            </a:r>
            <a:endParaRPr lang="en-US" b="0" i="0" dirty="0">
              <a:solidFill>
                <a:srgbClr val="222222"/>
              </a:solidFill>
              <a:effectLst/>
              <a:latin typeface="BIZ UDPゴシック" panose="020B0400000000000000" pitchFamily="50" charset="-128"/>
              <a:ea typeface="BIZ UDPゴシック" panose="020B0400000000000000" pitchFamily="50" charset="-128"/>
            </a:endParaRPr>
          </a:p>
          <a:p>
            <a:pPr algn="l">
              <a:spcBef>
                <a:spcPts val="600"/>
              </a:spcBef>
              <a:spcAft>
                <a:spcPts val="600"/>
              </a:spcAft>
            </a:pPr>
            <a:r>
              <a:rPr lang="en-US" b="0" i="0" dirty="0">
                <a:solidFill>
                  <a:srgbClr val="222222"/>
                </a:solidFill>
                <a:effectLst/>
                <a:latin typeface="BIZ UDPゴシック" panose="020B0400000000000000" pitchFamily="50" charset="-128"/>
                <a:ea typeface="BIZ UDPゴシック" panose="020B0400000000000000" pitchFamily="50" charset="-128"/>
              </a:rPr>
              <a:t>• make sure all colors are the proper CMYK breakdown colors for Rotary (on the way)</a:t>
            </a:r>
          </a:p>
        </p:txBody>
      </p:sp>
      <p:grpSp>
        <p:nvGrpSpPr>
          <p:cNvPr id="8" name="Group 7" hidden="1">
            <a:extLst>
              <a:ext uri="{FF2B5EF4-FFF2-40B4-BE49-F238E27FC236}">
                <a16:creationId xmlns:a16="http://schemas.microsoft.com/office/drawing/2014/main" id="{9DBC1FBF-A06C-1E81-C7D2-EF1A5A178183}"/>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928D10DF-6CD7-AAF5-0EA5-811EEFACECA4}"/>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BIZ UDPゴシック" panose="020B0400000000000000" pitchFamily="50" charset="-128"/>
                </a:rPr>
                <a:t>72,89,93</a:t>
              </a:r>
            </a:p>
          </p:txBody>
        </p:sp>
        <p:sp>
          <p:nvSpPr>
            <p:cNvPr id="10" name="Rectangle 9">
              <a:extLst>
                <a:ext uri="{FF2B5EF4-FFF2-40B4-BE49-F238E27FC236}">
                  <a16:creationId xmlns:a16="http://schemas.microsoft.com/office/drawing/2014/main" id="{295A7BC6-FC01-6553-757B-C53B0550687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BIZ UDPゴシック" panose="020B0400000000000000" pitchFamily="50" charset="-128"/>
                </a:rPr>
                <a:t>0,178,177</a:t>
              </a:r>
            </a:p>
          </p:txBody>
        </p:sp>
        <p:sp>
          <p:nvSpPr>
            <p:cNvPr id="11" name="Rectangle 10">
              <a:extLst>
                <a:ext uri="{FF2B5EF4-FFF2-40B4-BE49-F238E27FC236}">
                  <a16:creationId xmlns:a16="http://schemas.microsoft.com/office/drawing/2014/main" id="{7596371A-B89A-4AB0-364F-2A4AC3F7FEC5}"/>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BIZ UDPゴシック" panose="020B0400000000000000" pitchFamily="50" charset="-128"/>
                </a:rPr>
                <a:t>1,176,227</a:t>
              </a:r>
            </a:p>
          </p:txBody>
        </p:sp>
        <p:sp>
          <p:nvSpPr>
            <p:cNvPr id="12" name="Rectangle 11">
              <a:extLst>
                <a:ext uri="{FF2B5EF4-FFF2-40B4-BE49-F238E27FC236}">
                  <a16:creationId xmlns:a16="http://schemas.microsoft.com/office/drawing/2014/main" id="{CBEC9C1D-123F-750D-9CC7-D8A7E19022ED}"/>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BIZ UDPゴシック" panose="020B0400000000000000" pitchFamily="50" charset="-128"/>
                </a:rPr>
                <a:t>0,111,211</a:t>
              </a:r>
            </a:p>
          </p:txBody>
        </p:sp>
        <p:sp>
          <p:nvSpPr>
            <p:cNvPr id="13" name="Rectangle 12">
              <a:extLst>
                <a:ext uri="{FF2B5EF4-FFF2-40B4-BE49-F238E27FC236}">
                  <a16:creationId xmlns:a16="http://schemas.microsoft.com/office/drawing/2014/main" id="{89CFED69-CDFE-409E-6F8D-5F04C27BE9D8}"/>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BIZ UDPゴシック" panose="020B0400000000000000" pitchFamily="50" charset="-128"/>
                </a:rPr>
                <a:t>125,23,158</a:t>
              </a:r>
            </a:p>
          </p:txBody>
        </p:sp>
        <p:sp>
          <p:nvSpPr>
            <p:cNvPr id="14" name="Rectangle 13">
              <a:extLst>
                <a:ext uri="{FF2B5EF4-FFF2-40B4-BE49-F238E27FC236}">
                  <a16:creationId xmlns:a16="http://schemas.microsoft.com/office/drawing/2014/main" id="{85FB4DE2-A39A-99B1-F1D6-AC354CDBB8B4}"/>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BIZ UDPゴシック" panose="020B0400000000000000" pitchFamily="50" charset="-128"/>
                </a:rPr>
                <a:t>235,6,117</a:t>
              </a:r>
            </a:p>
          </p:txBody>
        </p:sp>
      </p:grpSp>
      <p:sp>
        <p:nvSpPr>
          <p:cNvPr id="15" name="Rotary Logo simple" hidden="1">
            <a:extLst>
              <a:ext uri="{FF2B5EF4-FFF2-40B4-BE49-F238E27FC236}">
                <a16:creationId xmlns:a16="http://schemas.microsoft.com/office/drawing/2014/main" id="{9FCEED26-040E-2EF8-B7BE-6DD4F2F87FFB}"/>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BIZ UDPゴシック" panose="020B0400000000000000" pitchFamily="50" charset="-128"/>
              <a:ea typeface="BIZ UDPゴシック" panose="020B0400000000000000" pitchFamily="50" charset="-128"/>
            </a:endParaRPr>
          </a:p>
        </p:txBody>
      </p:sp>
      <p:grpSp>
        <p:nvGrpSpPr>
          <p:cNvPr id="16" name="Group 45">
            <a:extLst>
              <a:ext uri="{FF2B5EF4-FFF2-40B4-BE49-F238E27FC236}">
                <a16:creationId xmlns:a16="http://schemas.microsoft.com/office/drawing/2014/main" id="{1078966B-20D3-628C-D300-787983412659}"/>
              </a:ext>
            </a:extLst>
          </p:cNvPr>
          <p:cNvGrpSpPr/>
          <p:nvPr userDrawn="1"/>
        </p:nvGrpSpPr>
        <p:grpSpPr>
          <a:xfrm>
            <a:off x="-114167" y="6984916"/>
            <a:ext cx="5192935" cy="451900"/>
            <a:chOff x="-114167" y="6984916"/>
            <a:chExt cx="5192935" cy="451900"/>
          </a:xfrm>
        </p:grpSpPr>
        <p:grpSp>
          <p:nvGrpSpPr>
            <p:cNvPr id="17" name="Group 69">
              <a:extLst>
                <a:ext uri="{FF2B5EF4-FFF2-40B4-BE49-F238E27FC236}">
                  <a16:creationId xmlns:a16="http://schemas.microsoft.com/office/drawing/2014/main" id="{3BF68173-9010-F33A-F208-80DA6F04CC05}"/>
                </a:ext>
              </a:extLst>
            </p:cNvPr>
            <p:cNvGrpSpPr/>
            <p:nvPr userDrawn="1"/>
          </p:nvGrpSpPr>
          <p:grpSpPr>
            <a:xfrm>
              <a:off x="1383401" y="6984916"/>
              <a:ext cx="3695367" cy="430863"/>
              <a:chOff x="1316510" y="6885708"/>
              <a:chExt cx="3695367" cy="430863"/>
            </a:xfrm>
          </p:grpSpPr>
          <p:sp>
            <p:nvSpPr>
              <p:cNvPr id="20" name="Rectangle 72">
                <a:extLst>
                  <a:ext uri="{FF2B5EF4-FFF2-40B4-BE49-F238E27FC236}">
                    <a16:creationId xmlns:a16="http://schemas.microsoft.com/office/drawing/2014/main" id="{B180541C-C69E-0BC1-32DF-1BE0E260558D}"/>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ea typeface="BIZ UDPゴシック" panose="020B0400000000000000" pitchFamily="50" charset="-128"/>
                  </a:rPr>
                  <a:t>Royal Blue</a:t>
                </a:r>
                <a:br>
                  <a:rPr lang="en-US" sz="700" dirty="0">
                    <a:ea typeface="BIZ UDPゴシック" panose="020B0400000000000000" pitchFamily="50" charset="-128"/>
                  </a:rPr>
                </a:br>
                <a:r>
                  <a:rPr lang="en-US" sz="600" dirty="0">
                    <a:ea typeface="BIZ UDPゴシック" panose="020B0400000000000000" pitchFamily="50" charset="-128"/>
                  </a:rPr>
                  <a:t>R23,G69,B143</a:t>
                </a:r>
                <a:endParaRPr lang="en-US" sz="700" dirty="0">
                  <a:ea typeface="BIZ UDPゴシック" panose="020B0400000000000000" pitchFamily="50" charset="-128"/>
                </a:endParaRPr>
              </a:p>
            </p:txBody>
          </p:sp>
          <p:sp>
            <p:nvSpPr>
              <p:cNvPr id="21" name="Rectangle 73">
                <a:extLst>
                  <a:ext uri="{FF2B5EF4-FFF2-40B4-BE49-F238E27FC236}">
                    <a16:creationId xmlns:a16="http://schemas.microsoft.com/office/drawing/2014/main" id="{CC9AAEF0-8FEE-4913-5A6D-BA8996BCD7B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ea typeface="BIZ UDPゴシック" panose="020B0400000000000000" pitchFamily="50" charset="-128"/>
                  </a:rPr>
                  <a:t>Azure</a:t>
                </a:r>
                <a:br>
                  <a:rPr lang="en-US" sz="600" dirty="0">
                    <a:ea typeface="BIZ UDPゴシック" panose="020B0400000000000000" pitchFamily="50" charset="-128"/>
                  </a:rPr>
                </a:br>
                <a:r>
                  <a:rPr lang="en-US" sz="600" dirty="0">
                    <a:solidFill>
                      <a:schemeClr val="bg1"/>
                    </a:solidFill>
                    <a:ea typeface="BIZ UDPゴシック" panose="020B0400000000000000" pitchFamily="50" charset="-128"/>
                  </a:rPr>
                  <a:t>R0,G93,B170</a:t>
                </a:r>
              </a:p>
            </p:txBody>
          </p:sp>
          <p:sp>
            <p:nvSpPr>
              <p:cNvPr id="22" name="Rectangle 74">
                <a:extLst>
                  <a:ext uri="{FF2B5EF4-FFF2-40B4-BE49-F238E27FC236}">
                    <a16:creationId xmlns:a16="http://schemas.microsoft.com/office/drawing/2014/main" id="{1758B33E-633A-F271-4FD3-5C7487BBA3E6}"/>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ea typeface="BIZ UDPゴシック" panose="020B0400000000000000" pitchFamily="50" charset="-128"/>
                  </a:rPr>
                  <a:t>Sky Blue </a:t>
                </a:r>
                <a:br>
                  <a:rPr lang="en-US" sz="600" dirty="0">
                    <a:solidFill>
                      <a:schemeClr val="tx1"/>
                    </a:solidFill>
                    <a:ea typeface="BIZ UDPゴシック" panose="020B0400000000000000" pitchFamily="50" charset="-128"/>
                  </a:rPr>
                </a:br>
                <a:r>
                  <a:rPr lang="en-US" sz="600" dirty="0">
                    <a:solidFill>
                      <a:schemeClr val="tx1"/>
                    </a:solidFill>
                    <a:ea typeface="BIZ UDPゴシック" panose="020B0400000000000000" pitchFamily="50" charset="-128"/>
                  </a:rPr>
                  <a:t>R1,G180,B231</a:t>
                </a:r>
              </a:p>
            </p:txBody>
          </p:sp>
          <p:sp>
            <p:nvSpPr>
              <p:cNvPr id="23" name="Rectangle 75">
                <a:extLst>
                  <a:ext uri="{FF2B5EF4-FFF2-40B4-BE49-F238E27FC236}">
                    <a16:creationId xmlns:a16="http://schemas.microsoft.com/office/drawing/2014/main" id="{A5894B22-409C-1E2F-00DB-FCC4ADBEE948}"/>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ea typeface="BIZ UDPゴシック" panose="020B0400000000000000" pitchFamily="50" charset="-128"/>
                  </a:rPr>
                  <a:t>Violet</a:t>
                </a:r>
                <a:br>
                  <a:rPr lang="en-US" sz="600" dirty="0">
                    <a:ea typeface="BIZ UDPゴシック" panose="020B0400000000000000" pitchFamily="50" charset="-128"/>
                  </a:rPr>
                </a:br>
                <a:r>
                  <a:rPr lang="en-US" sz="600" dirty="0">
                    <a:ea typeface="BIZ UDPゴシック" panose="020B0400000000000000" pitchFamily="50" charset="-128"/>
                  </a:rPr>
                  <a:t>R135,G33,B117</a:t>
                </a:r>
              </a:p>
            </p:txBody>
          </p:sp>
          <p:sp>
            <p:nvSpPr>
              <p:cNvPr id="24" name="Rectangle 76">
                <a:extLst>
                  <a:ext uri="{FF2B5EF4-FFF2-40B4-BE49-F238E27FC236}">
                    <a16:creationId xmlns:a16="http://schemas.microsoft.com/office/drawing/2014/main" id="{A7EEE347-3E04-CE23-146A-850695F80E0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ea typeface="BIZ UDPゴシック" panose="020B0400000000000000" pitchFamily="50" charset="-128"/>
                  </a:rPr>
                  <a:t>Orange</a:t>
                </a:r>
                <a:br>
                  <a:rPr lang="en-US" sz="600" dirty="0">
                    <a:ea typeface="BIZ UDPゴシック" panose="020B0400000000000000" pitchFamily="50" charset="-128"/>
                  </a:rPr>
                </a:br>
                <a:r>
                  <a:rPr lang="en-US" sz="600" dirty="0">
                    <a:ea typeface="BIZ UDPゴシック" panose="020B0400000000000000" pitchFamily="50" charset="-128"/>
                  </a:rPr>
                  <a:t>R255,G118,B0</a:t>
                </a:r>
              </a:p>
            </p:txBody>
          </p:sp>
          <p:sp>
            <p:nvSpPr>
              <p:cNvPr id="25" name="Rectangle 77">
                <a:extLst>
                  <a:ext uri="{FF2B5EF4-FFF2-40B4-BE49-F238E27FC236}">
                    <a16:creationId xmlns:a16="http://schemas.microsoft.com/office/drawing/2014/main" id="{BFCDAFC2-1F54-A908-970A-8C6856765618}"/>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ea typeface="BIZ UDPゴシック" panose="020B0400000000000000" pitchFamily="50" charset="-128"/>
                  </a:rPr>
                  <a:t>Gold</a:t>
                </a:r>
                <a:br>
                  <a:rPr lang="en-US" sz="600" dirty="0">
                    <a:solidFill>
                      <a:schemeClr val="tx1"/>
                    </a:solidFill>
                    <a:ea typeface="BIZ UDPゴシック" panose="020B0400000000000000" pitchFamily="50" charset="-128"/>
                  </a:rPr>
                </a:br>
                <a:r>
                  <a:rPr lang="en-US" sz="600" dirty="0">
                    <a:solidFill>
                      <a:schemeClr val="tx1"/>
                    </a:solidFill>
                    <a:ea typeface="BIZ UDPゴシック" panose="020B0400000000000000" pitchFamily="50" charset="-128"/>
                  </a:rPr>
                  <a:t>R247,G168,B27</a:t>
                </a:r>
              </a:p>
            </p:txBody>
          </p:sp>
          <p:sp>
            <p:nvSpPr>
              <p:cNvPr id="26" name="Rectangle 78">
                <a:extLst>
                  <a:ext uri="{FF2B5EF4-FFF2-40B4-BE49-F238E27FC236}">
                    <a16:creationId xmlns:a16="http://schemas.microsoft.com/office/drawing/2014/main" id="{1C017A76-AE9D-E62D-CA30-3DCB0B3A8A67}"/>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ea typeface="BIZ UDPゴシック" panose="020B0400000000000000" pitchFamily="50" charset="-128"/>
                  </a:rPr>
                  <a:t>Cranberry</a:t>
                </a:r>
                <a:br>
                  <a:rPr lang="en-US" sz="600" dirty="0">
                    <a:solidFill>
                      <a:schemeClr val="bg1"/>
                    </a:solidFill>
                    <a:ea typeface="BIZ UDPゴシック" panose="020B0400000000000000" pitchFamily="50" charset="-128"/>
                  </a:rPr>
                </a:br>
                <a:r>
                  <a:rPr lang="en-US" sz="600" dirty="0">
                    <a:solidFill>
                      <a:schemeClr val="bg1"/>
                    </a:solidFill>
                    <a:ea typeface="BIZ UDPゴシック" panose="020B0400000000000000" pitchFamily="50" charset="-128"/>
                  </a:rPr>
                  <a:t>R217,G27, B92</a:t>
                </a:r>
              </a:p>
            </p:txBody>
          </p:sp>
          <p:sp>
            <p:nvSpPr>
              <p:cNvPr id="27" name="Rectangle 79">
                <a:extLst>
                  <a:ext uri="{FF2B5EF4-FFF2-40B4-BE49-F238E27FC236}">
                    <a16:creationId xmlns:a16="http://schemas.microsoft.com/office/drawing/2014/main" id="{11F106D9-4E11-785A-6855-30DEF0E5245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ea typeface="BIZ UDPゴシック" panose="020B0400000000000000" pitchFamily="50" charset="-128"/>
                  </a:rPr>
                  <a:t>Turquoise</a:t>
                </a:r>
                <a:br>
                  <a:rPr lang="en-US" sz="600" dirty="0">
                    <a:ea typeface="BIZ UDPゴシック" panose="020B0400000000000000" pitchFamily="50" charset="-128"/>
                  </a:rPr>
                </a:br>
                <a:r>
                  <a:rPr lang="en-US" sz="600" dirty="0">
                    <a:ea typeface="BIZ UDPゴシック" panose="020B0400000000000000" pitchFamily="50" charset="-128"/>
                  </a:rPr>
                  <a:t>R0,G153,B153</a:t>
                </a:r>
              </a:p>
            </p:txBody>
          </p:sp>
        </p:grpSp>
        <p:sp>
          <p:nvSpPr>
            <p:cNvPr id="18" name="TextBox 70">
              <a:extLst>
                <a:ext uri="{FF2B5EF4-FFF2-40B4-BE49-F238E27FC236}">
                  <a16:creationId xmlns:a16="http://schemas.microsoft.com/office/drawing/2014/main" id="{4FCD9A33-DF12-7E34-6CBB-17C5DD3A1AB1}"/>
                </a:ext>
              </a:extLst>
            </p:cNvPr>
            <p:cNvSpPr txBox="1"/>
            <p:nvPr userDrawn="1"/>
          </p:nvSpPr>
          <p:spPr>
            <a:xfrm>
              <a:off x="-114167" y="6984916"/>
              <a:ext cx="1463542" cy="215444"/>
            </a:xfrm>
            <a:prstGeom prst="rect">
              <a:avLst/>
            </a:prstGeom>
            <a:noFill/>
          </p:spPr>
          <p:txBody>
            <a:bodyPr wrap="none" lIns="0" rIns="0" rtlCol="0">
              <a:spAutoFit/>
            </a:bodyPr>
            <a:lstStyle/>
            <a:p>
              <a:pPr algn="r"/>
              <a:r>
                <a:rPr lang="en-US" sz="800" b="1" dirty="0">
                  <a:solidFill>
                    <a:schemeClr val="tx1"/>
                  </a:solidFill>
                  <a:latin typeface="BIZ UDPゴシック" panose="020B0400000000000000" pitchFamily="50" charset="-128"/>
                  <a:ea typeface="BIZ UDPゴシック" panose="020B0400000000000000" pitchFamily="50" charset="-128"/>
                </a:rPr>
                <a:t>Rotary Leadership Colors</a:t>
              </a:r>
            </a:p>
          </p:txBody>
        </p:sp>
        <p:sp>
          <p:nvSpPr>
            <p:cNvPr id="19" name="TextBox 71">
              <a:extLst>
                <a:ext uri="{FF2B5EF4-FFF2-40B4-BE49-F238E27FC236}">
                  <a16:creationId xmlns:a16="http://schemas.microsoft.com/office/drawing/2014/main" id="{4F7650E8-BFB0-9668-5E68-302166479AB3}"/>
                </a:ext>
              </a:extLst>
            </p:cNvPr>
            <p:cNvSpPr txBox="1"/>
            <p:nvPr userDrawn="1"/>
          </p:nvSpPr>
          <p:spPr>
            <a:xfrm>
              <a:off x="319518" y="7221372"/>
              <a:ext cx="1024319"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latin typeface="BIZ UDPゴシック" panose="020B0400000000000000" pitchFamily="50" charset="-128"/>
                  <a:ea typeface="BIZ UDPゴシック" panose="020B0400000000000000" pitchFamily="50" charset="-128"/>
                </a:rPr>
                <a:t>Secondary Colors</a:t>
              </a:r>
            </a:p>
          </p:txBody>
        </p:sp>
      </p:grpSp>
    </p:spTree>
    <p:extLst>
      <p:ext uri="{BB962C8B-B14F-4D97-AF65-F5344CB8AC3E}">
        <p14:creationId xmlns:p14="http://schemas.microsoft.com/office/powerpoint/2010/main" val="65314170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787" r:id="rId38"/>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8A92E-5FF9-8143-81B3-CCB531513398}" type="datetimeFigureOut">
              <a:rPr lang="en-US" smtClean="0"/>
              <a:t>8/18/2025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257747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8.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9.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41.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8.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7.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8.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8.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8.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3.xml"/><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8.xml"/><Relationship Id="rId1" Type="http://schemas.openxmlformats.org/officeDocument/2006/relationships/tags" Target="../tags/tag13.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8.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8.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9AA1343F-2694-44A6-AE83-E07B19AA9561}"/>
              </a:ext>
            </a:extLst>
          </p:cNvPr>
          <p:cNvSpPr>
            <a:spLocks noGrp="1"/>
          </p:cNvSpPr>
          <p:nvPr>
            <p:ph type="subTitle" idx="1"/>
          </p:nvPr>
        </p:nvSpPr>
        <p:spPr>
          <a:xfrm>
            <a:off x="379413" y="4351080"/>
            <a:ext cx="11506200" cy="2088000"/>
          </a:xfrm>
        </p:spPr>
        <p:txBody>
          <a:bodyPr/>
          <a:lstStyle/>
          <a:p>
            <a:r>
              <a:rPr lang="en-US" altLang="ja-JP" sz="2400" dirty="0">
                <a:solidFill>
                  <a:srgbClr val="3399FF"/>
                </a:solidFill>
                <a:latin typeface="メイリオ" panose="020B0604030504040204" pitchFamily="50" charset="-128"/>
                <a:ea typeface="メイリオ" panose="020B0604030504040204" pitchFamily="50" charset="-128"/>
              </a:rPr>
              <a:t>2025</a:t>
            </a:r>
            <a:r>
              <a:rPr lang="ja-JP" altLang="en-US" sz="2400" dirty="0">
                <a:solidFill>
                  <a:srgbClr val="3399FF"/>
                </a:solidFill>
                <a:latin typeface="メイリオ" panose="020B0604030504040204" pitchFamily="50" charset="-128"/>
                <a:ea typeface="メイリオ" panose="020B0604030504040204" pitchFamily="50" charset="-128"/>
              </a:rPr>
              <a:t>年</a:t>
            </a:r>
            <a:r>
              <a:rPr lang="en-US" altLang="ja-JP" sz="2400" dirty="0">
                <a:solidFill>
                  <a:srgbClr val="3399FF"/>
                </a:solidFill>
                <a:latin typeface="メイリオ" panose="020B0604030504040204" pitchFamily="50" charset="-128"/>
                <a:ea typeface="メイリオ" panose="020B0604030504040204" pitchFamily="50" charset="-128"/>
              </a:rPr>
              <a:t>8</a:t>
            </a:r>
            <a:r>
              <a:rPr lang="ja-JP" altLang="en-US" sz="2400" dirty="0">
                <a:solidFill>
                  <a:srgbClr val="3399FF"/>
                </a:solidFill>
                <a:latin typeface="メイリオ" panose="020B0604030504040204" pitchFamily="50" charset="-128"/>
                <a:ea typeface="メイリオ" panose="020B0604030504040204" pitchFamily="50" charset="-128"/>
              </a:rPr>
              <a:t>月</a:t>
            </a:r>
            <a:r>
              <a:rPr lang="en-US" altLang="ja-JP" sz="2400" dirty="0">
                <a:solidFill>
                  <a:srgbClr val="3399FF"/>
                </a:solidFill>
                <a:latin typeface="メイリオ" panose="020B0604030504040204" pitchFamily="50" charset="-128"/>
                <a:ea typeface="メイリオ" panose="020B0604030504040204" pitchFamily="50" charset="-128"/>
              </a:rPr>
              <a:t>23</a:t>
            </a:r>
            <a:r>
              <a:rPr lang="ja-JP" altLang="en-US" sz="2400" dirty="0">
                <a:solidFill>
                  <a:srgbClr val="3399FF"/>
                </a:solidFill>
                <a:latin typeface="メイリオ" panose="020B0604030504040204" pitchFamily="50" charset="-128"/>
                <a:ea typeface="メイリオ" panose="020B0604030504040204" pitchFamily="50" charset="-128"/>
              </a:rPr>
              <a:t>日</a:t>
            </a:r>
            <a:endParaRPr lang="en-US" altLang="ja-JP" sz="2400" dirty="0">
              <a:solidFill>
                <a:srgbClr val="3399FF"/>
              </a:solidFill>
              <a:latin typeface="メイリオ" panose="020B0604030504040204" pitchFamily="50" charset="-128"/>
              <a:ea typeface="メイリオ" panose="020B0604030504040204" pitchFamily="50" charset="-128"/>
            </a:endParaRPr>
          </a:p>
          <a:p>
            <a:r>
              <a:rPr lang="ja-JP" altLang="en-US" sz="2400" dirty="0">
                <a:solidFill>
                  <a:srgbClr val="3399FF"/>
                </a:solidFill>
                <a:latin typeface="メイリオ" panose="020B0604030504040204" pitchFamily="50" charset="-128"/>
                <a:ea typeface="メイリオ" panose="020B0604030504040204" pitchFamily="50" charset="-128"/>
              </a:rPr>
              <a:t>ベルヴュー宇都宮</a:t>
            </a:r>
            <a:endParaRPr lang="en-US" altLang="ja-JP" sz="2400" dirty="0">
              <a:solidFill>
                <a:srgbClr val="3399FF"/>
              </a:solidFill>
              <a:latin typeface="メイリオ" panose="020B0604030504040204" pitchFamily="50" charset="-128"/>
              <a:ea typeface="メイリオ" panose="020B0604030504040204" pitchFamily="50" charset="-128"/>
            </a:endParaRPr>
          </a:p>
          <a:p>
            <a:r>
              <a:rPr lang="ja-JP" altLang="en-US" sz="2400" dirty="0">
                <a:solidFill>
                  <a:srgbClr val="00CCFF"/>
                </a:solidFill>
                <a:latin typeface="メイリオ" panose="020B0604030504040204" pitchFamily="50" charset="-128"/>
                <a:ea typeface="メイリオ" panose="020B0604030504040204" pitchFamily="50" charset="-128"/>
              </a:rPr>
              <a:t>規定審議会地区代表議員</a:t>
            </a:r>
            <a:endParaRPr lang="en-US" altLang="ja-JP" sz="2400" dirty="0">
              <a:solidFill>
                <a:srgbClr val="00CCFF"/>
              </a:solidFill>
              <a:latin typeface="メイリオ" panose="020B0604030504040204" pitchFamily="50" charset="-128"/>
              <a:ea typeface="メイリオ" panose="020B0604030504040204" pitchFamily="50" charset="-128"/>
            </a:endParaRPr>
          </a:p>
          <a:p>
            <a:r>
              <a:rPr lang="ja-JP" altLang="en-US" sz="6000" dirty="0">
                <a:solidFill>
                  <a:srgbClr val="6600FF"/>
                </a:solidFill>
                <a:latin typeface="メイリオ" panose="020B0604030504040204" pitchFamily="50" charset="-128"/>
                <a:ea typeface="メイリオ" panose="020B0604030504040204" pitchFamily="50" charset="-128"/>
              </a:rPr>
              <a:t>中 谷 研 一</a:t>
            </a:r>
            <a:endParaRPr lang="en-US" altLang="ja-JP" sz="6000" dirty="0">
              <a:solidFill>
                <a:srgbClr val="6600FF"/>
              </a:solidFill>
              <a:latin typeface="メイリオ" panose="020B0604030504040204" pitchFamily="50" charset="-128"/>
              <a:ea typeface="メイリオ" panose="020B0604030504040204" pitchFamily="50" charset="-128"/>
            </a:endParaRPr>
          </a:p>
          <a:p>
            <a:endParaRPr lang="ja-JP" altLang="en-US" dirty="0"/>
          </a:p>
        </p:txBody>
      </p:sp>
      <p:sp>
        <p:nvSpPr>
          <p:cNvPr id="4" name="タイトル 3">
            <a:extLst>
              <a:ext uri="{FF2B5EF4-FFF2-40B4-BE49-F238E27FC236}">
                <a16:creationId xmlns:a16="http://schemas.microsoft.com/office/drawing/2014/main" id="{CA5863FC-51DC-44BE-B9CA-6AC7A3F0C8D8}"/>
              </a:ext>
            </a:extLst>
          </p:cNvPr>
          <p:cNvSpPr>
            <a:spLocks noGrp="1"/>
          </p:cNvSpPr>
          <p:nvPr>
            <p:ph type="title"/>
          </p:nvPr>
        </p:nvSpPr>
        <p:spPr>
          <a:xfrm>
            <a:off x="1524513" y="2110680"/>
            <a:ext cx="9216000" cy="2088000"/>
          </a:xfrm>
        </p:spPr>
        <p:txBody>
          <a:bodyPr>
            <a:normAutofit/>
          </a:bodyPr>
          <a:lstStyle/>
          <a:p>
            <a:pPr marL="0" indent="0" algn="ctr">
              <a:lnSpc>
                <a:spcPct val="100000"/>
              </a:lnSpc>
              <a:spcBef>
                <a:spcPts val="0"/>
              </a:spcBef>
              <a:buNone/>
            </a:pPr>
            <a:r>
              <a:rPr lang="en-US" altLang="ja-JP" sz="3100" dirty="0">
                <a:solidFill>
                  <a:srgbClr val="0000FF"/>
                </a:solidFill>
                <a:latin typeface="メイリオ" panose="020B0604030504040204" pitchFamily="50" charset="-128"/>
                <a:ea typeface="メイリオ" panose="020B0604030504040204" pitchFamily="50" charset="-128"/>
              </a:rPr>
              <a:t>2025</a:t>
            </a:r>
            <a:r>
              <a:rPr lang="ja-JP" altLang="en-US" sz="3100" dirty="0">
                <a:solidFill>
                  <a:srgbClr val="0000FF"/>
                </a:solidFill>
                <a:latin typeface="メイリオ" panose="020B0604030504040204" pitchFamily="50" charset="-128"/>
                <a:ea typeface="メイリオ" panose="020B0604030504040204" pitchFamily="50" charset="-128"/>
              </a:rPr>
              <a:t>年度地区クラブ活性化セミナー</a:t>
            </a:r>
            <a:br>
              <a:rPr lang="en-US" altLang="ja-JP" sz="6600" b="1" dirty="0">
                <a:solidFill>
                  <a:srgbClr val="00CCFF"/>
                </a:solidFill>
                <a:latin typeface="メイリオ" panose="020B0604030504040204" pitchFamily="50" charset="-128"/>
                <a:ea typeface="メイリオ" panose="020B0604030504040204" pitchFamily="50" charset="-128"/>
              </a:rPr>
            </a:br>
            <a:r>
              <a:rPr lang="ja-JP" altLang="en-US" sz="6600" dirty="0">
                <a:solidFill>
                  <a:srgbClr val="3333CC"/>
                </a:solidFill>
                <a:latin typeface="メイリオ" panose="020B0604030504040204" pitchFamily="50" charset="-128"/>
                <a:ea typeface="メイリオ" panose="020B0604030504040204" pitchFamily="50" charset="-128"/>
              </a:rPr>
              <a:t>ロータリーと</a:t>
            </a:r>
            <a:r>
              <a:rPr lang="ja-JP" altLang="en-US" sz="6600" b="1" dirty="0">
                <a:solidFill>
                  <a:srgbClr val="3333CC"/>
                </a:solidFill>
                <a:latin typeface="メイリオ" panose="020B0604030504040204" pitchFamily="50" charset="-128"/>
                <a:ea typeface="メイリオ" panose="020B0604030504040204" pitchFamily="50" charset="-128"/>
              </a:rPr>
              <a:t>審議会</a:t>
            </a:r>
            <a:br>
              <a:rPr lang="en-US" altLang="ja-JP" sz="9600" b="1" dirty="0">
                <a:solidFill>
                  <a:srgbClr val="FF3300"/>
                </a:solidFill>
                <a:latin typeface="メイリオ" panose="020B0604030504040204" pitchFamily="50" charset="-128"/>
                <a:ea typeface="メイリオ" panose="020B0604030504040204" pitchFamily="50" charset="-128"/>
              </a:rPr>
            </a:br>
            <a:r>
              <a:rPr lang="en-US" altLang="ja-JP" sz="3100" b="1" dirty="0">
                <a:solidFill>
                  <a:schemeClr val="accent1">
                    <a:lumMod val="60000"/>
                    <a:lumOff val="40000"/>
                  </a:schemeClr>
                </a:solidFill>
                <a:latin typeface="メイリオ" panose="020B0604030504040204" pitchFamily="50" charset="-128"/>
                <a:ea typeface="メイリオ" panose="020B0604030504040204" pitchFamily="50" charset="-128"/>
              </a:rPr>
              <a:t>-</a:t>
            </a:r>
            <a:r>
              <a:rPr lang="ja-JP" altLang="en-US" sz="3100" b="1" dirty="0">
                <a:solidFill>
                  <a:schemeClr val="accent1">
                    <a:lumMod val="60000"/>
                    <a:lumOff val="40000"/>
                  </a:schemeClr>
                </a:solidFill>
                <a:latin typeface="メイリオ" panose="020B0604030504040204" pitchFamily="50" charset="-128"/>
                <a:ea typeface="メイリオ" panose="020B0604030504040204" pitchFamily="50" charset="-128"/>
              </a:rPr>
              <a:t>審議会を理解するために</a:t>
            </a:r>
            <a:r>
              <a:rPr lang="en-US" altLang="ja-JP" sz="3100" b="1" dirty="0">
                <a:solidFill>
                  <a:schemeClr val="accent1">
                    <a:lumMod val="60000"/>
                    <a:lumOff val="40000"/>
                  </a:schemeClr>
                </a:solidFill>
                <a:latin typeface="メイリオ" panose="020B0604030504040204" pitchFamily="50" charset="-128"/>
                <a:ea typeface="メイリオ" panose="020B0604030504040204" pitchFamily="50" charset="-128"/>
              </a:rPr>
              <a:t>-</a:t>
            </a:r>
            <a:endParaRPr lang="ja-JP" altLang="en-US" sz="3100" b="1" dirty="0">
              <a:solidFill>
                <a:schemeClr val="accent1">
                  <a:lumMod val="60000"/>
                  <a:lumOff val="4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3543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B65F6-F65A-6659-9C1E-3D4C0464E9D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9642914-1FD3-A3B3-F78E-A26277507980}"/>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FD5EEDA8-5EB8-C25C-4268-F17FBC461406}"/>
              </a:ext>
            </a:extLst>
          </p:cNvPr>
          <p:cNvSpPr/>
          <p:nvPr/>
        </p:nvSpPr>
        <p:spPr>
          <a:xfrm>
            <a:off x="257173" y="1490692"/>
            <a:ext cx="3071813" cy="612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25-16</a:t>
            </a:r>
            <a:endParaRPr kumimoji="1" lang="ja-JP" altLang="en-US" sz="32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40A5613B-7B38-9F25-4892-5B1E60EFAA0D}"/>
              </a:ext>
            </a:extLst>
          </p:cNvPr>
          <p:cNvSpPr/>
          <p:nvPr/>
        </p:nvSpPr>
        <p:spPr>
          <a:xfrm>
            <a:off x="257173" y="2327861"/>
            <a:ext cx="3600450" cy="396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ysClr val="windowText" lastClr="000000"/>
                </a:solidFill>
                <a:latin typeface="メイリオ" panose="020B0604030504040204" pitchFamily="50" charset="-128"/>
                <a:ea typeface="メイリオ" panose="020B0604030504040204" pitchFamily="50" charset="-128"/>
              </a:rPr>
              <a:t>ガバナーの任務を改正する</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件</a:t>
            </a:r>
          </a:p>
        </p:txBody>
      </p:sp>
      <p:sp>
        <p:nvSpPr>
          <p:cNvPr id="8" name="正方形/長方形 7">
            <a:extLst>
              <a:ext uri="{FF2B5EF4-FFF2-40B4-BE49-F238E27FC236}">
                <a16:creationId xmlns:a16="http://schemas.microsoft.com/office/drawing/2014/main" id="{E136FB55-9F3A-ED5D-88CB-226E130817EC}"/>
              </a:ext>
            </a:extLst>
          </p:cNvPr>
          <p:cNvSpPr/>
          <p:nvPr/>
        </p:nvSpPr>
        <p:spPr>
          <a:xfrm>
            <a:off x="257173" y="2787030"/>
            <a:ext cx="4164355" cy="32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r>
              <a:rPr kumimoji="1" lang="ja-JP" altLang="en-US" sz="2000" dirty="0">
                <a:latin typeface="メイリオ" panose="020B0604030504040204" pitchFamily="50" charset="-128"/>
                <a:ea typeface="メイリオ" panose="020B0604030504040204" pitchFamily="50" charset="-128"/>
              </a:rPr>
              <a:t>。</a:t>
            </a:r>
          </a:p>
        </p:txBody>
      </p:sp>
      <p:sp>
        <p:nvSpPr>
          <p:cNvPr id="11" name="正方形/長方形 10">
            <a:extLst>
              <a:ext uri="{FF2B5EF4-FFF2-40B4-BE49-F238E27FC236}">
                <a16:creationId xmlns:a16="http://schemas.microsoft.com/office/drawing/2014/main" id="{751EA25B-8113-BD5F-3ACE-916A2FAE4271}"/>
              </a:ext>
            </a:extLst>
          </p:cNvPr>
          <p:cNvSpPr/>
          <p:nvPr/>
        </p:nvSpPr>
        <p:spPr>
          <a:xfrm>
            <a:off x="257173" y="3225912"/>
            <a:ext cx="11301412" cy="3113928"/>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1200"/>
              </a:spcBef>
            </a:pPr>
            <a:r>
              <a:rPr lang="ja-JP" altLang="en-US" sz="2800" b="1" dirty="0">
                <a:solidFill>
                  <a:sysClr val="windowText" lastClr="000000"/>
                </a:solidFill>
                <a:latin typeface="メイリオ" panose="020B0604030504040204" pitchFamily="50" charset="-128"/>
                <a:ea typeface="メイリオ" panose="020B0604030504040204" pitchFamily="50" charset="-128"/>
              </a:rPr>
              <a:t>第</a:t>
            </a:r>
            <a:r>
              <a:rPr lang="en-US" altLang="ja-JP" sz="2800" b="1" dirty="0">
                <a:solidFill>
                  <a:sysClr val="windowText" lastClr="000000"/>
                </a:solidFill>
                <a:latin typeface="メイリオ" panose="020B0604030504040204" pitchFamily="50" charset="-128"/>
                <a:ea typeface="メイリオ" panose="020B0604030504040204" pitchFamily="50" charset="-128"/>
              </a:rPr>
              <a:t>16</a:t>
            </a:r>
            <a:r>
              <a:rPr lang="ja-JP" altLang="en-US" sz="2800" b="1" dirty="0">
                <a:solidFill>
                  <a:sysClr val="windowText" lastClr="000000"/>
                </a:solidFill>
                <a:latin typeface="メイリオ" panose="020B0604030504040204" pitchFamily="50" charset="-128"/>
                <a:ea typeface="メイリオ" panose="020B0604030504040204" pitchFamily="50" charset="-128"/>
              </a:rPr>
              <a:t>条　ガバナー</a:t>
            </a:r>
            <a:endParaRPr kumimoji="1" lang="en-US" altLang="ja-JP" sz="2800" dirty="0">
              <a:solidFill>
                <a:sysClr val="windowText" lastClr="000000"/>
              </a:solidFill>
              <a:latin typeface="メイリオ" panose="020B0604030504040204" pitchFamily="50" charset="-128"/>
              <a:ea typeface="メイリオ" panose="020B0604030504040204" pitchFamily="50" charset="-128"/>
            </a:endParaRPr>
          </a:p>
          <a:p>
            <a:pPr>
              <a:spcBef>
                <a:spcPts val="1200"/>
              </a:spcBef>
            </a:pPr>
            <a:r>
              <a:rPr lang="en-US" altLang="ja-JP" sz="2400" b="1" dirty="0">
                <a:solidFill>
                  <a:sysClr val="windowText" lastClr="000000"/>
                </a:solidFill>
                <a:latin typeface="メイリオ" panose="020B0604030504040204" pitchFamily="50" charset="-128"/>
                <a:ea typeface="メイリオ" panose="020B0604030504040204" pitchFamily="50" charset="-128"/>
              </a:rPr>
              <a:t>16.030.</a:t>
            </a:r>
            <a:r>
              <a:rPr lang="ja-JP" altLang="en-US" sz="2400" dirty="0">
                <a:solidFill>
                  <a:sysClr val="windowText" lastClr="000000"/>
                </a:solidFill>
                <a:latin typeface="メイリオ" panose="020B0604030504040204" pitchFamily="50" charset="-128"/>
                <a:ea typeface="メイリオ" panose="020B0604030504040204" pitchFamily="50" charset="-128"/>
              </a:rPr>
              <a:t>ガバナーの任務</a:t>
            </a:r>
            <a:endParaRPr lang="en-US" altLang="ja-JP" sz="2400" dirty="0">
              <a:solidFill>
                <a:sysClr val="windowText" lastClr="000000"/>
              </a:solidFill>
              <a:latin typeface="メイリオ" panose="020B0604030504040204" pitchFamily="50" charset="-128"/>
              <a:ea typeface="メイリオ" panose="020B0604030504040204" pitchFamily="50" charset="-128"/>
            </a:endParaRPr>
          </a:p>
          <a:p>
            <a:pPr>
              <a:spcBef>
                <a:spcPts val="1800"/>
              </a:spcBef>
            </a:pPr>
            <a:r>
              <a:rPr lang="ja-JP" altLang="ja-JP" sz="2400" b="1" u="sng" dirty="0">
                <a:solidFill>
                  <a:sysClr val="windowText" lastClr="000000"/>
                </a:solidFill>
                <a:latin typeface="メイリオ" panose="020B0604030504040204" pitchFamily="50" charset="-128"/>
                <a:ea typeface="メイリオ" panose="020B0604030504040204" pitchFamily="50" charset="-128"/>
              </a:rPr>
              <a:t>⒫</a:t>
            </a:r>
            <a:r>
              <a:rPr lang="ja-JP" altLang="en-US" sz="2400" b="1" u="sng" dirty="0">
                <a:solidFill>
                  <a:sysClr val="windowText" lastClr="000000"/>
                </a:solidFill>
                <a:latin typeface="メイリオ" panose="020B0604030504040204" pitchFamily="50" charset="-128"/>
                <a:ea typeface="メイリオ" panose="020B0604030504040204" pitchFamily="50" charset="-128"/>
              </a:rPr>
              <a:t>　ガバナー補佐（任命されている場合）が地区の発展と会員の結束を促進できるよう、支援を提供すること。</a:t>
            </a:r>
            <a:endParaRPr lang="en-US" altLang="ja-JP" sz="2400" b="1" u="sng" dirty="0">
              <a:solidFill>
                <a:sysClr val="windowText" lastClr="000000"/>
              </a:solidFill>
              <a:latin typeface="メイリオ" panose="020B0604030504040204" pitchFamily="50" charset="-128"/>
              <a:ea typeface="メイリオ" panose="020B0604030504040204" pitchFamily="50" charset="-128"/>
            </a:endParaRPr>
          </a:p>
          <a:p>
            <a:pPr>
              <a:spcBef>
                <a:spcPts val="1800"/>
              </a:spcBef>
            </a:pPr>
            <a:r>
              <a:rPr lang="ja-JP" altLang="ja-JP" sz="2400" strike="sngStrike" dirty="0">
                <a:solidFill>
                  <a:sysClr val="windowText" lastClr="000000"/>
                </a:solidFill>
                <a:latin typeface="メイリオ" panose="020B0604030504040204" pitchFamily="50" charset="-128"/>
                <a:ea typeface="メイリオ" panose="020B0604030504040204" pitchFamily="50" charset="-128"/>
              </a:rPr>
              <a:t>⒫</a:t>
            </a:r>
            <a:r>
              <a:rPr lang="ja-JP" altLang="en-US" sz="2400" b="1" u="sng" dirty="0">
                <a:solidFill>
                  <a:sysClr val="windowText" lastClr="000000"/>
                </a:solidFill>
                <a:latin typeface="メイリオ" panose="020B0604030504040204" pitchFamily="50" charset="-128"/>
                <a:ea typeface="メイリオ" panose="020B0604030504040204" pitchFamily="50" charset="-128"/>
              </a:rPr>
              <a:t>⒬</a:t>
            </a:r>
            <a:r>
              <a:rPr lang="en-US" altLang="ja-JP" sz="2400" u="sng" dirty="0">
                <a:solidFill>
                  <a:sysClr val="windowText" lastClr="000000"/>
                </a:solidFill>
                <a:latin typeface="メイリオ" panose="020B0604030504040204" pitchFamily="50" charset="-128"/>
                <a:ea typeface="メイリオ" panose="020B0604030504040204" pitchFamily="50" charset="-128"/>
              </a:rPr>
              <a:t>RI</a:t>
            </a:r>
            <a:r>
              <a:rPr lang="ja-JP" altLang="en-US" sz="2400" u="sng" dirty="0">
                <a:solidFill>
                  <a:sysClr val="windowText" lastClr="000000"/>
                </a:solidFill>
                <a:latin typeface="メイリオ" panose="020B0604030504040204" pitchFamily="50" charset="-128"/>
                <a:ea typeface="メイリオ" panose="020B0604030504040204" pitchFamily="50" charset="-128"/>
              </a:rPr>
              <a:t>役員の職責に属するその他の任務を遂行すること。</a:t>
            </a:r>
            <a:endParaRPr lang="en-US" altLang="ja-JP" sz="2400" u="sng" dirty="0">
              <a:solidFill>
                <a:sysClr val="windowText" lastClr="000000"/>
              </a:solidFill>
              <a:latin typeface="メイリオ" panose="020B0604030504040204" pitchFamily="50" charset="-128"/>
              <a:ea typeface="メイリオ" panose="020B0604030504040204" pitchFamily="50" charset="-128"/>
            </a:endParaRPr>
          </a:p>
          <a:p>
            <a:pPr>
              <a:spcBef>
                <a:spcPts val="1200"/>
              </a:spcBef>
            </a:pP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24" name="爆発: 8 pt 23">
            <a:extLst>
              <a:ext uri="{FF2B5EF4-FFF2-40B4-BE49-F238E27FC236}">
                <a16:creationId xmlns:a16="http://schemas.microsoft.com/office/drawing/2014/main" id="{86D09C9B-32A6-2737-AC80-5C49CCC75E38}"/>
              </a:ext>
            </a:extLst>
          </p:cNvPr>
          <p:cNvSpPr/>
          <p:nvPr/>
        </p:nvSpPr>
        <p:spPr>
          <a:xfrm>
            <a:off x="3325178" y="3407114"/>
            <a:ext cx="5684520" cy="2751524"/>
          </a:xfrm>
          <a:prstGeom prst="irregularSeal1">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メイリオ" panose="020B0604030504040204" pitchFamily="50" charset="-128"/>
                <a:ea typeface="メイリオ" panose="020B0604030504040204" pitchFamily="50" charset="-128"/>
              </a:rPr>
              <a:t>採択</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lang="ja-JP" altLang="en-US" sz="2400" b="1" dirty="0">
                <a:solidFill>
                  <a:srgbClr val="FF0000"/>
                </a:solidFill>
                <a:latin typeface="メイリオ" panose="020B0604030504040204" pitchFamily="50" charset="-128"/>
                <a:ea typeface="メイリオ" panose="020B0604030504040204" pitchFamily="50" charset="-128"/>
              </a:rPr>
              <a:t>（</a:t>
            </a:r>
            <a:r>
              <a:rPr lang="en-US" altLang="ja-JP" sz="2400" b="1" dirty="0">
                <a:solidFill>
                  <a:srgbClr val="FF0000"/>
                </a:solidFill>
                <a:latin typeface="メイリオ" panose="020B0604030504040204" pitchFamily="50" charset="-128"/>
                <a:ea typeface="メイリオ" panose="020B0604030504040204" pitchFamily="50" charset="-128"/>
              </a:rPr>
              <a:t>245/233</a:t>
            </a:r>
            <a:r>
              <a:rPr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1F75F910-4BAF-4A9E-7572-EE0C09CE59B9}"/>
              </a:ext>
            </a:extLst>
          </p:cNvPr>
          <p:cNvSpPr/>
          <p:nvPr/>
        </p:nvSpPr>
        <p:spPr>
          <a:xfrm>
            <a:off x="3857623" y="1562226"/>
            <a:ext cx="3780000"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lang="ja-JP" altLang="en-US" b="1" dirty="0">
                <a:solidFill>
                  <a:schemeClr val="tx1"/>
                </a:solidFill>
                <a:latin typeface="メイリオ" panose="020B0604030504040204" pitchFamily="50" charset="-128"/>
                <a:ea typeface="メイリオ" panose="020B0604030504040204" pitchFamily="50" charset="-128"/>
              </a:rPr>
              <a:t>第</a:t>
            </a:r>
            <a:r>
              <a:rPr lang="en-US" altLang="ja-JP" b="1" dirty="0">
                <a:solidFill>
                  <a:schemeClr val="tx1"/>
                </a:solidFill>
                <a:latin typeface="メイリオ" panose="020B0604030504040204" pitchFamily="50" charset="-128"/>
                <a:ea typeface="メイリオ" panose="020B0604030504040204" pitchFamily="50" charset="-128"/>
              </a:rPr>
              <a:t>1790</a:t>
            </a:r>
            <a:r>
              <a:rPr lang="ja-JP" altLang="en-US" b="1" dirty="0">
                <a:solidFill>
                  <a:schemeClr val="tx1"/>
                </a:solidFill>
                <a:latin typeface="メイリオ" panose="020B0604030504040204" pitchFamily="50" charset="-128"/>
                <a:ea typeface="メイリオ" panose="020B0604030504040204" pitchFamily="50" charset="-128"/>
              </a:rPr>
              <a:t>地区（フランス）</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5908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80BD8-17D8-7617-2937-7175E7E5A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A0887-F901-04B5-7D62-37552940D6F3}"/>
              </a:ext>
            </a:extLst>
          </p:cNvPr>
          <p:cNvSpPr>
            <a:spLocks noGrp="1"/>
          </p:cNvSpPr>
          <p:nvPr>
            <p:ph type="title"/>
          </p:nvPr>
        </p:nvSpPr>
        <p:spPr>
          <a:xfrm>
            <a:off x="-1" y="1"/>
            <a:ext cx="12191999" cy="1540042"/>
          </a:xfrm>
          <a:solidFill>
            <a:srgbClr val="6600FF"/>
          </a:solidFill>
        </p:spPr>
        <p:txBody>
          <a:bodyPr anchor="b">
            <a:normAutofit/>
          </a:bodyPr>
          <a:lstStyle/>
          <a:p>
            <a:pPr algn="ctr" rtl="0"/>
            <a:r>
              <a:rPr lang="ja-JP" altLang="en-US" b="1" i="0" u="none" baseline="0" dirty="0">
                <a:solidFill>
                  <a:srgbClr val="FFFF00"/>
                </a:solidFill>
                <a:latin typeface="メイリオ" panose="020B0604030504040204" pitchFamily="50" charset="-128"/>
                <a:ea typeface="メイリオ" panose="020B0604030504040204" pitchFamily="50" charset="-128"/>
              </a:rPr>
              <a:t>採択</a:t>
            </a:r>
            <a:r>
              <a:rPr lang="ja" b="1" i="0" u="none" baseline="0" dirty="0">
                <a:solidFill>
                  <a:srgbClr val="FFFF00"/>
                </a:solidFill>
                <a:latin typeface="メイリオ" panose="020B0604030504040204" pitchFamily="50" charset="-128"/>
                <a:ea typeface="メイリオ" panose="020B0604030504040204" pitchFamily="50" charset="-128"/>
              </a:rPr>
              <a:t>決議</a:t>
            </a:r>
            <a:r>
              <a:rPr lang="ja-JP" altLang="en-US" b="1" i="0" u="none" baseline="0" dirty="0">
                <a:solidFill>
                  <a:srgbClr val="FFFF00"/>
                </a:solidFill>
                <a:latin typeface="メイリオ" panose="020B0604030504040204" pitchFamily="50" charset="-128"/>
                <a:ea typeface="メイリオ" panose="020B0604030504040204" pitchFamily="50" charset="-128"/>
              </a:rPr>
              <a:t>決議案</a:t>
            </a:r>
            <a:br>
              <a:rPr lang="en-US" altLang="ja-JP" b="1" i="0" u="none" baseline="0" dirty="0">
                <a:solidFill>
                  <a:srgbClr val="FFFF00"/>
                </a:solidFill>
                <a:latin typeface="メイリオ" panose="020B0604030504040204" pitchFamily="50" charset="-128"/>
                <a:ea typeface="メイリオ" panose="020B0604030504040204" pitchFamily="50" charset="-128"/>
              </a:rPr>
            </a:br>
            <a:r>
              <a:rPr lang="en-US" altLang="ja-JP" sz="3600" b="1" i="0" u="none" baseline="0" dirty="0">
                <a:solidFill>
                  <a:srgbClr val="FFFF00"/>
                </a:solidFill>
                <a:latin typeface="メイリオ" panose="020B0604030504040204" pitchFamily="50" charset="-128"/>
                <a:ea typeface="メイリオ" panose="020B0604030504040204" pitchFamily="50" charset="-128"/>
              </a:rPr>
              <a:t>24R-29</a:t>
            </a:r>
            <a:endParaRPr lang="ja" sz="3600" b="1" i="0" u="none" baseline="0" dirty="0">
              <a:solidFill>
                <a:srgbClr val="FFFF00"/>
              </a:solidFill>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3B43B50E-6F3A-CC22-DCB0-43C5CD6118D7}"/>
              </a:ext>
            </a:extLst>
          </p:cNvPr>
          <p:cNvSpPr>
            <a:spLocks noGrp="1"/>
          </p:cNvSpPr>
          <p:nvPr>
            <p:ph idx="1"/>
          </p:nvPr>
        </p:nvSpPr>
        <p:spPr>
          <a:xfrm>
            <a:off x="106680" y="1738162"/>
            <a:ext cx="12085318" cy="5119837"/>
          </a:xfrm>
        </p:spPr>
        <p:txBody>
          <a:bodyPr>
            <a:noAutofit/>
          </a:bodyPr>
          <a:lstStyle/>
          <a:p>
            <a:pPr marL="0" indent="0" algn="l" rtl="0">
              <a:buNone/>
            </a:pPr>
            <a:r>
              <a:rPr lang="ja-JP" altLang="en-US" sz="2800" b="1" dirty="0">
                <a:latin typeface="メイリオ" panose="020B0604030504040204" pitchFamily="50" charset="-128"/>
                <a:ea typeface="メイリオ" panose="020B0604030504040204" pitchFamily="50" charset="-128"/>
              </a:rPr>
              <a:t>会場監督を務めるローターアクター（</a:t>
            </a:r>
            <a:r>
              <a:rPr lang="en-US" altLang="ja-JP" sz="2800" dirty="0">
                <a:latin typeface="メイリオ" panose="020B0604030504040204" pitchFamily="50" charset="-128"/>
                <a:ea typeface="メイリオ" panose="020B0604030504040204" pitchFamily="50" charset="-128"/>
              </a:rPr>
              <a:t>2025</a:t>
            </a:r>
            <a:r>
              <a:rPr lang="ja-JP" altLang="en-US" sz="2800" dirty="0">
                <a:latin typeface="メイリオ" panose="020B0604030504040204" pitchFamily="50" charset="-128"/>
                <a:ea typeface="メイリオ" panose="020B0604030504040204" pitchFamily="50" charset="-128"/>
              </a:rPr>
              <a:t>年</a:t>
            </a:r>
            <a:r>
              <a:rPr lang="en-US" altLang="ja-JP" sz="2800" dirty="0">
                <a:latin typeface="メイリオ" panose="020B0604030504040204" pitchFamily="50" charset="-128"/>
                <a:ea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rPr>
              <a:t>月理事会会合、決定</a:t>
            </a:r>
            <a:r>
              <a:rPr lang="en-US" altLang="ja-JP" sz="2800" dirty="0">
                <a:latin typeface="メイリオ" panose="020B0604030504040204" pitchFamily="50" charset="-128"/>
                <a:ea typeface="メイリオ" panose="020B0604030504040204" pitchFamily="50" charset="-128"/>
              </a:rPr>
              <a:t>91</a:t>
            </a:r>
            <a:r>
              <a:rPr lang="ja-JP" altLang="en-US" sz="2800" dirty="0">
                <a:latin typeface="メイリオ" panose="020B0604030504040204" pitchFamily="50" charset="-128"/>
                <a:ea typeface="メイリオ" panose="020B0604030504040204" pitchFamily="50" charset="-128"/>
              </a:rPr>
              <a:t>号）</a:t>
            </a:r>
            <a:endParaRPr lang="en-US" altLang="ja-JP" sz="800" b="1"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r>
              <a:rPr lang="ja-JP" altLang="en-US" sz="2200" b="1" dirty="0">
                <a:latin typeface="メイリオ" panose="020B0604030504040204" pitchFamily="50" charset="-128"/>
                <a:ea typeface="メイリオ" panose="020B0604030504040204" pitchFamily="50" charset="-128"/>
              </a:rPr>
              <a:t>決定</a:t>
            </a:r>
            <a:r>
              <a:rPr lang="ja-JP" altLang="en-US" sz="2200" dirty="0">
                <a:latin typeface="メイリオ" panose="020B0604030504040204" pitchFamily="50" charset="-128"/>
                <a:ea typeface="メイリオ" panose="020B0604030504040204" pitchFamily="50" charset="-128"/>
              </a:rPr>
              <a:t>：理事会は、</a:t>
            </a:r>
            <a:endParaRPr lang="en-US" altLang="ja-JP" sz="22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dirty="0">
                <a:latin typeface="メイリオ" panose="020B0604030504040204" pitchFamily="50" charset="-128"/>
                <a:ea typeface="メイリオ" panose="020B0604030504040204" pitchFamily="50" charset="-128"/>
              </a:rPr>
              <a:t>１．</a:t>
            </a:r>
            <a:r>
              <a:rPr lang="en-US" altLang="ja-JP" sz="2000" dirty="0">
                <a:latin typeface="メイリオ" panose="020B0604030504040204" pitchFamily="50" charset="-128"/>
                <a:ea typeface="メイリオ" panose="020B0604030504040204" pitchFamily="50" charset="-128"/>
              </a:rPr>
              <a:t>2024</a:t>
            </a:r>
            <a:r>
              <a:rPr lang="ja-JP" altLang="en-US" sz="2000" dirty="0">
                <a:latin typeface="メイリオ" panose="020B0604030504040204" pitchFamily="50" charset="-128"/>
                <a:ea typeface="メイリオ" panose="020B0604030504040204" pitchFamily="50" charset="-128"/>
              </a:rPr>
              <a:t>年決議審議会ならびに決議案</a:t>
            </a:r>
            <a:r>
              <a:rPr lang="en-US" altLang="ja-JP" sz="2000" dirty="0">
                <a:latin typeface="メイリオ" panose="020B0604030504040204" pitchFamily="50" charset="-128"/>
                <a:ea typeface="メイリオ" panose="020B0604030504040204" pitchFamily="50" charset="-128"/>
              </a:rPr>
              <a:t>24R-29</a:t>
            </a:r>
            <a:r>
              <a:rPr lang="ja-JP" altLang="en-US" sz="2000" dirty="0">
                <a:latin typeface="メイリオ" panose="020B0604030504040204" pitchFamily="50" charset="-128"/>
                <a:ea typeface="メイリオ" panose="020B0604030504040204" pitchFamily="50" charset="-128"/>
              </a:rPr>
              <a:t>を提案した第</a:t>
            </a:r>
            <a:r>
              <a:rPr lang="en-US" altLang="ja-JP" sz="2000" dirty="0">
                <a:latin typeface="メイリオ" panose="020B0604030504040204" pitchFamily="50" charset="-128"/>
                <a:ea typeface="メイリオ" panose="020B0604030504040204" pitchFamily="50" charset="-128"/>
              </a:rPr>
              <a:t>4530</a:t>
            </a:r>
            <a:r>
              <a:rPr lang="ja-JP" altLang="en-US" sz="2000" dirty="0">
                <a:latin typeface="メイリオ" panose="020B0604030504040204" pitchFamily="50" charset="-128"/>
                <a:ea typeface="メイリオ" panose="020B0604030504040204" pitchFamily="50" charset="-128"/>
              </a:rPr>
              <a:t>地区（ブラジル）に感謝する。</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dirty="0">
                <a:latin typeface="メイリオ" panose="020B0604030504040204" pitchFamily="50" charset="-128"/>
                <a:ea typeface="メイリオ" panose="020B0604030504040204" pitchFamily="50" charset="-128"/>
              </a:rPr>
              <a:t>２．ローターアクターが</a:t>
            </a:r>
            <a:r>
              <a:rPr lang="ja-JP" altLang="en-US" sz="2000" b="1" dirty="0">
                <a:solidFill>
                  <a:srgbClr val="FF3300"/>
                </a:solidFill>
                <a:latin typeface="メイリオ" panose="020B0604030504040204" pitchFamily="50" charset="-128"/>
                <a:ea typeface="メイリオ" panose="020B0604030504040204" pitchFamily="50" charset="-128"/>
              </a:rPr>
              <a:t>会場監督を務める資格がある</a:t>
            </a:r>
            <a:r>
              <a:rPr lang="ja-JP" altLang="en-US" sz="2000" dirty="0">
                <a:latin typeface="メイリオ" panose="020B0604030504040204" pitchFamily="50" charset="-128"/>
                <a:ea typeface="メイリオ" panose="020B0604030504040204" pitchFamily="50" charset="-128"/>
              </a:rPr>
              <a:t>ことに、同意し、ロータリー章典を改正する。</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61.010.1.</a:t>
            </a:r>
            <a:r>
              <a:rPr lang="ja-JP" altLang="en-US" sz="2000" dirty="0">
                <a:latin typeface="メイリオ" panose="020B0604030504040204" pitchFamily="50" charset="-128"/>
                <a:ea typeface="メイリオ" panose="020B0604030504040204" pitchFamily="50" charset="-128"/>
              </a:rPr>
              <a:t>会場監督</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dirty="0">
                <a:latin typeface="メイリオ" panose="020B0604030504040204" pitchFamily="50" charset="-128"/>
                <a:ea typeface="メイリオ" panose="020B0604030504040204" pitchFamily="50" charset="-128"/>
              </a:rPr>
              <a:t>　</a:t>
            </a:r>
            <a:r>
              <a:rPr lang="ja-JP" altLang="en-US" sz="2000" strike="sngStrike" dirty="0">
                <a:latin typeface="メイリオ" panose="020B0604030504040204" pitchFamily="50" charset="-128"/>
                <a:ea typeface="メイリオ" panose="020B0604030504040204" pitchFamily="50" charset="-128"/>
              </a:rPr>
              <a:t>ロータリアン</a:t>
            </a:r>
            <a:r>
              <a:rPr lang="ja-JP" altLang="en-US" sz="2000" u="sng" dirty="0">
                <a:latin typeface="メイリオ" panose="020B0604030504040204" pitchFamily="50" charset="-128"/>
                <a:ea typeface="メイリオ" panose="020B0604030504040204" pitchFamily="50" charset="-128"/>
              </a:rPr>
              <a:t>会員</a:t>
            </a:r>
            <a:r>
              <a:rPr lang="ja-JP" altLang="en-US" sz="2000" dirty="0">
                <a:latin typeface="メイリオ" panose="020B0604030504040204" pitchFamily="50" charset="-128"/>
                <a:ea typeface="メイリオ" panose="020B0604030504040204" pitchFamily="50" charset="-128"/>
              </a:rPr>
              <a:t>は、パートナーの有無に関わらず、またパートナーがいる場合は当該</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パートナーも</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dirty="0">
                <a:latin typeface="メイリオ" panose="020B0604030504040204" pitchFamily="50" charset="-128"/>
                <a:ea typeface="メイリオ" panose="020B0604030504040204" pitchFamily="50" charset="-128"/>
              </a:rPr>
              <a:t>　会場監督を務める意思はあるか否かに関わらず、会場監督に任命される可能性がある。</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dirty="0">
                <a:latin typeface="メイリオ" panose="020B0604030504040204" pitchFamily="50" charset="-128"/>
                <a:ea typeface="メイリオ" panose="020B0604030504040204" pitchFamily="50" charset="-128"/>
              </a:rPr>
              <a:t>　［中略</a:t>
            </a:r>
            <a:r>
              <a:rPr lang="en-US" altLang="ja-JP" sz="2000" dirty="0">
                <a:latin typeface="メイリオ" panose="020B0604030504040204" pitchFamily="50" charset="-128"/>
                <a:ea typeface="メイリオ" panose="020B0604030504040204" pitchFamily="50" charset="-128"/>
              </a:rPr>
              <a:t>〕</a:t>
            </a:r>
          </a:p>
          <a:p>
            <a:pPr marL="0" indent="0" algn="l" rtl="0">
              <a:lnSpc>
                <a:spcPct val="100000"/>
              </a:lnSpc>
              <a:buNone/>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RI</a:t>
            </a:r>
            <a:r>
              <a:rPr lang="ja-JP" altLang="en-US" sz="2000" dirty="0">
                <a:latin typeface="メイリオ" panose="020B0604030504040204" pitchFamily="50" charset="-128"/>
                <a:ea typeface="メイリオ" panose="020B0604030504040204" pitchFamily="50" charset="-128"/>
              </a:rPr>
              <a:t>理事および国際大会委員会委員は、地域レベルで会場監督の経験のある</a:t>
            </a:r>
            <a:r>
              <a:rPr lang="ja-JP" altLang="en-US" sz="2000" strike="sngStrike" dirty="0">
                <a:latin typeface="メイリオ" panose="020B0604030504040204" pitchFamily="50" charset="-128"/>
                <a:ea typeface="メイリオ" panose="020B0604030504040204" pitchFamily="50" charset="-128"/>
              </a:rPr>
              <a:t>ロータリアン</a:t>
            </a:r>
            <a:r>
              <a:rPr lang="ja-JP" altLang="en-US" sz="2000" u="sng" dirty="0">
                <a:latin typeface="メイリオ" panose="020B0604030504040204" pitchFamily="50" charset="-128"/>
                <a:ea typeface="メイリオ" panose="020B0604030504040204" pitchFamily="50" charset="-128"/>
              </a:rPr>
              <a:t>会員</a:t>
            </a:r>
            <a:r>
              <a:rPr lang="ja-JP" altLang="en-US" sz="2000" dirty="0">
                <a:latin typeface="メイリオ" panose="020B0604030504040204" pitchFamily="50" charset="-128"/>
                <a:ea typeface="メイリオ" panose="020B0604030504040204" pitchFamily="50" charset="-128"/>
              </a:rPr>
              <a:t>を、</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dirty="0">
                <a:latin typeface="メイリオ" panose="020B0604030504040204" pitchFamily="50" charset="-128"/>
                <a:ea typeface="メイリオ" panose="020B0604030504040204" pitchFamily="50" charset="-128"/>
              </a:rPr>
              <a:t>　会場監督チームの候補者として検討するため推奨することがある。</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dirty="0">
                <a:latin typeface="メイリオ" panose="020B0604030504040204" pitchFamily="50" charset="-128"/>
                <a:ea typeface="メイリオ" panose="020B0604030504040204" pitchFamily="50" charset="-128"/>
              </a:rPr>
              <a:t>　［後略］</a:t>
            </a:r>
            <a:endParaRPr lang="en-US" altLang="ja-JP" sz="20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5D2D78A9-FBF4-539B-A465-41A478944FEF}"/>
              </a:ext>
            </a:extLst>
          </p:cNvPr>
          <p:cNvSpPr/>
          <p:nvPr/>
        </p:nvSpPr>
        <p:spPr>
          <a:xfrm>
            <a:off x="236219" y="3429000"/>
            <a:ext cx="11826240" cy="310896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15876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23CFC13-7A5A-D006-775B-A7A168F884AB}"/>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7" name="正方形/長方形 6">
            <a:extLst>
              <a:ext uri="{FF2B5EF4-FFF2-40B4-BE49-F238E27FC236}">
                <a16:creationId xmlns:a16="http://schemas.microsoft.com/office/drawing/2014/main" id="{C22949E5-EB32-E0AA-D521-52B3712F9D6C}"/>
              </a:ext>
            </a:extLst>
          </p:cNvPr>
          <p:cNvSpPr/>
          <p:nvPr/>
        </p:nvSpPr>
        <p:spPr>
          <a:xfrm>
            <a:off x="0" y="0"/>
            <a:ext cx="12192000" cy="6858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Placeholder 1">
            <a:extLst>
              <a:ext uri="{FF2B5EF4-FFF2-40B4-BE49-F238E27FC236}">
                <a16:creationId xmlns:a16="http://schemas.microsoft.com/office/drawing/2014/main" id="{9844CF7E-D98B-34F8-984C-CC85D3DA126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232787" y="513571"/>
            <a:ext cx="7123471" cy="3677509"/>
          </a:xfrm>
          <a:prstGeom prst="rect">
            <a:avLst/>
          </a:prstGeom>
          <a:solidFill>
            <a:schemeClr val="bg1"/>
          </a:solidFill>
          <a:effectLst>
            <a:softEdge rad="317500"/>
          </a:effectLst>
        </p:spPr>
      </p:pic>
      <p:sp>
        <p:nvSpPr>
          <p:cNvPr id="6" name="テキスト ボックス 5">
            <a:extLst>
              <a:ext uri="{FF2B5EF4-FFF2-40B4-BE49-F238E27FC236}">
                <a16:creationId xmlns:a16="http://schemas.microsoft.com/office/drawing/2014/main" id="{A7E31AD2-B993-B87B-1681-FBC0FA8AB00D}"/>
              </a:ext>
            </a:extLst>
          </p:cNvPr>
          <p:cNvSpPr txBox="1"/>
          <p:nvPr/>
        </p:nvSpPr>
        <p:spPr>
          <a:xfrm>
            <a:off x="1318022" y="4508876"/>
            <a:ext cx="6179344" cy="1015663"/>
          </a:xfrm>
          <a:prstGeom prst="rect">
            <a:avLst/>
          </a:prstGeom>
          <a:noFill/>
        </p:spPr>
        <p:txBody>
          <a:bodyPr wrap="square">
            <a:spAutoFit/>
          </a:bodyPr>
          <a:lstStyle/>
          <a:p>
            <a:pPr algn="l" rtl="0"/>
            <a:r>
              <a:rPr lang="ja" altLang="ja-JP" sz="6000" b="1" i="0" u="none" baseline="0" dirty="0">
                <a:solidFill>
                  <a:schemeClr val="bg1"/>
                </a:solidFill>
                <a:latin typeface="メイリオ" panose="020B0604030504040204" pitchFamily="50" charset="-128"/>
                <a:ea typeface="メイリオ" panose="020B0604030504040204" pitchFamily="50" charset="-128"/>
              </a:rPr>
              <a:t>審議会への出席</a:t>
            </a:r>
          </a:p>
        </p:txBody>
      </p:sp>
    </p:spTree>
    <p:extLst>
      <p:ext uri="{BB962C8B-B14F-4D97-AF65-F5344CB8AC3E}">
        <p14:creationId xmlns:p14="http://schemas.microsoft.com/office/powerpoint/2010/main" val="3968774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5CE3C-FD22-1569-8EE0-289CA5DECC5A}"/>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BEB19A2-50AA-5157-CCF8-9A95C498EA70}"/>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2" name="正方形/長方形 1">
            <a:extLst>
              <a:ext uri="{FF2B5EF4-FFF2-40B4-BE49-F238E27FC236}">
                <a16:creationId xmlns:a16="http://schemas.microsoft.com/office/drawing/2014/main" id="{9784898E-9AE6-24DF-D65A-47D0C4607CB1}"/>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組織規定にに関する質問</a:t>
            </a:r>
            <a:endParaRPr kumimoji="1" lang="ja-JP" altLang="en-US" sz="2400" b="1"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5EFD8807-55A6-B818-AE6B-2EF7E18A86D5}"/>
              </a:ext>
            </a:extLst>
          </p:cNvPr>
          <p:cNvGraphicFramePr>
            <a:graphicFrameLocks noGrp="1"/>
          </p:cNvGraphicFramePr>
          <p:nvPr>
            <p:extLst>
              <p:ext uri="{D42A27DB-BD31-4B8C-83A1-F6EECF244321}">
                <p14:modId xmlns:p14="http://schemas.microsoft.com/office/powerpoint/2010/main" val="3385151073"/>
              </p:ext>
            </p:extLst>
          </p:nvPr>
        </p:nvGraphicFramePr>
        <p:xfrm>
          <a:off x="0" y="1276175"/>
          <a:ext cx="12192000" cy="5581825"/>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682044232"/>
                    </a:ext>
                  </a:extLst>
                </a:gridCol>
              </a:tblGrid>
              <a:tr h="5581825">
                <a:tc>
                  <a:txBody>
                    <a:bodyPr/>
                    <a:lstStyle/>
                    <a:p>
                      <a:r>
                        <a:rPr kumimoji="1" lang="ja-JP" altLang="en-US" sz="3600" dirty="0">
                          <a:solidFill>
                            <a:schemeClr val="tx1"/>
                          </a:solidFill>
                          <a:latin typeface="メイリオ" panose="020B0604030504040204" pitchFamily="50" charset="-128"/>
                          <a:ea typeface="メイリオ" panose="020B0604030504040204" pitchFamily="50" charset="-128"/>
                        </a:rPr>
                        <a:t>組織規定文書に関する問題</a:t>
                      </a:r>
                      <a:endParaRPr kumimoji="1" lang="en-US" altLang="ja-JP" sz="3600" dirty="0">
                        <a:solidFill>
                          <a:schemeClr val="tx1"/>
                        </a:solidFill>
                        <a:latin typeface="メイリオ" panose="020B0604030504040204" pitchFamily="50" charset="-128"/>
                        <a:ea typeface="メイリオ" panose="020B0604030504040204" pitchFamily="50" charset="-128"/>
                      </a:endParaRPr>
                    </a:p>
                    <a:p>
                      <a:endParaRPr kumimoji="1" lang="en-US" altLang="ja-JP" sz="800" dirty="0">
                        <a:solidFill>
                          <a:schemeClr val="tx1"/>
                        </a:solidFill>
                        <a:latin typeface="メイリオ" panose="020B0604030504040204" pitchFamily="50" charset="-128"/>
                        <a:ea typeface="メイリオ" panose="020B0604030504040204" pitchFamily="50" charset="-128"/>
                      </a:endParaRPr>
                    </a:p>
                    <a:p>
                      <a:r>
                        <a:rPr kumimoji="1" lang="ja-JP" altLang="en-US" sz="3600" dirty="0">
                          <a:solidFill>
                            <a:schemeClr val="tx1"/>
                          </a:solidFill>
                          <a:latin typeface="メイリオ" panose="020B0604030504040204" pitchFamily="50" charset="-128"/>
                          <a:ea typeface="メイリオ" panose="020B0604030504040204" pitchFamily="50" charset="-128"/>
                        </a:rPr>
                        <a:t>問１．組織規定に該当する正しい組み合わせを下記項目</a:t>
                      </a:r>
                      <a:endParaRPr kumimoji="1" lang="en-US" altLang="ja-JP" sz="3600" dirty="0">
                        <a:solidFill>
                          <a:schemeClr val="tx1"/>
                        </a:solidFill>
                        <a:latin typeface="メイリオ" panose="020B0604030504040204" pitchFamily="50" charset="-128"/>
                        <a:ea typeface="メイリオ" panose="020B0604030504040204" pitchFamily="50" charset="-128"/>
                      </a:endParaRPr>
                    </a:p>
                    <a:p>
                      <a:r>
                        <a:rPr kumimoji="1" lang="ja-JP" altLang="en-US" sz="3600" dirty="0">
                          <a:solidFill>
                            <a:schemeClr val="tx1"/>
                          </a:solidFill>
                          <a:latin typeface="メイリオ" panose="020B0604030504040204" pitchFamily="50" charset="-128"/>
                          <a:ea typeface="メイリオ" panose="020B0604030504040204" pitchFamily="50" charset="-128"/>
                        </a:rPr>
                        <a:t>　　　から選んでください。</a:t>
                      </a:r>
                      <a:endParaRPr kumimoji="1" lang="en-US" altLang="ja-JP" sz="3600" dirty="0">
                        <a:solidFill>
                          <a:schemeClr val="tx1"/>
                        </a:solidFill>
                        <a:latin typeface="メイリオ" panose="020B0604030504040204" pitchFamily="50" charset="-128"/>
                        <a:ea typeface="メイリオ" panose="020B0604030504040204" pitchFamily="50" charset="-128"/>
                      </a:endParaRPr>
                    </a:p>
                    <a:p>
                      <a:endParaRPr kumimoji="1" lang="en-US" altLang="ja-JP" sz="3600" dirty="0">
                        <a:solidFill>
                          <a:schemeClr val="tx1"/>
                        </a:solidFill>
                        <a:latin typeface="メイリオ" panose="020B0604030504040204" pitchFamily="50" charset="-128"/>
                        <a:ea typeface="メイリオ" panose="020B0604030504040204" pitchFamily="50" charset="-128"/>
                      </a:endParaRPr>
                    </a:p>
                    <a:p>
                      <a:r>
                        <a:rPr kumimoji="1" lang="ja-JP" altLang="en-US" sz="3600" dirty="0">
                          <a:solidFill>
                            <a:schemeClr val="tx1"/>
                          </a:solidFill>
                          <a:latin typeface="メイリオ" panose="020B0604030504040204" pitchFamily="50" charset="-128"/>
                          <a:ea typeface="メイリオ" panose="020B0604030504040204" pitchFamily="50" charset="-128"/>
                        </a:rPr>
                        <a:t>　</a:t>
                      </a:r>
                      <a:r>
                        <a:rPr kumimoji="1" lang="en-US" altLang="ja-JP" sz="3600" dirty="0">
                          <a:solidFill>
                            <a:schemeClr val="tx1"/>
                          </a:solidFill>
                          <a:latin typeface="メイリオ" panose="020B0604030504040204" pitchFamily="50" charset="-128"/>
                          <a:ea typeface="メイリオ" panose="020B0604030504040204" pitchFamily="50" charset="-128"/>
                        </a:rPr>
                        <a:t>1.</a:t>
                      </a:r>
                      <a:r>
                        <a:rPr kumimoji="1" lang="ja-JP" altLang="en-US" sz="3600" dirty="0">
                          <a:solidFill>
                            <a:schemeClr val="tx1"/>
                          </a:solidFill>
                          <a:latin typeface="メイリオ" panose="020B0604030504040204" pitchFamily="50" charset="-128"/>
                          <a:ea typeface="メイリオ" panose="020B0604030504040204" pitchFamily="50" charset="-128"/>
                        </a:rPr>
                        <a:t>国際ロータリー定款　</a:t>
                      </a:r>
                      <a:r>
                        <a:rPr kumimoji="1" lang="en-US" altLang="ja-JP" sz="3600" dirty="0">
                          <a:solidFill>
                            <a:schemeClr val="tx1"/>
                          </a:solidFill>
                          <a:latin typeface="メイリオ" panose="020B0604030504040204" pitchFamily="50" charset="-128"/>
                          <a:ea typeface="メイリオ" panose="020B0604030504040204" pitchFamily="50" charset="-128"/>
                        </a:rPr>
                        <a:t>2.</a:t>
                      </a:r>
                      <a:r>
                        <a:rPr kumimoji="1" lang="ja-JP" altLang="en-US" sz="3600" dirty="0">
                          <a:solidFill>
                            <a:schemeClr val="tx1"/>
                          </a:solidFill>
                          <a:latin typeface="メイリオ" panose="020B0604030504040204" pitchFamily="50" charset="-128"/>
                          <a:ea typeface="メイリオ" panose="020B0604030504040204" pitchFamily="50" charset="-128"/>
                        </a:rPr>
                        <a:t>推奨ロータリークラブ細則　</a:t>
                      </a:r>
                      <a:endParaRPr kumimoji="1" lang="en-US" altLang="ja-JP" sz="3600" dirty="0">
                        <a:solidFill>
                          <a:schemeClr val="tx1"/>
                        </a:solidFill>
                        <a:latin typeface="メイリオ" panose="020B0604030504040204" pitchFamily="50" charset="-128"/>
                        <a:ea typeface="メイリオ" panose="020B0604030504040204" pitchFamily="50" charset="-128"/>
                      </a:endParaRPr>
                    </a:p>
                    <a:p>
                      <a:r>
                        <a:rPr kumimoji="1" lang="ja-JP" altLang="en-US" sz="3600" dirty="0">
                          <a:solidFill>
                            <a:schemeClr val="tx1"/>
                          </a:solidFill>
                          <a:latin typeface="メイリオ" panose="020B0604030504040204" pitchFamily="50" charset="-128"/>
                          <a:ea typeface="メイリオ" panose="020B0604030504040204" pitchFamily="50" charset="-128"/>
                        </a:rPr>
                        <a:t>　</a:t>
                      </a:r>
                      <a:r>
                        <a:rPr kumimoji="1" lang="en-US" altLang="ja-JP" sz="3600" dirty="0">
                          <a:solidFill>
                            <a:schemeClr val="tx1"/>
                          </a:solidFill>
                          <a:latin typeface="メイリオ" panose="020B0604030504040204" pitchFamily="50" charset="-128"/>
                          <a:ea typeface="メイリオ" panose="020B0604030504040204" pitchFamily="50" charset="-128"/>
                        </a:rPr>
                        <a:t>3.</a:t>
                      </a:r>
                      <a:r>
                        <a:rPr kumimoji="1" lang="ja-JP" altLang="en-US" sz="3600" dirty="0">
                          <a:solidFill>
                            <a:schemeClr val="tx1"/>
                          </a:solidFill>
                          <a:latin typeface="メイリオ" panose="020B0604030504040204" pitchFamily="50" charset="-128"/>
                          <a:ea typeface="メイリオ" panose="020B0604030504040204" pitchFamily="50" charset="-128"/>
                        </a:rPr>
                        <a:t>国際ロータリー細則　</a:t>
                      </a:r>
                      <a:r>
                        <a:rPr kumimoji="1" lang="en-US" altLang="ja-JP" sz="3600" dirty="0">
                          <a:solidFill>
                            <a:schemeClr val="tx1"/>
                          </a:solidFill>
                          <a:latin typeface="メイリオ" panose="020B0604030504040204" pitchFamily="50" charset="-128"/>
                          <a:ea typeface="メイリオ" panose="020B0604030504040204" pitchFamily="50" charset="-128"/>
                        </a:rPr>
                        <a:t>4.</a:t>
                      </a:r>
                      <a:r>
                        <a:rPr kumimoji="1" lang="ja-JP" altLang="en-US" sz="3600" dirty="0">
                          <a:solidFill>
                            <a:schemeClr val="tx1"/>
                          </a:solidFill>
                          <a:latin typeface="メイリオ" panose="020B0604030504040204" pitchFamily="50" charset="-128"/>
                          <a:ea typeface="メイリオ" panose="020B0604030504040204" pitchFamily="50" charset="-128"/>
                        </a:rPr>
                        <a:t>標準ロータリークラブ定款</a:t>
                      </a:r>
                      <a:endParaRPr kumimoji="1" lang="en-US" altLang="ja-JP" sz="3600" dirty="0">
                        <a:solidFill>
                          <a:schemeClr val="tx1"/>
                        </a:solidFill>
                        <a:latin typeface="メイリオ" panose="020B0604030504040204" pitchFamily="50" charset="-128"/>
                        <a:ea typeface="メイリオ" panose="020B0604030504040204" pitchFamily="50" charset="-128"/>
                      </a:endParaRPr>
                    </a:p>
                    <a:p>
                      <a:endParaRPr kumimoji="1" lang="en-US" altLang="ja-JP" sz="3600" dirty="0">
                        <a:solidFill>
                          <a:schemeClr val="tx1"/>
                        </a:solidFill>
                        <a:latin typeface="メイリオ" panose="020B0604030504040204" pitchFamily="50" charset="-128"/>
                        <a:ea typeface="メイリオ" panose="020B0604030504040204" pitchFamily="50" charset="-128"/>
                      </a:endParaRPr>
                    </a:p>
                    <a:p>
                      <a:r>
                        <a:rPr kumimoji="1" lang="ja-JP" altLang="en-US" sz="3600" dirty="0">
                          <a:solidFill>
                            <a:schemeClr val="tx1"/>
                          </a:solidFill>
                          <a:latin typeface="メイリオ" panose="020B0604030504040204" pitchFamily="50" charset="-128"/>
                          <a:ea typeface="メイリオ" panose="020B0604030504040204" pitchFamily="50" charset="-128"/>
                        </a:rPr>
                        <a:t>　①</a:t>
                      </a:r>
                      <a:r>
                        <a:rPr kumimoji="1" lang="en-US" altLang="ja-JP" sz="3600" dirty="0">
                          <a:solidFill>
                            <a:schemeClr val="tx1"/>
                          </a:solidFill>
                          <a:latin typeface="メイリオ" panose="020B0604030504040204" pitchFamily="50" charset="-128"/>
                          <a:ea typeface="メイリオ" panose="020B0604030504040204" pitchFamily="50" charset="-128"/>
                        </a:rPr>
                        <a:t>1. 3. 4.   </a:t>
                      </a:r>
                      <a:r>
                        <a:rPr kumimoji="1" lang="ja-JP" altLang="en-US" sz="3600" dirty="0">
                          <a:solidFill>
                            <a:schemeClr val="tx1"/>
                          </a:solidFill>
                          <a:latin typeface="メイリオ" panose="020B0604030504040204" pitchFamily="50" charset="-128"/>
                          <a:ea typeface="メイリオ" panose="020B0604030504040204" pitchFamily="50" charset="-128"/>
                        </a:rPr>
                        <a:t>②</a:t>
                      </a:r>
                      <a:r>
                        <a:rPr kumimoji="1" lang="en-US" altLang="ja-JP" sz="3600" dirty="0">
                          <a:solidFill>
                            <a:schemeClr val="tx1"/>
                          </a:solidFill>
                          <a:latin typeface="メイリオ" panose="020B0604030504040204" pitchFamily="50" charset="-128"/>
                          <a:ea typeface="メイリオ" panose="020B0604030504040204" pitchFamily="50" charset="-128"/>
                        </a:rPr>
                        <a:t>1. 2.</a:t>
                      </a:r>
                      <a:r>
                        <a:rPr kumimoji="1" lang="ja-JP" altLang="en-US" sz="3600" dirty="0">
                          <a:solidFill>
                            <a:schemeClr val="tx1"/>
                          </a:solidFill>
                          <a:latin typeface="メイリオ" panose="020B0604030504040204" pitchFamily="50" charset="-128"/>
                          <a:ea typeface="メイリオ" panose="020B0604030504040204" pitchFamily="50" charset="-128"/>
                        </a:rPr>
                        <a:t>　③</a:t>
                      </a:r>
                      <a:r>
                        <a:rPr kumimoji="1" lang="en-US" altLang="ja-JP" sz="3600" dirty="0">
                          <a:solidFill>
                            <a:schemeClr val="tx1"/>
                          </a:solidFill>
                          <a:latin typeface="メイリオ" panose="020B0604030504040204" pitchFamily="50" charset="-128"/>
                          <a:ea typeface="メイリオ" panose="020B0604030504040204" pitchFamily="50" charset="-128"/>
                        </a:rPr>
                        <a:t>3. 4. </a:t>
                      </a:r>
                      <a:r>
                        <a:rPr kumimoji="1" lang="ja-JP" altLang="en-US" sz="3600" dirty="0">
                          <a:solidFill>
                            <a:schemeClr val="tx1"/>
                          </a:solidFill>
                          <a:latin typeface="メイリオ" panose="020B0604030504040204" pitchFamily="50" charset="-128"/>
                          <a:ea typeface="メイリオ" panose="020B0604030504040204" pitchFamily="50" charset="-128"/>
                        </a:rPr>
                        <a:t>④</a:t>
                      </a:r>
                      <a:r>
                        <a:rPr kumimoji="1" lang="en-US" altLang="ja-JP" sz="3600" dirty="0">
                          <a:solidFill>
                            <a:schemeClr val="tx1"/>
                          </a:solidFill>
                          <a:latin typeface="メイリオ" panose="020B0604030504040204" pitchFamily="50" charset="-128"/>
                          <a:ea typeface="メイリオ" panose="020B0604030504040204" pitchFamily="50" charset="-128"/>
                        </a:rPr>
                        <a:t>2. 4.</a:t>
                      </a:r>
                      <a:r>
                        <a:rPr kumimoji="1" lang="ja-JP" altLang="en-US" sz="3600" dirty="0">
                          <a:solidFill>
                            <a:schemeClr val="tx1"/>
                          </a:solidFill>
                          <a:latin typeface="メイリオ" panose="020B0604030504040204" pitchFamily="50" charset="-128"/>
                          <a:ea typeface="メイリオ" panose="020B0604030504040204" pitchFamily="50" charset="-128"/>
                        </a:rPr>
                        <a:t>　⑤すべて正しい</a:t>
                      </a:r>
                      <a:endParaRPr kumimoji="1" lang="en-US" altLang="ja-JP" sz="3600" dirty="0">
                        <a:solidFill>
                          <a:schemeClr val="tx1"/>
                        </a:solidFill>
                        <a:latin typeface="メイリオ" panose="020B0604030504040204" pitchFamily="50" charset="-128"/>
                        <a:ea typeface="メイリオ" panose="020B0604030504040204" pitchFamily="50" charset="-128"/>
                      </a:endParaRPr>
                    </a:p>
                    <a:p>
                      <a:endParaRPr kumimoji="1" lang="ja-JP" altLang="en-US" sz="3600" dirty="0">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2876340087"/>
                  </a:ext>
                </a:extLst>
              </a:tr>
            </a:tbl>
          </a:graphicData>
        </a:graphic>
      </p:graphicFrame>
    </p:spTree>
    <p:extLst>
      <p:ext uri="{BB962C8B-B14F-4D97-AF65-F5344CB8AC3E}">
        <p14:creationId xmlns:p14="http://schemas.microsoft.com/office/powerpoint/2010/main" val="34614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E2E7390-D9F0-436F-A2AF-B1937887AE8B}"/>
              </a:ext>
            </a:extLst>
          </p:cNvPr>
          <p:cNvSpPr txBox="1"/>
          <p:nvPr/>
        </p:nvSpPr>
        <p:spPr>
          <a:xfrm>
            <a:off x="685800" y="1413113"/>
            <a:ext cx="11506200" cy="4628458"/>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ja-JP" altLang="en-US" sz="3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0" lang="en-US" altLang="ja"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1</a:t>
            </a:r>
            <a:r>
              <a:rPr kumimoji="0" lang="ja" altLang="en-US"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年目：代表議員の選出（</a:t>
            </a:r>
            <a:r>
              <a:rPr kumimoji="0" lang="en-US" altLang="ja"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2022-23</a:t>
            </a:r>
            <a:r>
              <a:rPr kumimoji="0" lang="ja" altLang="en-US"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ja-JP" altLang="en-US"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0" lang="en-US" altLang="ja"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a:t>
            </a:r>
            <a:r>
              <a:rPr kumimoji="0" lang="ja" altLang="en-US"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年目：立法案の提出（</a:t>
            </a:r>
            <a:r>
              <a:rPr kumimoji="0" lang="en-US" altLang="ja"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2023-24</a:t>
            </a:r>
            <a:r>
              <a:rPr kumimoji="0" lang="ja" altLang="en-US"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ja-JP" altLang="en-US"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0" lang="en-US" altLang="ja"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3</a:t>
            </a:r>
            <a:r>
              <a:rPr kumimoji="0" lang="ja" altLang="en-US"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年目：規定審議会（</a:t>
            </a:r>
            <a:r>
              <a:rPr kumimoji="0" lang="en-US" altLang="ja"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2024-25</a:t>
            </a:r>
            <a:r>
              <a:rPr kumimoji="0" lang="ja" altLang="en-US"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ja-JP" altLang="en-US"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0" lang="ja" altLang="en-US" sz="3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（決議審議会はこの周期内で毎年開催）</a:t>
            </a:r>
          </a:p>
        </p:txBody>
      </p:sp>
      <p:sp>
        <p:nvSpPr>
          <p:cNvPr id="26" name="Title 4">
            <a:extLst>
              <a:ext uri="{FF2B5EF4-FFF2-40B4-BE49-F238E27FC236}">
                <a16:creationId xmlns:a16="http://schemas.microsoft.com/office/drawing/2014/main" id="{52381ABC-8821-4985-883C-CC7B9BF4084D}"/>
              </a:ext>
            </a:extLst>
          </p:cNvPr>
          <p:cNvSpPr txBox="1">
            <a:spLocks/>
          </p:cNvSpPr>
          <p:nvPr/>
        </p:nvSpPr>
        <p:spPr>
          <a:xfrm>
            <a:off x="0" y="0"/>
            <a:ext cx="12192000" cy="1540042"/>
          </a:xfrm>
          <a:prstGeom prst="rect">
            <a:avLst/>
          </a:prstGeom>
          <a:solidFill>
            <a:srgbClr val="6600FF"/>
          </a:solidFill>
        </p:spPr>
        <p:txBody>
          <a:bodyPr vert="horz" lIns="91440" tIns="0" rIns="91440" bIns="91440" rtlCol="0" anchor="ctr">
            <a:normAutofit/>
          </a:bodyPr>
          <a:lstStyle>
            <a:lvl1pPr algn="l" defTabSz="914400" rtl="0" eaLnBrk="1" latinLnBrk="0" hangingPunct="1">
              <a:lnSpc>
                <a:spcPct val="90000"/>
              </a:lnSpc>
              <a:spcBef>
                <a:spcPct val="0"/>
              </a:spcBef>
              <a:buNone/>
              <a:defRPr sz="4400" b="1" kern="1200" cap="all" baseline="0">
                <a:solidFill>
                  <a:schemeClr val="bg1"/>
                </a:solidFill>
                <a:latin typeface="MS PMincho"/>
                <a:ea typeface="MS PMincho"/>
                <a:cs typeface="MS PMincho"/>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ja" altLang="en-US" sz="4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審議会の周期</a:t>
            </a:r>
          </a:p>
        </p:txBody>
      </p:sp>
    </p:spTree>
    <p:custDataLst>
      <p:tags r:id="rId1"/>
    </p:custDataLst>
    <p:extLst>
      <p:ext uri="{BB962C8B-B14F-4D97-AF65-F5344CB8AC3E}">
        <p14:creationId xmlns:p14="http://schemas.microsoft.com/office/powerpoint/2010/main" val="100242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idx="4294967295"/>
          </p:nvPr>
        </p:nvSpPr>
        <p:spPr>
          <a:xfrm>
            <a:off x="0" y="0"/>
            <a:ext cx="12192000" cy="1539875"/>
          </a:xfrm>
          <a:solidFill>
            <a:srgbClr val="6600FF"/>
          </a:solidFill>
        </p:spPr>
        <p:txBody>
          <a:bodyPr anchor="ctr">
            <a:normAutofit/>
          </a:bodyPr>
          <a:lstStyle/>
          <a:p>
            <a:pPr algn="ctr" rtl="0"/>
            <a:r>
              <a:rPr lang="ja" sz="4800" b="1" i="0" u="none" baseline="0" dirty="0">
                <a:solidFill>
                  <a:schemeClr val="bg1"/>
                </a:solidFill>
                <a:latin typeface="Meiryo UI" panose="020B0604030504040204" pitchFamily="50" charset="-128"/>
                <a:ea typeface="Meiryo UI" panose="020B0604030504040204" pitchFamily="50" charset="-128"/>
              </a:rPr>
              <a:t>審議会の議員</a:t>
            </a:r>
          </a:p>
        </p:txBody>
      </p:sp>
      <p:graphicFrame>
        <p:nvGraphicFramePr>
          <p:cNvPr id="6" name="Content Placeholder 9"/>
          <p:cNvGraphicFramePr>
            <a:graphicFrameLocks/>
          </p:cNvGraphicFramePr>
          <p:nvPr>
            <p:extLst>
              <p:ext uri="{D42A27DB-BD31-4B8C-83A1-F6EECF244321}">
                <p14:modId xmlns:p14="http://schemas.microsoft.com/office/powerpoint/2010/main" val="780300886"/>
              </p:ext>
            </p:extLst>
          </p:nvPr>
        </p:nvGraphicFramePr>
        <p:xfrm>
          <a:off x="1358027" y="1693742"/>
          <a:ext cx="10028131" cy="4961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9704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540042"/>
          </a:xfrm>
          <a:solidFill>
            <a:srgbClr val="6600FF"/>
          </a:solidFill>
        </p:spPr>
        <p:txBody>
          <a:bodyPr anchor="ctr">
            <a:normAutofit/>
          </a:bodyPr>
          <a:lstStyle/>
          <a:p>
            <a:pPr algn="ctr" rtl="0"/>
            <a:r>
              <a:rPr lang="ja" sz="4800" b="1" i="0" u="none" baseline="0" dirty="0">
                <a:latin typeface="Meiryo UI" panose="020B0604030504040204" pitchFamily="50" charset="-128"/>
                <a:ea typeface="Meiryo UI" panose="020B0604030504040204" pitchFamily="50" charset="-128"/>
              </a:rPr>
              <a:t>方策を立てる</a:t>
            </a:r>
          </a:p>
        </p:txBody>
      </p:sp>
      <p:sp>
        <p:nvSpPr>
          <p:cNvPr id="5" name="Content Placeholder 4"/>
          <p:cNvSpPr>
            <a:spLocks noGrp="1"/>
          </p:cNvSpPr>
          <p:nvPr>
            <p:ph idx="1"/>
          </p:nvPr>
        </p:nvSpPr>
        <p:spPr/>
        <p:txBody>
          <a:bodyPr/>
          <a:lstStyle/>
          <a:p>
            <a:pPr marL="0" indent="0" algn="ctr" rtl="0">
              <a:buNone/>
            </a:pPr>
            <a:endParaRPr lang="ja" sz="2800" dirty="0">
              <a:ln w="0"/>
              <a:solidFill>
                <a:schemeClr val="accent1"/>
              </a:solidFill>
              <a:effectLst>
                <a:outerShdw blurRad="38100" dist="25400" dir="5400000" algn="ctr" rotWithShape="0">
                  <a:srgbClr val="6E747A">
                    <a:alpha val="43000"/>
                  </a:srgbClr>
                </a:outerShdw>
              </a:effectLst>
            </a:endParaRPr>
          </a:p>
          <a:p>
            <a:pPr marL="0" indent="0" algn="ctr" rtl="0">
              <a:buNone/>
            </a:pPr>
            <a:r>
              <a:rPr lang="ja" sz="5400" b="1" i="0" u="none" baseline="0" dirty="0">
                <a:ln w="0">
                  <a:solidFill>
                    <a:srgbClr val="FF99FF"/>
                  </a:solidFill>
                </a:ln>
                <a:solidFill>
                  <a:srgbClr val="0000FF"/>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あなたにとって大切なことは？</a:t>
            </a:r>
          </a:p>
          <a:p>
            <a:pPr marL="0" indent="0" algn="ctr" rtl="0">
              <a:buNone/>
            </a:pPr>
            <a:endParaRPr lang="ja" sz="5400" b="1" dirty="0">
              <a:ln w="0"/>
              <a:solidFill>
                <a:srgbClr val="00B0F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marL="0" indent="0" algn="ctr" rtl="0">
              <a:buNone/>
            </a:pPr>
            <a:r>
              <a:rPr lang="ja" sz="5400" b="1" i="0" u="none" baseline="0" dirty="0">
                <a:ln w="22225">
                  <a:solidFill>
                    <a:srgbClr val="FF3300"/>
                  </a:solidFill>
                  <a:prstDash val="solid"/>
                </a:ln>
                <a:solidFill>
                  <a:srgbClr val="6600FF"/>
                </a:solidFill>
                <a:latin typeface="メイリオ" panose="020B0604030504040204" pitchFamily="50" charset="-128"/>
                <a:ea typeface="メイリオ" panose="020B0604030504040204" pitchFamily="50" charset="-128"/>
              </a:rPr>
              <a:t>ロータリーにとって重要なことは？</a:t>
            </a:r>
          </a:p>
          <a:p>
            <a:endParaRPr lang="ja" dirty="0"/>
          </a:p>
        </p:txBody>
      </p:sp>
    </p:spTree>
    <p:extLst>
      <p:ext uri="{BB962C8B-B14F-4D97-AF65-F5344CB8AC3E}">
        <p14:creationId xmlns:p14="http://schemas.microsoft.com/office/powerpoint/2010/main" val="4254324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D11B-9D23-D7B4-2918-C4AFB945EC6B}"/>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DCE58F5-EAE0-3E2D-A000-76140A7B358C}"/>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150733590"/>
                    </a:ext>
                  </a:extLst>
                </a:gridCol>
              </a:tblGrid>
              <a:tr h="6858000">
                <a:tc>
                  <a:txBody>
                    <a:bodyPr/>
                    <a:lstStyle/>
                    <a:p>
                      <a:endParaRPr kumimoji="1" lang="ja-JP" altLang="en-US" dirty="0"/>
                    </a:p>
                  </a:txBody>
                  <a:tcPr>
                    <a:solidFill>
                      <a:srgbClr val="6600FF"/>
                    </a:solidFill>
                  </a:tcPr>
                </a:tc>
                <a:extLst>
                  <a:ext uri="{0D108BD9-81ED-4DB2-BD59-A6C34878D82A}">
                    <a16:rowId xmlns:a16="http://schemas.microsoft.com/office/drawing/2014/main" val="925261837"/>
                  </a:ext>
                </a:extLst>
              </a:tr>
            </a:tbl>
          </a:graphicData>
        </a:graphic>
      </p:graphicFrame>
      <p:graphicFrame>
        <p:nvGraphicFramePr>
          <p:cNvPr id="3" name="表 2">
            <a:extLst>
              <a:ext uri="{FF2B5EF4-FFF2-40B4-BE49-F238E27FC236}">
                <a16:creationId xmlns:a16="http://schemas.microsoft.com/office/drawing/2014/main" id="{3AE9F949-3D68-C90B-9290-1505BE154FE5}"/>
              </a:ext>
            </a:extLst>
          </p:cNvPr>
          <p:cNvGraphicFramePr>
            <a:graphicFrameLocks noGrp="1"/>
          </p:cNvGraphicFramePr>
          <p:nvPr>
            <p:extLst>
              <p:ext uri="{D42A27DB-BD31-4B8C-83A1-F6EECF244321}">
                <p14:modId xmlns:p14="http://schemas.microsoft.com/office/powerpoint/2010/main" val="1909693406"/>
              </p:ext>
            </p:extLst>
          </p:nvPr>
        </p:nvGraphicFramePr>
        <p:xfrm>
          <a:off x="2032000" y="719666"/>
          <a:ext cx="8128000" cy="4868334"/>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128000">
                  <a:extLst>
                    <a:ext uri="{9D8B030D-6E8A-4147-A177-3AD203B41FA5}">
                      <a16:colId xmlns:a16="http://schemas.microsoft.com/office/drawing/2014/main" val="1223002113"/>
                    </a:ext>
                  </a:extLst>
                </a:gridCol>
              </a:tblGrid>
              <a:tr h="4868334">
                <a:tc>
                  <a:txBody>
                    <a:bodyPr/>
                    <a:lstStyle/>
                    <a:p>
                      <a:pPr algn="ctr">
                        <a:lnSpc>
                          <a:spcPct val="100000"/>
                        </a:lnSpc>
                        <a:spcBef>
                          <a:spcPts val="1500"/>
                        </a:spcBef>
                        <a:spcAft>
                          <a:spcPts val="1500"/>
                        </a:spcAft>
                      </a:pPr>
                      <a:r>
                        <a:rPr kumimoji="1" lang="ja-JP" altLang="en-US" sz="6000" dirty="0">
                          <a:latin typeface="メイリオ" panose="020B0604030504040204" pitchFamily="50" charset="-128"/>
                          <a:ea typeface="メイリオ" panose="020B0604030504040204" pitchFamily="50" charset="-128"/>
                        </a:rPr>
                        <a:t>規定審議会</a:t>
                      </a:r>
                      <a:endParaRPr kumimoji="1" lang="en-US" altLang="ja-JP" sz="6000" dirty="0">
                        <a:latin typeface="メイリオ" panose="020B0604030504040204" pitchFamily="50" charset="-128"/>
                        <a:ea typeface="メイリオ" panose="020B0604030504040204" pitchFamily="50"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5400000" scaled="1"/>
                      <a:tileRect/>
                    </a:gradFill>
                  </a:tcPr>
                </a:tc>
                <a:extLst>
                  <a:ext uri="{0D108BD9-81ED-4DB2-BD59-A6C34878D82A}">
                    <a16:rowId xmlns:a16="http://schemas.microsoft.com/office/drawing/2014/main" val="2460557683"/>
                  </a:ext>
                </a:extLst>
              </a:tr>
            </a:tbl>
          </a:graphicData>
        </a:graphic>
      </p:graphicFrame>
    </p:spTree>
    <p:extLst>
      <p:ext uri="{BB962C8B-B14F-4D97-AF65-F5344CB8AC3E}">
        <p14:creationId xmlns:p14="http://schemas.microsoft.com/office/powerpoint/2010/main" val="1679475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44D4F5-2C10-40CD-AA2C-FA6BFBA0682A}"/>
              </a:ext>
            </a:extLst>
          </p:cNvPr>
          <p:cNvSpPr>
            <a:spLocks noGrp="1"/>
          </p:cNvSpPr>
          <p:nvPr>
            <p:ph type="title"/>
          </p:nvPr>
        </p:nvSpPr>
        <p:spPr>
          <a:xfrm>
            <a:off x="497151" y="365126"/>
            <a:ext cx="6249878" cy="931014"/>
          </a:xfrm>
        </p:spPr>
        <p:txBody>
          <a:bodyPr>
            <a:noAutofit/>
          </a:bodyPr>
          <a:lstStyle/>
          <a:p>
            <a:r>
              <a:rPr kumimoji="1" lang="ja-JP" altLang="en-US" b="1" dirty="0">
                <a:solidFill>
                  <a:schemeClr val="tx1">
                    <a:lumMod val="95000"/>
                    <a:lumOff val="5000"/>
                  </a:schemeClr>
                </a:solidFill>
                <a:latin typeface="Meiryo UI" panose="020B0604030504040204" pitchFamily="50" charset="-128"/>
                <a:ea typeface="Meiryo UI" panose="020B0604030504040204" pitchFamily="50" charset="-128"/>
              </a:rPr>
              <a:t>規定審議会（</a:t>
            </a:r>
            <a:r>
              <a:rPr kumimoji="1" lang="en-US" altLang="ja-JP" b="1" dirty="0">
                <a:solidFill>
                  <a:schemeClr val="tx1">
                    <a:lumMod val="95000"/>
                    <a:lumOff val="5000"/>
                  </a:schemeClr>
                </a:solidFill>
                <a:latin typeface="Meiryo UI" panose="020B0604030504040204" pitchFamily="50" charset="-128"/>
                <a:ea typeface="Meiryo UI" panose="020B0604030504040204" pitchFamily="50" charset="-128"/>
              </a:rPr>
              <a:t>COL</a:t>
            </a:r>
            <a:r>
              <a:rPr kumimoji="1" lang="ja-JP" altLang="en-US" b="1" dirty="0">
                <a:solidFill>
                  <a:schemeClr val="tx1">
                    <a:lumMod val="95000"/>
                    <a:lumOff val="5000"/>
                  </a:schemeClr>
                </a:solidFill>
                <a:latin typeface="Meiryo UI" panose="020B0604030504040204" pitchFamily="50" charset="-128"/>
                <a:ea typeface="Meiryo UI" panose="020B0604030504040204" pitchFamily="50" charset="-128"/>
              </a:rPr>
              <a:t>）</a:t>
            </a:r>
          </a:p>
        </p:txBody>
      </p:sp>
      <p:sp>
        <p:nvSpPr>
          <p:cNvPr id="3" name="コンテンツ プレースホルダー 2">
            <a:extLst>
              <a:ext uri="{FF2B5EF4-FFF2-40B4-BE49-F238E27FC236}">
                <a16:creationId xmlns:a16="http://schemas.microsoft.com/office/drawing/2014/main" id="{A18552E7-7256-4549-897C-21F9DFFDD8E9}"/>
              </a:ext>
            </a:extLst>
          </p:cNvPr>
          <p:cNvSpPr>
            <a:spLocks noGrp="1"/>
          </p:cNvSpPr>
          <p:nvPr>
            <p:ph idx="1"/>
          </p:nvPr>
        </p:nvSpPr>
        <p:spPr>
          <a:xfrm>
            <a:off x="418730" y="1438184"/>
            <a:ext cx="11450715" cy="4990048"/>
          </a:xfrm>
        </p:spPr>
        <p:txBody>
          <a:bodyPr>
            <a:normAutofit fontScale="92500" lnSpcReduction="10000"/>
          </a:bodyPr>
          <a:lstStyle/>
          <a:p>
            <a:pPr marL="182880" marR="0" lvl="0" indent="-182880" algn="l" defTabSz="914400" rtl="0" eaLnBrk="1" fontAlgn="auto" latinLnBrk="0" hangingPunct="1">
              <a:lnSpc>
                <a:spcPct val="100000"/>
              </a:lnSpc>
              <a:spcBef>
                <a:spcPts val="1800"/>
              </a:spcBef>
              <a:spcAft>
                <a:spcPts val="0"/>
              </a:spcAft>
              <a:buClr>
                <a:srgbClr val="79463D">
                  <a:lumMod val="50000"/>
                </a:srgbClr>
              </a:buClr>
              <a:buSzPct val="85000"/>
              <a:buFont typeface="Wingdings" panose="05000000000000000000" pitchFamily="2" charset="2"/>
              <a:buChar char="n"/>
              <a:tabLst/>
              <a:defRPr/>
            </a:pPr>
            <a:r>
              <a:rPr kumimoji="1" lang="ja-JP" altLang="en-US" sz="36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ロータリーの</a:t>
            </a:r>
            <a:r>
              <a:rPr kumimoji="1" lang="ja-JP" altLang="en-US" sz="32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唯一の立法機関 </a:t>
            </a:r>
            <a:r>
              <a:rPr kumimoji="1" lang="ja-JP" altLang="en-US" sz="3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3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3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定款第</a:t>
            </a:r>
            <a:r>
              <a:rPr kumimoji="1" lang="en-US" altLang="ja-JP" sz="3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3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条第</a:t>
            </a:r>
            <a:r>
              <a:rPr kumimoji="1" lang="en-US" altLang="ja-JP" sz="3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節</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3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0" lang="ja-JP" altLang="en-US" sz="3200" b="1" i="0" u="none" strike="noStrike" kern="1200" cap="none" spc="0" normalizeH="0" baseline="0" noProof="0" dirty="0">
                <a:ln>
                  <a:noFill/>
                </a:ln>
                <a:solidFill>
                  <a:srgbClr val="E6E5D8">
                    <a:lumMod val="10000"/>
                  </a:srgbClr>
                </a:solidFill>
                <a:effectLst/>
                <a:uLnTx/>
                <a:uFillTx/>
                <a:latin typeface="Meiryo UI" panose="020B0604030504040204" pitchFamily="50" charset="-128"/>
                <a:ea typeface="Meiryo UI" panose="020B0604030504040204" pitchFamily="50" charset="-128"/>
                <a:cs typeface="+mn-cs"/>
              </a:rPr>
              <a:t>　　</a:t>
            </a:r>
            <a:r>
              <a:rPr kumimoji="0" lang="ja-JP" altLang="en-US" b="1" i="0" u="none" strike="noStrike" kern="1200" cap="none" spc="0" normalizeH="0" baseline="0" noProof="0" dirty="0">
                <a:ln>
                  <a:noFill/>
                </a:ln>
                <a:solidFill>
                  <a:srgbClr val="E6E5D8">
                    <a:lumMod val="10000"/>
                  </a:srgbClr>
                </a:solidFill>
                <a:effectLst/>
                <a:uLnTx/>
                <a:uFillTx/>
                <a:latin typeface="Meiryo UI" panose="020B0604030504040204" pitchFamily="50" charset="-128"/>
                <a:ea typeface="Meiryo UI" panose="020B0604030504040204" pitchFamily="50" charset="-128"/>
                <a:cs typeface="+mn-cs"/>
              </a:rPr>
              <a:t>　審議会は、</a:t>
            </a:r>
            <a:r>
              <a:rPr kumimoji="0" lang="ja-JP" altLang="en-US"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ロータリーの組織運営にクラブの声を</a:t>
            </a:r>
            <a:endParaRPr kumimoji="0" lang="en-US" altLang="ja-JP"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0" lang="ja-JP" altLang="en-US" b="1" dirty="0">
                <a:solidFill>
                  <a:srgbClr val="C00000"/>
                </a:solidFill>
                <a:latin typeface="Meiryo UI" panose="020B0604030504040204" pitchFamily="50" charset="-128"/>
                <a:ea typeface="Meiryo UI" panose="020B0604030504040204" pitchFamily="50" charset="-128"/>
              </a:rPr>
              <a:t>　　　</a:t>
            </a:r>
            <a:r>
              <a:rPr kumimoji="0" lang="ja-JP" altLang="en-US"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反映させる機会</a:t>
            </a:r>
            <a:r>
              <a:rPr kumimoji="0" lang="ja-JP" altLang="en-US" b="1" i="0" u="none" strike="noStrike" kern="1200" cap="none" spc="0" normalizeH="0" baseline="0" noProof="0" dirty="0">
                <a:ln>
                  <a:noFill/>
                </a:ln>
                <a:solidFill>
                  <a:srgbClr val="E6E5D8">
                    <a:lumMod val="10000"/>
                  </a:srgbClr>
                </a:solidFill>
                <a:effectLst/>
                <a:uLnTx/>
                <a:uFillTx/>
                <a:latin typeface="Meiryo UI" panose="020B0604030504040204" pitchFamily="50" charset="-128"/>
                <a:ea typeface="Meiryo UI" panose="020B0604030504040204" pitchFamily="50" charset="-128"/>
                <a:cs typeface="+mn-cs"/>
              </a:rPr>
              <a:t>です　</a:t>
            </a:r>
            <a:r>
              <a:rPr kumimoji="0" lang="en-US" altLang="ja-JP" b="1" i="0" u="none" strike="noStrike" kern="1200" cap="none" spc="0" normalizeH="0" baseline="0" noProof="0" dirty="0">
                <a:ln>
                  <a:noFill/>
                </a:ln>
                <a:solidFill>
                  <a:srgbClr val="E6E5D8">
                    <a:lumMod val="10000"/>
                  </a:srgbClr>
                </a:solidFill>
                <a:effectLst/>
                <a:uLnTx/>
                <a:uFillTx/>
                <a:latin typeface="Meiryo UI" panose="020B0604030504040204" pitchFamily="50" charset="-128"/>
                <a:ea typeface="Meiryo UI" panose="020B0604030504040204" pitchFamily="50" charset="-128"/>
                <a:cs typeface="+mn-cs"/>
              </a:rPr>
              <a:t>(My Rotary</a:t>
            </a:r>
            <a:r>
              <a:rPr kumimoji="0" lang="ja-JP" altLang="en-US" b="1" i="0" u="none" strike="noStrike" kern="1200" cap="none" spc="0" normalizeH="0" baseline="0" noProof="0" dirty="0">
                <a:ln>
                  <a:noFill/>
                </a:ln>
                <a:solidFill>
                  <a:srgbClr val="E6E5D8">
                    <a:lumMod val="10000"/>
                  </a:srgbClr>
                </a:solidFill>
                <a:effectLst/>
                <a:uLnTx/>
                <a:uFillTx/>
                <a:latin typeface="Meiryo UI" panose="020B0604030504040204" pitchFamily="50" charset="-128"/>
                <a:ea typeface="Meiryo UI" panose="020B0604030504040204" pitchFamily="50" charset="-128"/>
                <a:cs typeface="+mn-cs"/>
              </a:rPr>
              <a:t>の審議会のサイトから</a:t>
            </a:r>
            <a:r>
              <a:rPr kumimoji="0" lang="en-US" altLang="ja-JP" b="1" i="0" u="none" strike="noStrike" kern="1200" cap="none" spc="0" normalizeH="0" baseline="0" noProof="0" dirty="0">
                <a:ln>
                  <a:noFill/>
                </a:ln>
                <a:solidFill>
                  <a:srgbClr val="E6E5D8">
                    <a:lumMod val="10000"/>
                  </a:srgbClr>
                </a:solidFill>
                <a:effectLst/>
                <a:uLnTx/>
                <a:uFillTx/>
                <a:latin typeface="Meiryo UI" panose="020B0604030504040204" pitchFamily="50" charset="-128"/>
                <a:ea typeface="Meiryo UI" panose="020B0604030504040204" pitchFamily="50" charset="-128"/>
                <a:cs typeface="+mn-cs"/>
              </a:rPr>
              <a:t>)</a:t>
            </a:r>
          </a:p>
          <a:p>
            <a:pPr marL="182880" marR="0" lvl="0" indent="-182880" algn="l" defTabSz="914400" rtl="0" eaLnBrk="1" fontAlgn="auto" latinLnBrk="0" hangingPunct="1">
              <a:lnSpc>
                <a:spcPct val="100000"/>
              </a:lnSpc>
              <a:spcBef>
                <a:spcPts val="1800"/>
              </a:spcBef>
              <a:spcAft>
                <a:spcPts val="0"/>
              </a:spcAft>
              <a:buClr>
                <a:srgbClr val="79463D">
                  <a:lumMod val="50000"/>
                </a:srgbClr>
              </a:buClr>
              <a:buSzPct val="85000"/>
              <a:buFont typeface="Wingdings" panose="05000000000000000000" pitchFamily="2" charset="2"/>
              <a:buChar char="n"/>
              <a:tabLst/>
              <a:defRPr/>
            </a:pPr>
            <a:r>
              <a:rPr kumimoji="1" lang="ja-JP" altLang="en-US" sz="32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３年に１度、アメリカのシカゴで開催</a:t>
            </a:r>
            <a:endParaRPr kumimoji="1" lang="en-US" altLang="ja-JP" sz="32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2880" marR="0" lvl="0" indent="-182880" algn="l" defTabSz="914400" rtl="0" eaLnBrk="1" fontAlgn="auto" latinLnBrk="0" hangingPunct="1">
              <a:lnSpc>
                <a:spcPct val="100000"/>
              </a:lnSpc>
              <a:spcBef>
                <a:spcPts val="1800"/>
              </a:spcBef>
              <a:spcAft>
                <a:spcPts val="0"/>
              </a:spcAft>
              <a:buClr>
                <a:srgbClr val="79463D">
                  <a:lumMod val="50000"/>
                </a:srgbClr>
              </a:buClr>
              <a:buSzPct val="85000"/>
              <a:buFont typeface="Wingdings" panose="05000000000000000000" pitchFamily="2" charset="2"/>
              <a:buChar char="n"/>
              <a:tabLst/>
              <a:defRPr/>
            </a:pPr>
            <a:r>
              <a:rPr kumimoji="1" lang="ja-JP" altLang="en-US" sz="32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世界中の５００を超える</a:t>
            </a:r>
            <a:r>
              <a:rPr lang="ja-JP" altLang="en-US" sz="3200" b="1" dirty="0">
                <a:solidFill>
                  <a:srgbClr val="F3F2DC">
                    <a:lumMod val="25000"/>
                  </a:srgbClr>
                </a:solidFill>
                <a:latin typeface="メイリオ" panose="020B0604030504040204" pitchFamily="50" charset="-128"/>
                <a:ea typeface="メイリオ" panose="020B0604030504040204" pitchFamily="50" charset="-128"/>
                <a:cs typeface="メイリオ" panose="020B0604030504040204" pitchFamily="50" charset="-128"/>
              </a:rPr>
              <a:t>全ての</a:t>
            </a:r>
            <a:endParaRPr kumimoji="1" lang="en-US" altLang="ja-JP" sz="32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1800"/>
              </a:spcBef>
              <a:spcAft>
                <a:spcPts val="0"/>
              </a:spcAft>
              <a:buClr>
                <a:srgbClr val="79463D">
                  <a:lumMod val="50000"/>
                </a:srgbClr>
              </a:buClr>
              <a:buSzPct val="85000"/>
              <a:buNone/>
              <a:tabLst/>
              <a:defRPr/>
            </a:pPr>
            <a:r>
              <a:rPr kumimoji="1" lang="ja-JP" altLang="en-US" sz="32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地区から代表議員が参加</a:t>
            </a:r>
            <a:endParaRPr kumimoji="1" lang="en-US" altLang="ja-JP" sz="32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1800"/>
              </a:spcBef>
              <a:spcAft>
                <a:spcPts val="0"/>
              </a:spcAft>
              <a:buClr>
                <a:srgbClr val="79463D">
                  <a:lumMod val="50000"/>
                </a:srgbClr>
              </a:buClr>
              <a:buSzPct val="85000"/>
              <a:buNone/>
              <a:tabLst/>
              <a:defRPr/>
            </a:pPr>
            <a:r>
              <a:rPr kumimoji="1" lang="ja-JP" altLang="en-US" sz="30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（投票権を持つのは代表議員だけ</a:t>
            </a:r>
            <a:endParaRPr kumimoji="1" lang="en-US" altLang="ja-JP" sz="30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1800"/>
              </a:spcBef>
              <a:spcAft>
                <a:spcPts val="0"/>
              </a:spcAft>
              <a:buClr>
                <a:srgbClr val="79463D">
                  <a:lumMod val="50000"/>
                </a:srgbClr>
              </a:buClr>
              <a:buSzPct val="85000"/>
              <a:buNone/>
              <a:tabLst/>
              <a:defRPr/>
            </a:pPr>
            <a:r>
              <a:rPr kumimoji="1" lang="en-US" altLang="ja-JP" sz="30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RI</a:t>
            </a:r>
            <a:r>
              <a:rPr kumimoji="1" lang="ja-JP" altLang="en-US" sz="30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の役員には投票権はない）</a:t>
            </a:r>
          </a:p>
          <a:p>
            <a:pPr marL="0" marR="0" lvl="0" indent="0" algn="l" defTabSz="914400" rtl="0" eaLnBrk="1" fontAlgn="auto" latinLnBrk="0" hangingPunct="1">
              <a:lnSpc>
                <a:spcPct val="100000"/>
              </a:lnSpc>
              <a:spcBef>
                <a:spcPts val="1800"/>
              </a:spcBef>
              <a:spcAft>
                <a:spcPts val="0"/>
              </a:spcAft>
              <a:buClr>
                <a:srgbClr val="79463D">
                  <a:lumMod val="50000"/>
                </a:srgbClr>
              </a:buClr>
              <a:buSzPct val="85000"/>
              <a:buNone/>
              <a:tabLst/>
              <a:defRPr/>
            </a:pPr>
            <a:endParaRPr kumimoji="1" lang="en-US" altLang="ja-JP" sz="3600" b="1" i="0" u="none" strike="noStrike" kern="1200" cap="none" spc="0" normalizeH="0" baseline="0" noProof="0" dirty="0">
              <a:ln>
                <a:noFill/>
              </a:ln>
              <a:solidFill>
                <a:srgbClr val="F3F2DC">
                  <a:lumMod val="2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
                <a:srgbClr val="79463D">
                  <a:lumMod val="50000"/>
                </a:srgbClr>
              </a:buClr>
              <a:buSzPct val="85000"/>
              <a:buNone/>
              <a:tabLst/>
              <a:defRPr/>
            </a:pPr>
            <a:endParaRPr kumimoji="1" lang="ja-JP" altLang="en-US" dirty="0"/>
          </a:p>
        </p:txBody>
      </p:sp>
      <p:pic>
        <p:nvPicPr>
          <p:cNvPr id="5" name="Picture 5">
            <a:extLst>
              <a:ext uri="{FF2B5EF4-FFF2-40B4-BE49-F238E27FC236}">
                <a16:creationId xmlns:a16="http://schemas.microsoft.com/office/drawing/2014/main" id="{419823EB-E468-454E-A11A-4F8A6604C8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4"/>
          <a:stretch/>
        </p:blipFill>
        <p:spPr>
          <a:xfrm>
            <a:off x="6218251" y="3712465"/>
            <a:ext cx="5842409" cy="2940200"/>
          </a:xfrm>
          <a:prstGeom prst="rect">
            <a:avLst/>
          </a:prstGeom>
          <a:effectLst>
            <a:softEdge rad="241300"/>
          </a:effectLst>
        </p:spPr>
      </p:pic>
      <p:pic>
        <p:nvPicPr>
          <p:cNvPr id="6" name="図 5">
            <a:extLst>
              <a:ext uri="{FF2B5EF4-FFF2-40B4-BE49-F238E27FC236}">
                <a16:creationId xmlns:a16="http://schemas.microsoft.com/office/drawing/2014/main" id="{E3EA60FE-90FA-4D26-A945-CCAAE76FFA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9398" y="93352"/>
            <a:ext cx="3162300" cy="1273810"/>
          </a:xfrm>
          <a:prstGeom prst="rect">
            <a:avLst/>
          </a:prstGeom>
          <a:noFill/>
          <a:ln>
            <a:noFill/>
          </a:ln>
        </p:spPr>
      </p:pic>
    </p:spTree>
    <p:extLst>
      <p:ext uri="{BB962C8B-B14F-4D97-AF65-F5344CB8AC3E}">
        <p14:creationId xmlns:p14="http://schemas.microsoft.com/office/powerpoint/2010/main" val="92575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540042"/>
          </a:xfrm>
          <a:solidFill>
            <a:srgbClr val="6600FF"/>
          </a:solidFill>
        </p:spPr>
        <p:txBody>
          <a:bodyPr anchor="ctr">
            <a:normAutofit/>
          </a:bodyPr>
          <a:lstStyle/>
          <a:p>
            <a:pPr algn="ctr" rtl="0"/>
            <a:r>
              <a:rPr lang="ja" sz="4800" b="1" i="0" u="none" baseline="0" dirty="0">
                <a:latin typeface="Meiryo UI" panose="020B0604030504040204" pitchFamily="50" charset="-128"/>
                <a:ea typeface="Meiryo UI" panose="020B0604030504040204" pitchFamily="50" charset="-128"/>
              </a:rPr>
              <a:t>1日のスケジュール</a:t>
            </a:r>
            <a:r>
              <a:rPr lang="ja-JP" altLang="en-US" sz="4800" b="1" dirty="0">
                <a:latin typeface="Meiryo UI" panose="020B0604030504040204" pitchFamily="50" charset="-128"/>
                <a:ea typeface="Meiryo UI" panose="020B0604030504040204" pitchFamily="50" charset="-128"/>
              </a:rPr>
              <a:t>（例）</a:t>
            </a:r>
            <a:endParaRPr lang="ja" sz="4800" b="1" i="0" u="none" baseline="0" dirty="0">
              <a:latin typeface="Meiryo UI" panose="020B0604030504040204" pitchFamily="50" charset="-128"/>
              <a:ea typeface="Meiryo UI" panose="020B0604030504040204" pitchFamily="50" charset="-128"/>
            </a:endParaRPr>
          </a:p>
        </p:txBody>
      </p:sp>
      <p:sp>
        <p:nvSpPr>
          <p:cNvPr id="5" name="Content Placeholder 4"/>
          <p:cNvSpPr>
            <a:spLocks noGrp="1"/>
          </p:cNvSpPr>
          <p:nvPr>
            <p:ph idx="1"/>
          </p:nvPr>
        </p:nvSpPr>
        <p:spPr>
          <a:xfrm>
            <a:off x="1315233" y="1415441"/>
            <a:ext cx="10571967" cy="5148197"/>
          </a:xfrm>
        </p:spPr>
        <p:txBody>
          <a:bodyPr>
            <a:noAutofit/>
          </a:bodyPr>
          <a:lstStyle/>
          <a:p>
            <a:pPr marL="0" indent="0" algn="l" rtl="0">
              <a:spcBef>
                <a:spcPts val="0"/>
              </a:spcBef>
              <a:spcAft>
                <a:spcPts val="1200"/>
              </a:spcAft>
              <a:buNone/>
            </a:pPr>
            <a:endParaRPr lang="ja" sz="3200" b="1" i="0" u="none" baseline="0" dirty="0">
              <a:solidFill>
                <a:srgbClr val="000000"/>
              </a:solidFill>
              <a:latin typeface="Meiryo UI" panose="020B0604030504040204" pitchFamily="50" charset="-128"/>
              <a:ea typeface="Meiryo UI" panose="020B0604030504040204" pitchFamily="50" charset="-128"/>
            </a:endParaRPr>
          </a:p>
          <a:p>
            <a:pPr lvl="1" indent="0" algn="l" rtl="0">
              <a:spcBef>
                <a:spcPts val="0"/>
              </a:spcBef>
              <a:spcAft>
                <a:spcPts val="1200"/>
              </a:spcAft>
              <a:buNone/>
            </a:pPr>
            <a:r>
              <a:rPr lang="ja" sz="3200" b="1" i="0" u="none" baseline="0" dirty="0">
                <a:solidFill>
                  <a:srgbClr val="000000"/>
                </a:solidFill>
                <a:latin typeface="Meiryo UI" panose="020B0604030504040204" pitchFamily="50" charset="-128"/>
                <a:ea typeface="Meiryo UI" panose="020B0604030504040204" pitchFamily="50" charset="-128"/>
              </a:rPr>
              <a:t>6:30</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8:30	</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JP" altLang="en-US"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朝食</a:t>
            </a:r>
            <a:endParaRPr lang="ja" sz="3200" b="1" dirty="0">
              <a:solidFill>
                <a:srgbClr val="000000"/>
              </a:solidFill>
              <a:latin typeface="Meiryo UI" panose="020B0604030504040204" pitchFamily="50" charset="-128"/>
              <a:ea typeface="Meiryo UI" panose="020B0604030504040204" pitchFamily="50" charset="-128"/>
            </a:endParaRPr>
          </a:p>
          <a:p>
            <a:pPr lvl="1" indent="0" algn="l" rtl="0">
              <a:spcBef>
                <a:spcPts val="0"/>
              </a:spcBef>
              <a:spcAft>
                <a:spcPts val="1200"/>
              </a:spcAft>
              <a:buNone/>
            </a:pPr>
            <a:r>
              <a:rPr lang="ja" sz="3200" b="1" i="0" u="none" baseline="0" dirty="0">
                <a:solidFill>
                  <a:srgbClr val="000000"/>
                </a:solidFill>
                <a:latin typeface="Meiryo UI" panose="020B0604030504040204" pitchFamily="50" charset="-128"/>
                <a:ea typeface="Meiryo UI" panose="020B0604030504040204" pitchFamily="50" charset="-128"/>
              </a:rPr>
              <a:t>9:00</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10:30	</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JP" altLang="en-US"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審議会本会議</a:t>
            </a:r>
            <a:endParaRPr lang="ja" sz="3200" b="1" dirty="0">
              <a:solidFill>
                <a:srgbClr val="000000"/>
              </a:solidFill>
              <a:latin typeface="Meiryo UI" panose="020B0604030504040204" pitchFamily="50" charset="-128"/>
              <a:ea typeface="Meiryo UI" panose="020B0604030504040204" pitchFamily="50" charset="-128"/>
            </a:endParaRPr>
          </a:p>
          <a:p>
            <a:pPr lvl="1" indent="0" algn="l" rtl="0">
              <a:spcBef>
                <a:spcPts val="0"/>
              </a:spcBef>
              <a:spcAft>
                <a:spcPts val="1200"/>
              </a:spcAft>
              <a:buNone/>
            </a:pPr>
            <a:r>
              <a:rPr lang="ja" sz="3200" b="1" i="0" u="none" baseline="0" dirty="0">
                <a:solidFill>
                  <a:srgbClr val="000000"/>
                </a:solidFill>
                <a:latin typeface="Meiryo UI" panose="020B0604030504040204" pitchFamily="50" charset="-128"/>
                <a:ea typeface="Meiryo UI" panose="020B0604030504040204" pitchFamily="50" charset="-128"/>
              </a:rPr>
              <a:t>10:30</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11:00	</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午前の休憩</a:t>
            </a:r>
            <a:endParaRPr lang="ja" sz="3200" b="1" dirty="0">
              <a:solidFill>
                <a:srgbClr val="000000"/>
              </a:solidFill>
              <a:latin typeface="Meiryo UI" panose="020B0604030504040204" pitchFamily="50" charset="-128"/>
              <a:ea typeface="Meiryo UI" panose="020B0604030504040204" pitchFamily="50" charset="-128"/>
            </a:endParaRPr>
          </a:p>
          <a:p>
            <a:pPr lvl="1" indent="0" algn="l" rtl="0">
              <a:spcBef>
                <a:spcPts val="0"/>
              </a:spcBef>
              <a:spcAft>
                <a:spcPts val="1200"/>
              </a:spcAft>
              <a:buNone/>
            </a:pPr>
            <a:r>
              <a:rPr lang="ja" sz="3200" b="1" i="0" u="none" baseline="0" dirty="0">
                <a:solidFill>
                  <a:srgbClr val="000000"/>
                </a:solidFill>
                <a:latin typeface="Meiryo UI" panose="020B0604030504040204" pitchFamily="50" charset="-128"/>
                <a:ea typeface="Meiryo UI" panose="020B0604030504040204" pitchFamily="50" charset="-128"/>
              </a:rPr>
              <a:t>11:00</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12:30	</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審議会本会議</a:t>
            </a:r>
            <a:endParaRPr lang="ja" sz="3200" b="1" dirty="0">
              <a:solidFill>
                <a:srgbClr val="000000"/>
              </a:solidFill>
              <a:latin typeface="Meiryo UI" panose="020B0604030504040204" pitchFamily="50" charset="-128"/>
              <a:ea typeface="Meiryo UI" panose="020B0604030504040204" pitchFamily="50" charset="-128"/>
            </a:endParaRPr>
          </a:p>
          <a:p>
            <a:pPr lvl="1" indent="0" algn="l" rtl="0">
              <a:spcBef>
                <a:spcPts val="0"/>
              </a:spcBef>
              <a:spcAft>
                <a:spcPts val="1200"/>
              </a:spcAft>
              <a:buNone/>
            </a:pPr>
            <a:r>
              <a:rPr lang="ja" sz="3200" b="1" i="0" u="none" baseline="0" dirty="0">
                <a:solidFill>
                  <a:srgbClr val="000000"/>
                </a:solidFill>
                <a:latin typeface="Meiryo UI" panose="020B0604030504040204" pitchFamily="50" charset="-128"/>
                <a:ea typeface="Meiryo UI" panose="020B0604030504040204" pitchFamily="50" charset="-128"/>
              </a:rPr>
              <a:t>12:30</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13:45	</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昼食</a:t>
            </a:r>
            <a:endParaRPr lang="ja" sz="3200" b="1" dirty="0">
              <a:solidFill>
                <a:srgbClr val="000000"/>
              </a:solidFill>
              <a:latin typeface="Meiryo UI" panose="020B0604030504040204" pitchFamily="50" charset="-128"/>
              <a:ea typeface="Meiryo UI" panose="020B0604030504040204" pitchFamily="50" charset="-128"/>
            </a:endParaRPr>
          </a:p>
          <a:p>
            <a:pPr lvl="1" indent="0" algn="l" rtl="0">
              <a:spcBef>
                <a:spcPts val="0"/>
              </a:spcBef>
              <a:spcAft>
                <a:spcPts val="1200"/>
              </a:spcAft>
              <a:buNone/>
            </a:pPr>
            <a:r>
              <a:rPr lang="ja" sz="3200" b="1" i="0" u="none" baseline="0" dirty="0">
                <a:solidFill>
                  <a:srgbClr val="000000"/>
                </a:solidFill>
                <a:latin typeface="Meiryo UI" panose="020B0604030504040204" pitchFamily="50" charset="-128"/>
                <a:ea typeface="Meiryo UI" panose="020B0604030504040204" pitchFamily="50" charset="-128"/>
              </a:rPr>
              <a:t>14:00</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15:30	</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審議会本会議</a:t>
            </a:r>
            <a:endParaRPr lang="ja" sz="3200" b="1" dirty="0">
              <a:solidFill>
                <a:srgbClr val="000000"/>
              </a:solidFill>
              <a:latin typeface="Meiryo UI" panose="020B0604030504040204" pitchFamily="50" charset="-128"/>
              <a:ea typeface="Meiryo UI" panose="020B0604030504040204" pitchFamily="50" charset="-128"/>
            </a:endParaRPr>
          </a:p>
          <a:p>
            <a:pPr lvl="1" indent="0" algn="l" rtl="0">
              <a:spcBef>
                <a:spcPts val="0"/>
              </a:spcBef>
              <a:spcAft>
                <a:spcPts val="1200"/>
              </a:spcAft>
              <a:buNone/>
            </a:pPr>
            <a:r>
              <a:rPr lang="ja" sz="3200" b="1" i="0" u="none" baseline="0" dirty="0">
                <a:solidFill>
                  <a:srgbClr val="000000"/>
                </a:solidFill>
                <a:latin typeface="Meiryo UI" panose="020B0604030504040204" pitchFamily="50" charset="-128"/>
                <a:ea typeface="Meiryo UI" panose="020B0604030504040204" pitchFamily="50" charset="-128"/>
              </a:rPr>
              <a:t>15:30</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16:00	</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午後の休憩</a:t>
            </a:r>
            <a:endParaRPr lang="ja" sz="3200" b="1" dirty="0">
              <a:solidFill>
                <a:srgbClr val="000000"/>
              </a:solidFill>
              <a:latin typeface="Meiryo UI" panose="020B0604030504040204" pitchFamily="50" charset="-128"/>
              <a:ea typeface="Meiryo UI" panose="020B0604030504040204" pitchFamily="50" charset="-128"/>
            </a:endParaRPr>
          </a:p>
          <a:p>
            <a:pPr lvl="1" indent="0" algn="l" rtl="0">
              <a:spcBef>
                <a:spcPts val="0"/>
              </a:spcBef>
              <a:spcAft>
                <a:spcPts val="1200"/>
              </a:spcAft>
              <a:buNone/>
            </a:pPr>
            <a:r>
              <a:rPr lang="ja" sz="3200" b="1" i="0" u="none" baseline="0" dirty="0">
                <a:solidFill>
                  <a:srgbClr val="000000"/>
                </a:solidFill>
                <a:latin typeface="Meiryo UI" panose="020B0604030504040204" pitchFamily="50" charset="-128"/>
                <a:ea typeface="Meiryo UI" panose="020B0604030504040204" pitchFamily="50" charset="-128"/>
              </a:rPr>
              <a:t>16:00</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17:30	</a:t>
            </a:r>
            <a:r>
              <a:rPr lang="en-US" altLang="ja" sz="3200" b="1" i="0" u="none" baseline="0" dirty="0">
                <a:solidFill>
                  <a:srgbClr val="000000"/>
                </a:solidFill>
                <a:latin typeface="Meiryo UI" panose="020B0604030504040204" pitchFamily="50" charset="-128"/>
                <a:ea typeface="Meiryo UI" panose="020B0604030504040204" pitchFamily="50" charset="-128"/>
              </a:rPr>
              <a:t> </a:t>
            </a:r>
            <a:r>
              <a:rPr lang="ja" sz="3200" b="1" i="0" u="none" baseline="0" dirty="0">
                <a:solidFill>
                  <a:srgbClr val="000000"/>
                </a:solidFill>
                <a:latin typeface="Meiryo UI" panose="020B0604030504040204" pitchFamily="50" charset="-128"/>
                <a:ea typeface="Meiryo UI" panose="020B0604030504040204" pitchFamily="50" charset="-128"/>
              </a:rPr>
              <a:t>審議会本会議</a:t>
            </a:r>
            <a:endParaRPr lang="ja" sz="3200" b="1" dirty="0">
              <a:solidFill>
                <a:srgbClr val="000000"/>
              </a:solidFill>
              <a:latin typeface="Meiryo UI" panose="020B0604030504040204" pitchFamily="50" charset="-128"/>
              <a:ea typeface="Meiryo UI" panose="020B0604030504040204" pitchFamily="50" charset="-128"/>
            </a:endParaRPr>
          </a:p>
          <a:p>
            <a:endParaRPr lang="ja" dirty="0"/>
          </a:p>
        </p:txBody>
      </p:sp>
    </p:spTree>
    <p:custDataLst>
      <p:tags r:id="rId1"/>
    </p:custDataLst>
    <p:extLst>
      <p:ext uri="{BB962C8B-B14F-4D97-AF65-F5344CB8AC3E}">
        <p14:creationId xmlns:p14="http://schemas.microsoft.com/office/powerpoint/2010/main" val="313737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B4E7">
            <a:alpha val="80000"/>
          </a:srgbClr>
        </a:solidFill>
        <a:effectLst/>
      </p:bgPr>
    </p:bg>
    <p:spTree>
      <p:nvGrpSpPr>
        <p:cNvPr id="1" name=""/>
        <p:cNvGrpSpPr/>
        <p:nvPr/>
      </p:nvGrpSpPr>
      <p:grpSpPr>
        <a:xfrm>
          <a:off x="0" y="0"/>
          <a:ext cx="0" cy="0"/>
          <a:chOff x="0" y="0"/>
          <a:chExt cx="0" cy="0"/>
        </a:xfrm>
      </p:grpSpPr>
      <p:sp>
        <p:nvSpPr>
          <p:cNvPr id="123" name="Shape 123"/>
          <p:cNvSpPr/>
          <p:nvPr/>
        </p:nvSpPr>
        <p:spPr>
          <a:xfrm>
            <a:off x="1981201" y="830205"/>
            <a:ext cx="8541251" cy="5197590"/>
          </a:xfrm>
          <a:prstGeom prst="rect">
            <a:avLst/>
          </a:prstGeom>
          <a:ln w="12700">
            <a:miter lim="400000"/>
          </a:ln>
          <a:effectLst>
            <a:softEdge rad="0"/>
          </a:effectLst>
          <a:extLst>
            <a:ext uri="{C572A759-6A51-4108-AA02-DFA0A04FC94B}">
              <ma14:wrappingTextBoxFlag xmlns="" xmlns:ma14="http://schemas.microsoft.com/office/mac/drawingml/2011/main" val="1"/>
            </a:ext>
          </a:extLst>
        </p:spPr>
        <p:txBody>
          <a:bodyPr lIns="26789" tIns="26789" rIns="26789" bIns="26789" anchor="ctr">
            <a:normAutofit/>
          </a:bodyPr>
          <a:lstStyle>
            <a:lvl1pPr>
              <a:defRPr sz="15000">
                <a:solidFill>
                  <a:srgbClr val="FFFFFF"/>
                </a:solidFill>
                <a:latin typeface="BIZ UDPGothic"/>
                <a:ea typeface="BIZ UDPGothic"/>
                <a:cs typeface="BIZ UDPGothic"/>
                <a:sym typeface="BIZ UDP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625" b="0" i="0" u="none" strike="noStrike" kern="1200" cap="none" spc="0" normalizeH="0" baseline="0" noProof="0" dirty="0">
              <a:ln>
                <a:noFill/>
              </a:ln>
              <a:solidFill>
                <a:srgbClr val="FFFFFF"/>
              </a:solidFill>
              <a:effectLst/>
              <a:uLnTx/>
              <a:uFillTx/>
              <a:latin typeface="BIZ UDPGothic"/>
              <a:ea typeface="BIZ UDPGothic"/>
              <a:sym typeface="BIZ UDPGothic"/>
            </a:endParaRPr>
          </a:p>
        </p:txBody>
      </p:sp>
      <p:sp>
        <p:nvSpPr>
          <p:cNvPr id="6" name="Title 1"/>
          <p:cNvSpPr txBox="1">
            <a:spLocks/>
          </p:cNvSpPr>
          <p:nvPr/>
        </p:nvSpPr>
        <p:spPr>
          <a:xfrm>
            <a:off x="-1725590" y="0"/>
            <a:ext cx="13917590" cy="6858000"/>
          </a:xfrm>
          <a:prstGeom prst="rect">
            <a:avLst/>
          </a:prstGeom>
          <a:solidFill>
            <a:srgbClr val="6600FF"/>
          </a:solidFill>
        </p:spPr>
        <p:txBody>
          <a:bodyPr lIns="0" tIns="0" rIns="0" bIns="0" anchor="ctr" anchorCtr="0"/>
          <a:lstStyle>
            <a:lvl1pPr algn="ctr" defTabSz="457200" rtl="0" eaLnBrk="1" latinLnBrk="0" hangingPunct="1">
              <a:spcBef>
                <a:spcPct val="0"/>
              </a:spcBef>
              <a:buNone/>
              <a:defRPr sz="3200" kern="1200">
                <a:solidFill>
                  <a:schemeClr val="bg1"/>
                </a:solidFill>
                <a:latin typeface="BIZ UDPGothic"/>
                <a:ea typeface="MS PMincho"/>
                <a:cs typeface="BIZ UDPGothic"/>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ja" altLang="en-US" sz="54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7" name="TextBox 6"/>
          <p:cNvSpPr txBox="1"/>
          <p:nvPr/>
        </p:nvSpPr>
        <p:spPr>
          <a:xfrm>
            <a:off x="2675282" y="771314"/>
            <a:ext cx="6713657" cy="17543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 altLang="en-US" sz="5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BIZ UDPGothic" charset="0"/>
              </a:rPr>
              <a:t>ロータリーの議会</a:t>
            </a:r>
            <a:endParaRPr kumimoji="1" lang="en-US" altLang="ja" sz="5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BIZ UDPGothic"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5400" b="1" dirty="0">
                <a:solidFill>
                  <a:prstClr val="white"/>
                </a:solidFill>
                <a:latin typeface="Meiryo UI" panose="020B0604030504040204" pitchFamily="50" charset="-128"/>
                <a:ea typeface="Meiryo UI" panose="020B0604030504040204" pitchFamily="50" charset="-128"/>
                <a:cs typeface="BIZ UDPGothic" charset="0"/>
              </a:rPr>
              <a:t>審議会とは</a:t>
            </a:r>
            <a:r>
              <a:rPr lang="en-US" altLang="ja-JP" sz="5400" b="1" dirty="0">
                <a:solidFill>
                  <a:prstClr val="white"/>
                </a:solidFill>
                <a:latin typeface="Meiryo UI" panose="020B0604030504040204" pitchFamily="50" charset="-128"/>
                <a:ea typeface="Meiryo UI" panose="020B0604030504040204" pitchFamily="50" charset="-128"/>
                <a:cs typeface="BIZ UDPGothic" charset="0"/>
              </a:rPr>
              <a:t>…</a:t>
            </a:r>
            <a:endParaRPr kumimoji="1" lang="ja" altLang="en-US" sz="5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BIZ UDPGothic" charset="0"/>
            </a:endParaRPr>
          </a:p>
        </p:txBody>
      </p:sp>
      <p:pic>
        <p:nvPicPr>
          <p:cNvPr id="5" name="Picture Placeholder 4"/>
          <p:cNvPicPr>
            <a:picLocks noGrp="1" noChangeAspect="1"/>
          </p:cNvPicPr>
          <p:nvPr>
            <p:ph type="pic" sz="quarter" idx="13"/>
          </p:nvPr>
        </p:nvPicPr>
        <p:blipFill>
          <a:blip r:embed="rId4" cstate="hqprint">
            <a:extLst>
              <a:ext uri="{28A0092B-C50C-407E-A947-70E740481C1C}">
                <a14:useLocalDpi xmlns:a14="http://schemas.microsoft.com/office/drawing/2010/main"/>
              </a:ext>
            </a:extLst>
          </a:blip>
          <a:srcRect t="6" b="6"/>
          <a:stretch>
            <a:fillRect/>
          </a:stretch>
        </p:blipFill>
        <p:spPr>
          <a:xfrm>
            <a:off x="2649936" y="2584531"/>
            <a:ext cx="6739003" cy="3790689"/>
          </a:xfrm>
          <a:effectLst>
            <a:softEdge rad="457200"/>
          </a:effectLst>
        </p:spPr>
      </p:pic>
    </p:spTree>
    <p:custDataLst>
      <p:tags r:id="rId1"/>
    </p:custDataLst>
    <p:extLst>
      <p:ext uri="{BB962C8B-B14F-4D97-AF65-F5344CB8AC3E}">
        <p14:creationId xmlns:p14="http://schemas.microsoft.com/office/powerpoint/2010/main" val="386264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nodePh="1">
                                  <p:stCondLst>
                                    <p:cond delay="0"/>
                                  </p:stCondLst>
                                  <p:endCondLst>
                                    <p:cond evt="begin" delay="0">
                                      <p:tn val="5"/>
                                    </p:cond>
                                  </p:endCondLst>
                                  <p:childTnLst>
                                    <p:animEffect transition="out" filter="wheel(1)">
                                      <p:cBhvr>
                                        <p:cTn id="6" dur="1500"/>
                                        <p:tgtEl>
                                          <p:spTgt spid="6"/>
                                        </p:tgtEl>
                                      </p:cBhvr>
                                    </p:animEffect>
                                    <p:set>
                                      <p:cBhvr>
                                        <p:cTn id="7" dur="1" fill="hold">
                                          <p:stCondLst>
                                            <p:cond delay="1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EC8A9-D327-4B36-9BDA-A77924D6374F}"/>
              </a:ext>
            </a:extLst>
          </p:cNvPr>
          <p:cNvSpPr>
            <a:spLocks noGrp="1"/>
          </p:cNvSpPr>
          <p:nvPr>
            <p:ph type="title"/>
          </p:nvPr>
        </p:nvSpPr>
        <p:spPr>
          <a:xfrm>
            <a:off x="514905" y="228602"/>
            <a:ext cx="6755907" cy="914399"/>
          </a:xfrm>
        </p:spPr>
        <p:txBody>
          <a:bodyPr>
            <a:noAutofit/>
          </a:bodyPr>
          <a:lstStyle/>
          <a:p>
            <a:r>
              <a:rPr kumimoji="0" lang="ja-JP" altLang="en-US" sz="4000" b="1" dirty="0">
                <a:solidFill>
                  <a:schemeClr val="tx1">
                    <a:lumMod val="95000"/>
                    <a:lumOff val="5000"/>
                  </a:schemeClr>
                </a:solidFill>
                <a:latin typeface="Meiryo UI" panose="020B0604030504040204" pitchFamily="50" charset="-128"/>
                <a:ea typeface="Meiryo UI" panose="020B0604030504040204" pitchFamily="50" charset="-128"/>
              </a:rPr>
              <a:t>規定審議会で審議される案件</a:t>
            </a:r>
            <a:endParaRPr lang="ja-JP" altLang="en-US" sz="4000" dirty="0">
              <a:solidFill>
                <a:schemeClr val="tx1">
                  <a:lumMod val="95000"/>
                  <a:lumOff val="5000"/>
                </a:schemeClr>
              </a:solidFill>
            </a:endParaRPr>
          </a:p>
        </p:txBody>
      </p:sp>
      <p:graphicFrame>
        <p:nvGraphicFramePr>
          <p:cNvPr id="6" name="表 6">
            <a:extLst>
              <a:ext uri="{FF2B5EF4-FFF2-40B4-BE49-F238E27FC236}">
                <a16:creationId xmlns:a16="http://schemas.microsoft.com/office/drawing/2014/main" id="{BF3D6BB1-EE86-452E-9871-1CA40A1D0683}"/>
              </a:ext>
            </a:extLst>
          </p:cNvPr>
          <p:cNvGraphicFramePr>
            <a:graphicFrameLocks noGrp="1"/>
          </p:cNvGraphicFramePr>
          <p:nvPr>
            <p:extLst>
              <p:ext uri="{D42A27DB-BD31-4B8C-83A1-F6EECF244321}">
                <p14:modId xmlns:p14="http://schemas.microsoft.com/office/powerpoint/2010/main" val="2441401433"/>
              </p:ext>
            </p:extLst>
          </p:nvPr>
        </p:nvGraphicFramePr>
        <p:xfrm>
          <a:off x="514905" y="2467991"/>
          <a:ext cx="11540973" cy="4127081"/>
        </p:xfrm>
        <a:graphic>
          <a:graphicData uri="http://schemas.openxmlformats.org/drawingml/2006/table">
            <a:tbl>
              <a:tblPr firstRow="1" bandRow="1">
                <a:tableStyleId>{5C22544A-7EE6-4342-B048-85BDC9FD1C3A}</a:tableStyleId>
              </a:tblPr>
              <a:tblGrid>
                <a:gridCol w="1686757">
                  <a:extLst>
                    <a:ext uri="{9D8B030D-6E8A-4147-A177-3AD203B41FA5}">
                      <a16:colId xmlns:a16="http://schemas.microsoft.com/office/drawing/2014/main" val="3321796248"/>
                    </a:ext>
                  </a:extLst>
                </a:gridCol>
                <a:gridCol w="2119982">
                  <a:extLst>
                    <a:ext uri="{9D8B030D-6E8A-4147-A177-3AD203B41FA5}">
                      <a16:colId xmlns:a16="http://schemas.microsoft.com/office/drawing/2014/main" val="3178310699"/>
                    </a:ext>
                  </a:extLst>
                </a:gridCol>
                <a:gridCol w="7734234">
                  <a:extLst>
                    <a:ext uri="{9D8B030D-6E8A-4147-A177-3AD203B41FA5}">
                      <a16:colId xmlns:a16="http://schemas.microsoft.com/office/drawing/2014/main" val="36327346"/>
                    </a:ext>
                  </a:extLst>
                </a:gridCol>
              </a:tblGrid>
              <a:tr h="2427821">
                <a:tc>
                  <a:txBody>
                    <a:bodyPr/>
                    <a:lstStyle/>
                    <a:p>
                      <a:pPr marL="0" marR="0" lvl="0" indent="0" algn="l" defTabSz="457200" rtl="0" eaLnBrk="1" fontAlgn="base" latinLnBrk="0" hangingPunct="1">
                        <a:lnSpc>
                          <a:spcPts val="5000"/>
                        </a:lnSpc>
                        <a:spcBef>
                          <a:spcPct val="20000"/>
                        </a:spcBef>
                        <a:spcAft>
                          <a:spcPct val="0"/>
                        </a:spcAft>
                        <a:buClrTx/>
                        <a:buSzTx/>
                        <a:buFont typeface="Arial" panose="020B0604020202020204" pitchFamily="34" charset="0"/>
                        <a:buNone/>
                        <a:tabLst/>
                        <a:defRPr/>
                      </a:pPr>
                      <a:r>
                        <a:rPr kumimoji="0" lang="ja-JP" altLang="en-US" sz="3200" b="1" i="0" u="none" strike="noStrike" kern="1200" cap="none" spc="0" normalizeH="0" baseline="0" noProof="0" dirty="0">
                          <a:ln>
                            <a:noFill/>
                          </a:ln>
                          <a:solidFill>
                            <a:srgbClr val="99FF33"/>
                          </a:solidFill>
                          <a:effectLst/>
                          <a:uLnTx/>
                          <a:uFillTx/>
                          <a:latin typeface="Meiryo UI" panose="020B0604030504040204" pitchFamily="50" charset="-128"/>
                          <a:ea typeface="Meiryo UI" panose="020B0604030504040204" pitchFamily="50" charset="-128"/>
                          <a:cs typeface="+mn-cs"/>
                        </a:rPr>
                        <a:t>制定案</a:t>
                      </a:r>
                      <a:endParaRPr kumimoji="0" lang="en-US" altLang="ja-JP" sz="3200" b="1" i="0" u="none" strike="noStrike" kern="1200" cap="none" spc="0" normalizeH="0" baseline="0" noProof="0" dirty="0">
                        <a:ln>
                          <a:noFill/>
                        </a:ln>
                        <a:solidFill>
                          <a:srgbClr val="99FF33"/>
                        </a:solidFill>
                        <a:effectLst/>
                        <a:uLnTx/>
                        <a:uFillTx/>
                        <a:latin typeface="Meiryo UI" panose="020B0604030504040204" pitchFamily="50" charset="-128"/>
                        <a:ea typeface="Meiryo UI" panose="020B0604030504040204" pitchFamily="50" charset="-128"/>
                        <a:cs typeface="+mn-cs"/>
                      </a:endParaRPr>
                    </a:p>
                    <a:p>
                      <a:endParaRPr kumimoji="1" lang="ja-JP" altLang="en-US" dirty="0"/>
                    </a:p>
                  </a:txBody>
                  <a:tcPr>
                    <a:solidFill>
                      <a:srgbClr val="6600FF"/>
                    </a:solidFill>
                  </a:tcPr>
                </a:tc>
                <a:tc>
                  <a:txBody>
                    <a:bodyPr/>
                    <a:lstStyle/>
                    <a:p>
                      <a:pPr marL="0" marR="0" lvl="0" indent="0" algn="l" defTabSz="457200" rtl="0" eaLnBrk="1" fontAlgn="base" latinLnBrk="0" hangingPunct="1">
                        <a:lnSpc>
                          <a:spcPts val="3900"/>
                        </a:lnSpc>
                        <a:spcBef>
                          <a:spcPct val="20000"/>
                        </a:spcBef>
                        <a:spcAft>
                          <a:spcPct val="0"/>
                        </a:spcAft>
                        <a:buClrTx/>
                        <a:buSzTx/>
                        <a:buFont typeface="Arial" panose="020B0604020202020204" pitchFamily="34" charset="0"/>
                        <a:buNone/>
                        <a:tabLst/>
                        <a:defRPr/>
                      </a:pPr>
                      <a:r>
                        <a:rPr kumimoji="0" lang="ja-JP" altLang="en-US" sz="32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組織規定を改正</a:t>
                      </a:r>
                      <a:r>
                        <a:rPr kumimoji="0"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しようとするもの</a:t>
                      </a:r>
                      <a:endParaRPr kumimoji="0"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a:solidFill>
                      <a:srgbClr val="6600FF"/>
                    </a:solidFill>
                  </a:tcPr>
                </a:tc>
                <a:tc>
                  <a:txBody>
                    <a:bodyPr/>
                    <a:lstStyle/>
                    <a:p>
                      <a:pPr marL="0" marR="0" lvl="0" indent="0" algn="l" defTabSz="457200" rtl="0" eaLnBrk="1" fontAlgn="base" latinLnBrk="0" hangingPunct="1">
                        <a:lnSpc>
                          <a:spcPts val="3500"/>
                        </a:lnSpc>
                        <a:spcBef>
                          <a:spcPct val="20000"/>
                        </a:spcBef>
                        <a:spcAft>
                          <a:spcPct val="0"/>
                        </a:spcAft>
                        <a:buClrTx/>
                        <a:buSzTx/>
                        <a:buFont typeface="Arial" panose="020B0604020202020204" pitchFamily="34" charset="0"/>
                        <a:buNone/>
                        <a:tabLst/>
                        <a:defRPr/>
                      </a:pPr>
                      <a:r>
                        <a:rPr kumimoji="0" lang="ja-JP" altLang="en-US" sz="28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＊組織規定</a:t>
                      </a:r>
                      <a:r>
                        <a:rPr kumimoji="0" lang="ja-JP" altLang="en-US" sz="2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a:t>
                      </a:r>
                      <a:r>
                        <a:rPr kumimoji="0" lang="en-US" altLang="ja-JP"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RI</a:t>
                      </a:r>
                      <a:r>
                        <a:rPr kumimoji="0" lang="ja-JP" altLang="en-US"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定款，</a:t>
                      </a:r>
                      <a:r>
                        <a:rPr kumimoji="0" lang="en-US" altLang="ja-JP"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RI</a:t>
                      </a:r>
                      <a:r>
                        <a:rPr kumimoji="0" lang="ja-JP" altLang="en-US"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細則及び</a:t>
                      </a:r>
                      <a:endParaRPr kumimoji="0" lang="en-US" altLang="ja-JP"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base" latinLnBrk="0" hangingPunct="1">
                        <a:lnSpc>
                          <a:spcPts val="3500"/>
                        </a:lnSpc>
                        <a:spcBef>
                          <a:spcPct val="20000"/>
                        </a:spcBef>
                        <a:spcAft>
                          <a:spcPct val="0"/>
                        </a:spcAft>
                        <a:buClrTx/>
                        <a:buSzTx/>
                        <a:buFont typeface="Arial" panose="020B0604020202020204" pitchFamily="34" charset="0"/>
                        <a:buNone/>
                        <a:tabLst/>
                        <a:defRPr/>
                      </a:pPr>
                      <a:r>
                        <a:rPr kumimoji="0" lang="ja-JP" altLang="en-US"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　　　　　　　　　標準ロータリークラブ定款</a:t>
                      </a:r>
                      <a:endParaRPr kumimoji="0" lang="en-US" altLang="ja-JP"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base" latinLnBrk="0" hangingPunct="1">
                        <a:lnSpc>
                          <a:spcPts val="3500"/>
                        </a:lnSpc>
                        <a:spcBef>
                          <a:spcPct val="20000"/>
                        </a:spcBef>
                        <a:spcAft>
                          <a:spcPct val="0"/>
                        </a:spcAft>
                        <a:buClrTx/>
                        <a:buSzTx/>
                        <a:buFont typeface="Arial" panose="020B0604020202020204" pitchFamily="34" charset="0"/>
                        <a:buNone/>
                        <a:tabLst/>
                        <a:defRPr/>
                      </a:pPr>
                      <a:r>
                        <a:rPr kumimoji="0" lang="ja-JP" altLang="en-US" sz="2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＊提案者→</a:t>
                      </a:r>
                      <a:r>
                        <a:rPr kumimoji="0" lang="ja-JP" altLang="en-US"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クラブ，地区大会，規定審議会，</a:t>
                      </a:r>
                      <a:endParaRPr kumimoji="0" lang="en-US" altLang="ja-JP"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base" latinLnBrk="0" hangingPunct="1">
                        <a:lnSpc>
                          <a:spcPts val="3500"/>
                        </a:lnSpc>
                        <a:spcBef>
                          <a:spcPct val="20000"/>
                        </a:spcBef>
                        <a:spcAft>
                          <a:spcPct val="0"/>
                        </a:spcAft>
                        <a:buClrTx/>
                        <a:buSzTx/>
                        <a:buFont typeface="Arial" panose="020B0604020202020204" pitchFamily="34" charset="0"/>
                        <a:buNone/>
                        <a:tabLst/>
                        <a:defRPr/>
                      </a:pPr>
                      <a:r>
                        <a:rPr kumimoji="0" lang="en-US" altLang="ja-JP"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               RI</a:t>
                      </a:r>
                      <a:r>
                        <a:rPr kumimoji="0" lang="ja-JP" altLang="en-US"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理事会及び</a:t>
                      </a:r>
                      <a:r>
                        <a:rPr kumimoji="0" lang="en-US" altLang="ja-JP"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RIBI</a:t>
                      </a:r>
                      <a:r>
                        <a:rPr kumimoji="0" lang="ja-JP" altLang="en-US"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審議会と大会</a:t>
                      </a:r>
                      <a:endParaRPr kumimoji="1" lang="ja-JP" altLang="en-US" dirty="0">
                        <a:solidFill>
                          <a:srgbClr val="66FFFF"/>
                        </a:solidFill>
                      </a:endParaRPr>
                    </a:p>
                  </a:txBody>
                  <a:tcPr>
                    <a:solidFill>
                      <a:srgbClr val="6600FF"/>
                    </a:solidFill>
                  </a:tcPr>
                </a:tc>
                <a:extLst>
                  <a:ext uri="{0D108BD9-81ED-4DB2-BD59-A6C34878D82A}">
                    <a16:rowId xmlns:a16="http://schemas.microsoft.com/office/drawing/2014/main" val="2604267634"/>
                  </a:ext>
                </a:extLst>
              </a:tr>
              <a:tr h="1593765">
                <a:tc>
                  <a:txBody>
                    <a:bodyPr/>
                    <a:lstStyle/>
                    <a:p>
                      <a:pPr marL="0" marR="0" lvl="0" indent="0" algn="l" defTabSz="457200" rtl="0" eaLnBrk="1" fontAlgn="base" latinLnBrk="0" hangingPunct="1">
                        <a:lnSpc>
                          <a:spcPts val="3500"/>
                        </a:lnSpc>
                        <a:spcBef>
                          <a:spcPct val="20000"/>
                        </a:spcBef>
                        <a:spcAft>
                          <a:spcPct val="0"/>
                        </a:spcAft>
                        <a:buClrTx/>
                        <a:buSzTx/>
                        <a:buFont typeface="Arial" panose="020B0604020202020204" pitchFamily="34" charset="0"/>
                        <a:buNone/>
                        <a:tabLst/>
                        <a:defRPr/>
                      </a:pPr>
                      <a:r>
                        <a:rPr kumimoji="0" lang="ja-JP" altLang="en-US" sz="3200" b="1" i="0" u="none" strike="noStrike" kern="1200" cap="none" spc="0" normalizeH="0" baseline="0" noProof="0" dirty="0">
                          <a:ln>
                            <a:noFill/>
                          </a:ln>
                          <a:solidFill>
                            <a:srgbClr val="FFCC00"/>
                          </a:solidFill>
                          <a:effectLst/>
                          <a:uLnTx/>
                          <a:uFillTx/>
                          <a:latin typeface="Meiryo UI" panose="020B0604030504040204" pitchFamily="50" charset="-128"/>
                          <a:ea typeface="Meiryo UI" panose="020B0604030504040204" pitchFamily="50" charset="-128"/>
                          <a:cs typeface="+mn-cs"/>
                        </a:rPr>
                        <a:t>見解表明案</a:t>
                      </a:r>
                      <a:endParaRPr kumimoji="0" lang="en-US" altLang="ja-JP" sz="3200" b="1" i="0" u="none" strike="noStrike" kern="1200" cap="none" spc="0" normalizeH="0" baseline="0" noProof="0" dirty="0">
                        <a:ln>
                          <a:noFill/>
                        </a:ln>
                        <a:solidFill>
                          <a:srgbClr val="FFCC00"/>
                        </a:solidFill>
                        <a:effectLst/>
                        <a:uLnTx/>
                        <a:uFillTx/>
                        <a:latin typeface="Meiryo UI" panose="020B0604030504040204" pitchFamily="50" charset="-128"/>
                        <a:ea typeface="Meiryo UI" panose="020B0604030504040204" pitchFamily="50" charset="-128"/>
                        <a:cs typeface="+mn-cs"/>
                      </a:endParaRPr>
                    </a:p>
                    <a:p>
                      <a:endParaRPr kumimoji="1" lang="ja-JP" altLang="en-US" dirty="0"/>
                    </a:p>
                  </a:txBody>
                  <a:tcPr>
                    <a:solidFill>
                      <a:srgbClr val="6600FF"/>
                    </a:solidFill>
                  </a:tcPr>
                </a:tc>
                <a:tc>
                  <a:txBody>
                    <a:bodyPr/>
                    <a:lstStyle/>
                    <a:p>
                      <a:pPr marL="0" marR="0" lvl="0" indent="0" algn="l" defTabSz="457200" rtl="0" eaLnBrk="1" fontAlgn="base" latinLnBrk="0" hangingPunct="1">
                        <a:lnSpc>
                          <a:spcPts val="3500"/>
                        </a:lnSpc>
                        <a:spcBef>
                          <a:spcPct val="20000"/>
                        </a:spcBef>
                        <a:spcAft>
                          <a:spcPct val="0"/>
                        </a:spcAft>
                        <a:buClrTx/>
                        <a:buSzTx/>
                        <a:buFont typeface="Arial" panose="020B0604020202020204" pitchFamily="34" charset="0"/>
                        <a:buNone/>
                        <a:tabLst/>
                        <a:defRPr/>
                      </a:pPr>
                      <a:r>
                        <a:rPr kumimoji="0" lang="en-US" altLang="ja-JP" sz="32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RI</a:t>
                      </a:r>
                      <a:r>
                        <a:rPr kumimoji="0" lang="ja-JP" altLang="en-US" sz="32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の立場</a:t>
                      </a:r>
                      <a:r>
                        <a:rPr kumimoji="0"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を表明するもの</a:t>
                      </a:r>
                      <a:endParaRPr kumimoji="0"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endParaRPr kumimoji="1" lang="ja-JP" altLang="en-US" dirty="0"/>
                    </a:p>
                  </a:txBody>
                  <a:tcPr>
                    <a:solidFill>
                      <a:srgbClr val="6600FF"/>
                    </a:solidFill>
                  </a:tcPr>
                </a:tc>
                <a:tc>
                  <a:txBody>
                    <a:bodyPr/>
                    <a:lstStyle/>
                    <a:p>
                      <a:r>
                        <a:rPr kumimoji="0" lang="ja-JP" altLang="en-US" sz="3200" b="1" i="0" u="none" strike="noStrike" kern="1200" cap="none" spc="0" normalizeH="0" baseline="0" noProof="0" dirty="0">
                          <a:ln>
                            <a:noFill/>
                          </a:ln>
                          <a:solidFill>
                            <a:srgbClr val="E6E5D8">
                              <a:lumMod val="10000"/>
                            </a:srgbClr>
                          </a:solidFill>
                          <a:effectLst/>
                          <a:uLnTx/>
                          <a:uFillTx/>
                          <a:latin typeface="Meiryo UI" panose="020B0604030504040204" pitchFamily="50" charset="-128"/>
                          <a:ea typeface="Meiryo UI" panose="020B0604030504040204" pitchFamily="50" charset="-128"/>
                          <a:cs typeface="+mn-cs"/>
                        </a:rPr>
                        <a:t> </a:t>
                      </a:r>
                      <a:r>
                        <a:rPr kumimoji="0" lang="ja-JP" altLang="en-US" sz="2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＊提案者→</a:t>
                      </a:r>
                      <a:r>
                        <a:rPr kumimoji="0" lang="en-US" altLang="ja-JP"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RI</a:t>
                      </a:r>
                      <a:r>
                        <a:rPr kumimoji="0" lang="ja-JP" altLang="en-US" sz="2800" b="1" i="0" u="none" strike="noStrike" kern="1200" cap="none" spc="0" normalizeH="0" baseline="0" noProof="0" dirty="0">
                          <a:ln>
                            <a:noFill/>
                          </a:ln>
                          <a:solidFill>
                            <a:srgbClr val="66FFFF"/>
                          </a:solidFill>
                          <a:effectLst/>
                          <a:uLnTx/>
                          <a:uFillTx/>
                          <a:latin typeface="Meiryo UI" panose="020B0604030504040204" pitchFamily="50" charset="-128"/>
                          <a:ea typeface="Meiryo UI" panose="020B0604030504040204" pitchFamily="50" charset="-128"/>
                          <a:cs typeface="+mn-cs"/>
                        </a:rPr>
                        <a:t>理事会のみ</a:t>
                      </a:r>
                      <a:endParaRPr kumimoji="1" lang="ja-JP" altLang="en-US" dirty="0">
                        <a:solidFill>
                          <a:srgbClr val="66FFFF"/>
                        </a:solidFill>
                      </a:endParaRPr>
                    </a:p>
                  </a:txBody>
                  <a:tcPr>
                    <a:solidFill>
                      <a:srgbClr val="6600FF"/>
                    </a:solidFill>
                  </a:tcPr>
                </a:tc>
                <a:extLst>
                  <a:ext uri="{0D108BD9-81ED-4DB2-BD59-A6C34878D82A}">
                    <a16:rowId xmlns:a16="http://schemas.microsoft.com/office/drawing/2014/main" val="4247173543"/>
                  </a:ext>
                </a:extLst>
              </a:tr>
            </a:tbl>
          </a:graphicData>
        </a:graphic>
      </p:graphicFrame>
      <p:sp>
        <p:nvSpPr>
          <p:cNvPr id="11" name="テキスト ボックス 10">
            <a:extLst>
              <a:ext uri="{FF2B5EF4-FFF2-40B4-BE49-F238E27FC236}">
                <a16:creationId xmlns:a16="http://schemas.microsoft.com/office/drawing/2014/main" id="{827104E0-A8BB-4C6B-B519-75EDDA4195F5}"/>
              </a:ext>
            </a:extLst>
          </p:cNvPr>
          <p:cNvSpPr txBox="1"/>
          <p:nvPr/>
        </p:nvSpPr>
        <p:spPr>
          <a:xfrm>
            <a:off x="514905" y="1152464"/>
            <a:ext cx="11228033" cy="1306063"/>
          </a:xfrm>
          <a:prstGeom prst="rect">
            <a:avLst/>
          </a:prstGeom>
          <a:noFill/>
        </p:spPr>
        <p:txBody>
          <a:bodyPr wrap="square">
            <a:spAutoFit/>
          </a:bodyPr>
          <a:lstStyle/>
          <a:p>
            <a:pPr marL="0" marR="0" lvl="0" indent="0" algn="l" defTabSz="457200" rtl="0" eaLnBrk="1" fontAlgn="base" latinLnBrk="0" hangingPunct="1">
              <a:lnSpc>
                <a:spcPts val="5000"/>
              </a:lnSpc>
              <a:spcBef>
                <a:spcPct val="20000"/>
              </a:spcBef>
              <a:spcAft>
                <a:spcPct val="0"/>
              </a:spcAft>
              <a:buClrTx/>
              <a:buSzTx/>
              <a:buFont typeface="Arial" panose="020B0604020202020204" pitchFamily="34" charset="0"/>
              <a:buNone/>
              <a:tabLst/>
              <a:defRPr/>
            </a:pPr>
            <a:r>
              <a:rPr kumimoji="0" lang="ja-JP" altLang="en-US" sz="3200" b="1" i="0" u="none" strike="noStrike" kern="1200" cap="none" spc="0" normalizeH="0" baseline="0" noProof="0" dirty="0">
                <a:ln>
                  <a:noFill/>
                </a:ln>
                <a:solidFill>
                  <a:srgbClr val="E6E5D8">
                    <a:lumMod val="10000"/>
                  </a:srgbClr>
                </a:solidFill>
                <a:effectLst/>
                <a:uLnTx/>
                <a:uFillTx/>
                <a:latin typeface="Meiryo UI" panose="020B0604030504040204" pitchFamily="50" charset="-128"/>
                <a:ea typeface="Meiryo UI" panose="020B0604030504040204" pitchFamily="50" charset="-128"/>
                <a:cs typeface="+mn-cs"/>
              </a:rPr>
              <a:t>規定審議会で審議される案件を総称して「</a:t>
            </a:r>
            <a:r>
              <a:rPr kumimoji="0" lang="ja-JP" altLang="en-US" sz="3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立法案</a:t>
            </a:r>
            <a:r>
              <a:rPr kumimoji="0" lang="ja-JP" altLang="en-US" sz="3200" b="1" i="0" u="none" strike="noStrike" kern="1200" cap="none" spc="0" normalizeH="0" baseline="0" noProof="0" dirty="0">
                <a:ln>
                  <a:noFill/>
                </a:ln>
                <a:solidFill>
                  <a:srgbClr val="E6E5D8">
                    <a:lumMod val="10000"/>
                  </a:srgbClr>
                </a:solidFill>
                <a:effectLst/>
                <a:uLnTx/>
                <a:uFillTx/>
                <a:latin typeface="Meiryo UI" panose="020B0604030504040204" pitchFamily="50" charset="-128"/>
                <a:ea typeface="Meiryo UI" panose="020B0604030504040204" pitchFamily="50" charset="-128"/>
                <a:cs typeface="+mn-cs"/>
              </a:rPr>
              <a:t>」といい，制定案と見解表明案がある</a:t>
            </a:r>
            <a:endParaRPr kumimoji="0" lang="en-US" altLang="ja-JP" sz="3200" b="1" i="0" u="none" strike="noStrike" kern="1200" cap="none" spc="0" normalizeH="0" baseline="0" noProof="0" dirty="0">
              <a:ln>
                <a:noFill/>
              </a:ln>
              <a:solidFill>
                <a:srgbClr val="E6E5D8">
                  <a:lumMod val="10000"/>
                </a:srgbClr>
              </a:solidFill>
              <a:effectLst/>
              <a:uLnTx/>
              <a:uFillTx/>
              <a:latin typeface="Meiryo UI" panose="020B0604030504040204" pitchFamily="50" charset="-128"/>
              <a:ea typeface="Meiryo UI" panose="020B0604030504040204" pitchFamily="50" charset="-128"/>
              <a:cs typeface="+mn-cs"/>
            </a:endParaRPr>
          </a:p>
        </p:txBody>
      </p:sp>
      <p:pic>
        <p:nvPicPr>
          <p:cNvPr id="7" name="図 6">
            <a:extLst>
              <a:ext uri="{FF2B5EF4-FFF2-40B4-BE49-F238E27FC236}">
                <a16:creationId xmlns:a16="http://schemas.microsoft.com/office/drawing/2014/main" id="{F21F34C7-A211-4987-A8C8-6DBEB729B7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8120" y="0"/>
            <a:ext cx="2947758" cy="1187390"/>
          </a:xfrm>
          <a:prstGeom prst="rect">
            <a:avLst/>
          </a:prstGeom>
          <a:noFill/>
          <a:ln>
            <a:noFill/>
          </a:ln>
        </p:spPr>
      </p:pic>
    </p:spTree>
    <p:extLst>
      <p:ext uri="{BB962C8B-B14F-4D97-AF65-F5344CB8AC3E}">
        <p14:creationId xmlns:p14="http://schemas.microsoft.com/office/powerpoint/2010/main" val="1070416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58800" y="398463"/>
            <a:ext cx="4978400" cy="1061627"/>
          </a:xfrm>
        </p:spPr>
        <p:txBody>
          <a:bodyPr/>
          <a:lstStyle/>
          <a:p>
            <a:pPr algn="l" rtl="0"/>
            <a:r>
              <a:rPr lang="ja" b="1" i="0" u="none" baseline="0" dirty="0">
                <a:latin typeface="Meiryo UI" panose="020B0604030504040204" pitchFamily="50" charset="-128"/>
                <a:ea typeface="Meiryo UI" panose="020B0604030504040204" pitchFamily="50" charset="-128"/>
              </a:rPr>
              <a:t>採択された制定案</a:t>
            </a:r>
          </a:p>
        </p:txBody>
      </p:sp>
      <p:sp>
        <p:nvSpPr>
          <p:cNvPr id="11267" name="Rectangle 3"/>
          <p:cNvSpPr>
            <a:spLocks noGrp="1" noChangeArrowheads="1"/>
          </p:cNvSpPr>
          <p:nvPr>
            <p:ph type="subTitle" idx="1"/>
          </p:nvPr>
        </p:nvSpPr>
        <p:spPr>
          <a:xfrm>
            <a:off x="558800" y="2138516"/>
            <a:ext cx="5406666" cy="4454013"/>
          </a:xfrm>
        </p:spPr>
        <p:txBody>
          <a:bodyPr>
            <a:noAutofit/>
          </a:bodyPr>
          <a:lstStyle/>
          <a:p>
            <a:pPr algn="l" rtl="0">
              <a:lnSpc>
                <a:spcPct val="120000"/>
              </a:lnSpc>
            </a:pPr>
            <a:r>
              <a:rPr lang="ja" sz="3200" b="1" i="0" u="none" baseline="0" dirty="0">
                <a:solidFill>
                  <a:srgbClr val="000000"/>
                </a:solidFill>
                <a:latin typeface="Meiryo UI" panose="020B0604030504040204" pitchFamily="50" charset="-128"/>
                <a:ea typeface="Meiryo UI" panose="020B0604030504040204" pitchFamily="50" charset="-128"/>
              </a:rPr>
              <a:t>制定案が採択された場合、その変更は審議会後の7月1日に有効となる</a:t>
            </a:r>
          </a:p>
          <a:p>
            <a:pPr algn="l" rtl="0">
              <a:lnSpc>
                <a:spcPct val="120000"/>
              </a:lnSpc>
            </a:pPr>
            <a:r>
              <a:rPr lang="ja" sz="3200" b="1" i="0" u="none" baseline="0" dirty="0">
                <a:solidFill>
                  <a:srgbClr val="000000"/>
                </a:solidFill>
                <a:latin typeface="Meiryo UI" panose="020B0604030504040204" pitchFamily="50" charset="-128"/>
                <a:ea typeface="Meiryo UI" panose="020B0604030504040204" pitchFamily="50" charset="-128"/>
              </a:rPr>
              <a:t>採択された変更を組織規定文書に反映</a:t>
            </a:r>
          </a:p>
          <a:p>
            <a:pPr algn="l" rtl="0">
              <a:lnSpc>
                <a:spcPct val="120000"/>
              </a:lnSpc>
            </a:pPr>
            <a:r>
              <a:rPr lang="ja" sz="3200" b="1" i="0" u="none" baseline="0" dirty="0">
                <a:solidFill>
                  <a:srgbClr val="000000"/>
                </a:solidFill>
                <a:latin typeface="Meiryo UI" panose="020B0604030504040204" pitchFamily="50" charset="-128"/>
                <a:ea typeface="Meiryo UI" panose="020B0604030504040204" pitchFamily="50" charset="-128"/>
              </a:rPr>
              <a:t>組織規定文書の改定版を発行</a:t>
            </a:r>
          </a:p>
          <a:p>
            <a:pPr algn="l" rtl="0">
              <a:lnSpc>
                <a:spcPct val="120000"/>
              </a:lnSpc>
            </a:pPr>
            <a:r>
              <a:rPr lang="ja" sz="3200" b="1" i="0" u="none" baseline="0" dirty="0">
                <a:solidFill>
                  <a:srgbClr val="000000"/>
                </a:solidFill>
                <a:latin typeface="Meiryo UI" panose="020B0604030504040204" pitchFamily="50" charset="-128"/>
                <a:ea typeface="Meiryo UI" panose="020B0604030504040204" pitchFamily="50" charset="-128"/>
              </a:rPr>
              <a:t>「手続要覧」を改訂</a:t>
            </a:r>
          </a:p>
          <a:p>
            <a:endParaRPr lang="ja" dirty="0"/>
          </a:p>
          <a:p>
            <a:pPr algn="l" rtl="0">
              <a:buFont typeface="Wingdings" pitchFamily="2" charset="2"/>
              <a:buNone/>
            </a:pPr>
            <a:endParaRPr lang="ja" dirty="0"/>
          </a:p>
        </p:txBody>
      </p:sp>
      <p:sp>
        <p:nvSpPr>
          <p:cNvPr id="3" name="正方形/長方形 2">
            <a:extLst>
              <a:ext uri="{FF2B5EF4-FFF2-40B4-BE49-F238E27FC236}">
                <a16:creationId xmlns:a16="http://schemas.microsoft.com/office/drawing/2014/main" id="{F13B6EF1-7745-241C-E647-067F73847664}"/>
              </a:ext>
            </a:extLst>
          </p:cNvPr>
          <p:cNvSpPr/>
          <p:nvPr/>
        </p:nvSpPr>
        <p:spPr>
          <a:xfrm>
            <a:off x="6096000" y="0"/>
            <a:ext cx="6096000" cy="6858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Placeholder 3"/>
          <p:cNvPicPr>
            <a:picLocks noGrp="1" noChangeAspect="1"/>
          </p:cNvPicPr>
          <p:nvPr>
            <p:ph type="pic" sz="quarter" idx="15"/>
          </p:nvPr>
        </p:nvPicPr>
        <p:blipFill rotWithShape="1">
          <a:blip r:embed="rId3" cstate="print">
            <a:extLst>
              <a:ext uri="{28A0092B-C50C-407E-A947-70E740481C1C}">
                <a14:useLocalDpi xmlns:a14="http://schemas.microsoft.com/office/drawing/2010/main"/>
              </a:ext>
            </a:extLst>
          </a:blip>
          <a:srcRect l="2463" r="2463"/>
          <a:stretch/>
        </p:blipFill>
        <p:spPr/>
      </p:pic>
    </p:spTree>
    <p:extLst>
      <p:ext uri="{BB962C8B-B14F-4D97-AF65-F5344CB8AC3E}">
        <p14:creationId xmlns:p14="http://schemas.microsoft.com/office/powerpoint/2010/main" val="429470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540042"/>
          </a:xfrm>
          <a:solidFill>
            <a:srgbClr val="6600FF"/>
          </a:solidFill>
        </p:spPr>
        <p:txBody>
          <a:bodyPr anchor="ctr">
            <a:normAutofit/>
          </a:bodyPr>
          <a:lstStyle/>
          <a:p>
            <a:pPr algn="ctr" rtl="0"/>
            <a:r>
              <a:rPr lang="ja" sz="4800" b="1" i="0" u="none" baseline="0" dirty="0">
                <a:latin typeface="Meiryo UI" panose="020B0604030504040204" pitchFamily="50" charset="-128"/>
                <a:ea typeface="Meiryo UI" panose="020B0604030504040204" pitchFamily="50" charset="-128"/>
              </a:rPr>
              <a:t>審議会の統計</a:t>
            </a: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953958035"/>
              </p:ext>
            </p:extLst>
          </p:nvPr>
        </p:nvGraphicFramePr>
        <p:xfrm>
          <a:off x="475989" y="1717591"/>
          <a:ext cx="11210792" cy="504649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468600">
                  <a:extLst>
                    <a:ext uri="{9D8B030D-6E8A-4147-A177-3AD203B41FA5}">
                      <a16:colId xmlns:a16="http://schemas.microsoft.com/office/drawing/2014/main" val="20000"/>
                    </a:ext>
                  </a:extLst>
                </a:gridCol>
                <a:gridCol w="1457032">
                  <a:extLst>
                    <a:ext uri="{9D8B030D-6E8A-4147-A177-3AD203B41FA5}">
                      <a16:colId xmlns:a16="http://schemas.microsoft.com/office/drawing/2014/main" val="20001"/>
                    </a:ext>
                  </a:extLst>
                </a:gridCol>
                <a:gridCol w="1457032">
                  <a:extLst>
                    <a:ext uri="{9D8B030D-6E8A-4147-A177-3AD203B41FA5}">
                      <a16:colId xmlns:a16="http://schemas.microsoft.com/office/drawing/2014/main" val="20002"/>
                    </a:ext>
                  </a:extLst>
                </a:gridCol>
                <a:gridCol w="1457032">
                  <a:extLst>
                    <a:ext uri="{9D8B030D-6E8A-4147-A177-3AD203B41FA5}">
                      <a16:colId xmlns:a16="http://schemas.microsoft.com/office/drawing/2014/main" val="20003"/>
                    </a:ext>
                  </a:extLst>
                </a:gridCol>
                <a:gridCol w="1457032">
                  <a:extLst>
                    <a:ext uri="{9D8B030D-6E8A-4147-A177-3AD203B41FA5}">
                      <a16:colId xmlns:a16="http://schemas.microsoft.com/office/drawing/2014/main" val="1058982700"/>
                    </a:ext>
                  </a:extLst>
                </a:gridCol>
                <a:gridCol w="1457032">
                  <a:extLst>
                    <a:ext uri="{9D8B030D-6E8A-4147-A177-3AD203B41FA5}">
                      <a16:colId xmlns:a16="http://schemas.microsoft.com/office/drawing/2014/main" val="4164143325"/>
                    </a:ext>
                  </a:extLst>
                </a:gridCol>
                <a:gridCol w="1457032">
                  <a:extLst>
                    <a:ext uri="{9D8B030D-6E8A-4147-A177-3AD203B41FA5}">
                      <a16:colId xmlns:a16="http://schemas.microsoft.com/office/drawing/2014/main" val="2321974376"/>
                    </a:ext>
                  </a:extLst>
                </a:gridCol>
              </a:tblGrid>
              <a:tr h="504976">
                <a:tc>
                  <a:txBody>
                    <a:bodyPr/>
                    <a:lstStyle/>
                    <a:p>
                      <a:pPr marL="0" marR="0" algn="l" rtl="0">
                        <a:spcBef>
                          <a:spcPts val="0"/>
                        </a:spcBef>
                        <a:spcAft>
                          <a:spcPts val="0"/>
                        </a:spcAft>
                      </a:pPr>
                      <a:r>
                        <a:rPr lang="ja" sz="2000" b="0" i="0" u="none" baseline="0" dirty="0">
                          <a:effectLst/>
                          <a:ea typeface="BIZ UDPゴシック" panose="020B0400000000000000" pitchFamily="50" charset="-128"/>
                        </a:rPr>
                        <a:t> </a:t>
                      </a:r>
                      <a:endParaRPr lang="ja" sz="2000" dirty="0">
                        <a:effectLst/>
                        <a:latin typeface="BIZ UDPゴシック" panose="020B0400000000000000" pitchFamily="50" charset="-128"/>
                        <a:ea typeface="BIZ UDPゴシック" panose="020B0400000000000000" pitchFamily="50" charset="-128"/>
                        <a:cs typeface="BIZ UDPMincho Medium"/>
                      </a:endParaRPr>
                    </a:p>
                  </a:txBody>
                  <a:tcPr anchor="ctr">
                    <a:solidFill>
                      <a:srgbClr val="6600FF"/>
                    </a:solidFill>
                  </a:tcPr>
                </a:tc>
                <a:tc>
                  <a:txBody>
                    <a:bodyPr/>
                    <a:lstStyle/>
                    <a:p>
                      <a:pPr marL="0" marR="0" algn="ctr" rtl="0">
                        <a:spcBef>
                          <a:spcPts val="0"/>
                        </a:spcBef>
                        <a:spcAft>
                          <a:spcPts val="0"/>
                        </a:spcAft>
                      </a:pPr>
                      <a:r>
                        <a:rPr lang="ja" sz="2000" b="1" i="0" u="none" baseline="0" dirty="0">
                          <a:effectLst/>
                          <a:ea typeface="BIZ UDPゴシック" panose="020B0400000000000000" pitchFamily="50" charset="-128"/>
                        </a:rPr>
                        <a:t>2010年</a:t>
                      </a:r>
                      <a:endParaRPr lang="ja" sz="2000" b="1" dirty="0">
                        <a:effectLst/>
                        <a:latin typeface="BIZ UDPゴシック" panose="020B0400000000000000" pitchFamily="50" charset="-128"/>
                        <a:ea typeface="BIZ UDPゴシック" panose="020B0400000000000000" pitchFamily="50" charset="-128"/>
                        <a:cs typeface="BIZ UDPMincho Medium"/>
                      </a:endParaRPr>
                    </a:p>
                  </a:txBody>
                  <a:tcPr anchor="ctr">
                    <a:solidFill>
                      <a:srgbClr val="6600FF"/>
                    </a:solidFill>
                  </a:tcPr>
                </a:tc>
                <a:tc>
                  <a:txBody>
                    <a:bodyPr/>
                    <a:lstStyle/>
                    <a:p>
                      <a:pPr marL="0" marR="0" algn="ctr" rtl="0">
                        <a:spcBef>
                          <a:spcPts val="0"/>
                        </a:spcBef>
                        <a:spcAft>
                          <a:spcPts val="0"/>
                        </a:spcAft>
                      </a:pPr>
                      <a:r>
                        <a:rPr lang="ja" sz="2000" b="1" i="0" u="none" baseline="0" dirty="0">
                          <a:effectLst/>
                          <a:ea typeface="BIZ UDPゴシック" panose="020B0400000000000000" pitchFamily="50" charset="-128"/>
                        </a:rPr>
                        <a:t>2013年</a:t>
                      </a:r>
                      <a:endParaRPr lang="ja" sz="2000" b="1" dirty="0">
                        <a:effectLst/>
                        <a:latin typeface="BIZ UDPゴシック" panose="020B0400000000000000" pitchFamily="50" charset="-128"/>
                        <a:ea typeface="BIZ UDPゴシック" panose="020B0400000000000000" pitchFamily="50" charset="-128"/>
                        <a:cs typeface="BIZ UDPMincho Medium"/>
                      </a:endParaRPr>
                    </a:p>
                  </a:txBody>
                  <a:tcPr anchor="ctr">
                    <a:solidFill>
                      <a:srgbClr val="6600FF"/>
                    </a:solidFill>
                  </a:tcPr>
                </a:tc>
                <a:tc>
                  <a:txBody>
                    <a:bodyPr/>
                    <a:lstStyle/>
                    <a:p>
                      <a:pPr marL="0" marR="0" algn="ctr" rtl="0">
                        <a:spcBef>
                          <a:spcPts val="0"/>
                        </a:spcBef>
                        <a:spcAft>
                          <a:spcPts val="0"/>
                        </a:spcAft>
                      </a:pPr>
                      <a:r>
                        <a:rPr lang="ja" sz="2000" b="1" i="0" u="none" baseline="0" dirty="0">
                          <a:effectLst/>
                          <a:latin typeface="BIZ UDPゴシック" panose="020B0400000000000000" pitchFamily="50" charset="-128"/>
                          <a:ea typeface="BIZ UDPゴシック" panose="020B0400000000000000" pitchFamily="50" charset="-128"/>
                          <a:cs typeface="BIZ UDPMincho Medium"/>
                        </a:rPr>
                        <a:t>2016年</a:t>
                      </a:r>
                    </a:p>
                  </a:txBody>
                  <a:tcPr anchor="ctr">
                    <a:solidFill>
                      <a:srgbClr val="6600FF"/>
                    </a:solidFill>
                  </a:tcPr>
                </a:tc>
                <a:tc>
                  <a:txBody>
                    <a:bodyPr/>
                    <a:lstStyle/>
                    <a:p>
                      <a:pPr marL="0" marR="0" algn="ctr" rtl="0">
                        <a:spcBef>
                          <a:spcPts val="0"/>
                        </a:spcBef>
                        <a:spcAft>
                          <a:spcPts val="0"/>
                        </a:spcAft>
                      </a:pPr>
                      <a:r>
                        <a:rPr lang="ja" sz="2000" b="1" i="0" u="none" baseline="0" dirty="0">
                          <a:effectLst/>
                          <a:latin typeface="BIZ UDPゴシック" panose="020B0400000000000000" pitchFamily="50" charset="-128"/>
                          <a:ea typeface="BIZ UDPゴシック" panose="020B0400000000000000" pitchFamily="50" charset="-128"/>
                          <a:cs typeface="BIZ UDPMincho Medium"/>
                        </a:rPr>
                        <a:t>2019年</a:t>
                      </a:r>
                    </a:p>
                  </a:txBody>
                  <a:tcPr anchor="ctr">
                    <a:solidFill>
                      <a:srgbClr val="6600FF"/>
                    </a:solidFill>
                  </a:tcPr>
                </a:tc>
                <a:tc>
                  <a:txBody>
                    <a:bodyPr/>
                    <a:lstStyle/>
                    <a:p>
                      <a:pPr marL="0" marR="0" algn="ctr" rtl="0">
                        <a:spcBef>
                          <a:spcPts val="0"/>
                        </a:spcBef>
                        <a:spcAft>
                          <a:spcPts val="0"/>
                        </a:spcAft>
                      </a:pPr>
                      <a:r>
                        <a:rPr lang="ja" sz="2000" b="1" i="0" u="none" baseline="0" dirty="0">
                          <a:effectLst/>
                          <a:latin typeface="BIZ UDPゴシック" panose="020B0400000000000000" pitchFamily="50" charset="-128"/>
                          <a:ea typeface="BIZ UDPゴシック" panose="020B0400000000000000" pitchFamily="50" charset="-128"/>
                          <a:cs typeface="BIZ UDPMincho Medium"/>
                        </a:rPr>
                        <a:t>2022年</a:t>
                      </a:r>
                    </a:p>
                  </a:txBody>
                  <a:tcPr anchor="ctr">
                    <a:solidFill>
                      <a:srgbClr val="6600FF"/>
                    </a:solidFill>
                  </a:tcPr>
                </a:tc>
                <a:tc>
                  <a:txBody>
                    <a:bodyPr/>
                    <a:lstStyle/>
                    <a:p>
                      <a:pPr marL="0" marR="0" algn="ctr" rtl="0">
                        <a:spcBef>
                          <a:spcPts val="0"/>
                        </a:spcBef>
                        <a:spcAft>
                          <a:spcPts val="0"/>
                        </a:spcAft>
                      </a:pPr>
                      <a:r>
                        <a:rPr lang="en-US" altLang="ja-JP" sz="2000" b="1" i="0" u="none" baseline="0" dirty="0">
                          <a:effectLst/>
                          <a:latin typeface="BIZ UDPゴシック" panose="020B0400000000000000" pitchFamily="50" charset="-128"/>
                          <a:ea typeface="BIZ UDPゴシック" panose="020B0400000000000000" pitchFamily="50" charset="-128"/>
                          <a:cs typeface="BIZ UDPMincho Medium"/>
                        </a:rPr>
                        <a:t>2025</a:t>
                      </a:r>
                      <a:r>
                        <a:rPr lang="ja-JP" altLang="en-US" sz="2000" b="1" i="0" u="none" baseline="0" dirty="0">
                          <a:effectLst/>
                          <a:latin typeface="BIZ UDPゴシック" panose="020B0400000000000000" pitchFamily="50" charset="-128"/>
                          <a:ea typeface="BIZ UDPゴシック" panose="020B0400000000000000" pitchFamily="50" charset="-128"/>
                          <a:cs typeface="BIZ UDPMincho Medium"/>
                        </a:rPr>
                        <a:t>年</a:t>
                      </a:r>
                      <a:endParaRPr lang="ja" sz="2000" b="1" i="0" u="none" baseline="0" dirty="0">
                        <a:effectLst/>
                        <a:latin typeface="BIZ UDPゴシック" panose="020B0400000000000000" pitchFamily="50" charset="-128"/>
                        <a:ea typeface="BIZ UDPゴシック" panose="020B0400000000000000" pitchFamily="50" charset="-128"/>
                        <a:cs typeface="BIZ UDPMincho Medium"/>
                      </a:endParaRPr>
                    </a:p>
                  </a:txBody>
                  <a:tcPr anchor="ctr">
                    <a:solidFill>
                      <a:srgbClr val="6600FF"/>
                    </a:solidFill>
                  </a:tcPr>
                </a:tc>
                <a:extLst>
                  <a:ext uri="{0D108BD9-81ED-4DB2-BD59-A6C34878D82A}">
                    <a16:rowId xmlns:a16="http://schemas.microsoft.com/office/drawing/2014/main" val="10000"/>
                  </a:ext>
                </a:extLst>
              </a:tr>
              <a:tr h="609600">
                <a:tc>
                  <a:txBody>
                    <a:bodyPr/>
                    <a:lstStyle/>
                    <a:p>
                      <a:pPr marL="0" marR="0" algn="l" rtl="0">
                        <a:spcBef>
                          <a:spcPts val="0"/>
                        </a:spcBef>
                        <a:spcAft>
                          <a:spcPts val="0"/>
                        </a:spcAft>
                      </a:pPr>
                      <a:r>
                        <a:rPr lang="ja" sz="2000" b="0" i="0" u="none" baseline="0" dirty="0">
                          <a:effectLst/>
                          <a:ea typeface="BIZ UDPゴシック" panose="020B0400000000000000" pitchFamily="50" charset="-128"/>
                        </a:rPr>
                        <a:t>審議会に回付された立法案数</a:t>
                      </a:r>
                      <a:endParaRPr lang="ja" sz="2000" dirty="0">
                        <a:effectLst/>
                        <a:latin typeface="BIZ UDPゴシック" panose="020B0400000000000000" pitchFamily="50" charset="-128"/>
                        <a:ea typeface="BIZ UDPゴシック" panose="020B0400000000000000" pitchFamily="50" charset="-128"/>
                        <a:cs typeface="BIZ UDPMincho Medium"/>
                      </a:endParaRPr>
                    </a:p>
                  </a:txBody>
                  <a:tcPr anchor="ctr">
                    <a:solidFill>
                      <a:srgbClr val="6600FF"/>
                    </a:solidFill>
                  </a:tcPr>
                </a:tc>
                <a:tc>
                  <a:txBody>
                    <a:bodyPr/>
                    <a:lstStyle/>
                    <a:p>
                      <a:pPr marL="0" marR="0" algn="ctr" rtl="0">
                        <a:spcBef>
                          <a:spcPts val="0"/>
                        </a:spcBef>
                        <a:spcAft>
                          <a:spcPts val="0"/>
                        </a:spcAft>
                      </a:pPr>
                      <a:r>
                        <a:rPr lang="ja" sz="2800" b="1" i="0" u="none" baseline="0" dirty="0">
                          <a:solidFill>
                            <a:schemeClr val="bg2">
                              <a:lumMod val="10000"/>
                            </a:schemeClr>
                          </a:solidFill>
                          <a:effectLst/>
                          <a:latin typeface="Meiryo UI" panose="020B0604030504040204" pitchFamily="50" charset="-128"/>
                          <a:ea typeface="Meiryo UI" panose="020B0604030504040204" pitchFamily="50" charset="-128"/>
                        </a:rPr>
                        <a:t>220</a:t>
                      </a:r>
                      <a:endParaRPr lang="ja" sz="2800" b="1"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solidFill>
                      <a:srgbClr val="9966FF">
                        <a:alpha val="29804"/>
                      </a:srgbClr>
                    </a:solidFill>
                  </a:tcPr>
                </a:tc>
                <a:tc>
                  <a:txBody>
                    <a:bodyPr/>
                    <a:lstStyle/>
                    <a:p>
                      <a:pPr marL="0" marR="0" algn="ctr" rtl="0">
                        <a:spcBef>
                          <a:spcPts val="0"/>
                        </a:spcBef>
                        <a:spcAft>
                          <a:spcPts val="0"/>
                        </a:spcAft>
                      </a:pPr>
                      <a:r>
                        <a:rPr lang="ja" sz="2800" b="1" i="0" u="none" baseline="0" dirty="0">
                          <a:solidFill>
                            <a:schemeClr val="bg2">
                              <a:lumMod val="10000"/>
                            </a:schemeClr>
                          </a:solidFill>
                          <a:effectLst/>
                          <a:latin typeface="Meiryo UI" panose="020B0604030504040204" pitchFamily="50" charset="-128"/>
                          <a:ea typeface="Meiryo UI" panose="020B0604030504040204" pitchFamily="50" charset="-128"/>
                        </a:rPr>
                        <a:t>200</a:t>
                      </a:r>
                      <a:endParaRPr lang="ja" sz="2800" b="1"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solidFill>
                      <a:srgbClr val="9966FF">
                        <a:alpha val="29804"/>
                      </a:srgbClr>
                    </a:solidFill>
                  </a:tcPr>
                </a:tc>
                <a:tc>
                  <a:txBody>
                    <a:bodyPr/>
                    <a:lstStyle/>
                    <a:p>
                      <a:pPr marL="0" marR="0" algn="ctr" rtl="0">
                        <a:spcBef>
                          <a:spcPts val="0"/>
                        </a:spcBef>
                        <a:spcAft>
                          <a:spcPts val="0"/>
                        </a:spcAft>
                      </a:pPr>
                      <a:r>
                        <a:rPr lang="ja"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181</a:t>
                      </a:r>
                    </a:p>
                  </a:txBody>
                  <a:tcPr anchor="ctr">
                    <a:solidFill>
                      <a:srgbClr val="9966FF">
                        <a:alpha val="29804"/>
                      </a:srgbClr>
                    </a:solidFill>
                  </a:tcPr>
                </a:tc>
                <a:tc>
                  <a:txBody>
                    <a:bodyPr/>
                    <a:lstStyle/>
                    <a:p>
                      <a:pPr marL="0" marR="0" algn="ctr" rtl="0">
                        <a:spcBef>
                          <a:spcPts val="0"/>
                        </a:spcBef>
                        <a:spcAft>
                          <a:spcPts val="0"/>
                        </a:spcAft>
                      </a:pPr>
                      <a:r>
                        <a:rPr lang="ja"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117</a:t>
                      </a:r>
                    </a:p>
                  </a:txBody>
                  <a:tcPr anchor="ctr">
                    <a:solidFill>
                      <a:srgbClr val="9966FF">
                        <a:alpha val="29804"/>
                      </a:srgbClr>
                    </a:solidFill>
                  </a:tcPr>
                </a:tc>
                <a:tc>
                  <a:txBody>
                    <a:bodyPr/>
                    <a:lstStyle/>
                    <a:p>
                      <a:pPr marL="0" marR="0" algn="ctr" rtl="0">
                        <a:spcBef>
                          <a:spcPts val="0"/>
                        </a:spcBef>
                        <a:spcAft>
                          <a:spcPts val="0"/>
                        </a:spcAft>
                      </a:pPr>
                      <a:r>
                        <a:rPr lang="ja"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94</a:t>
                      </a:r>
                    </a:p>
                  </a:txBody>
                  <a:tcPr anchor="ctr">
                    <a:solidFill>
                      <a:srgbClr val="9966FF">
                        <a:alpha val="29804"/>
                      </a:srgbClr>
                    </a:solidFill>
                  </a:tcPr>
                </a:tc>
                <a:tc>
                  <a:txBody>
                    <a:bodyPr/>
                    <a:lstStyle/>
                    <a:p>
                      <a:pPr marL="0" marR="0" algn="ctr" rtl="0">
                        <a:spcBef>
                          <a:spcPts val="0"/>
                        </a:spcBef>
                        <a:spcAft>
                          <a:spcPts val="0"/>
                        </a:spcAft>
                      </a:pPr>
                      <a:r>
                        <a:rPr lang="ja-JP" altLang="en-US"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８６</a:t>
                      </a:r>
                      <a:endParaRPr lang="ja"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solidFill>
                      <a:srgbClr val="9966FF">
                        <a:alpha val="29804"/>
                      </a:srgbClr>
                    </a:solidFill>
                  </a:tcPr>
                </a:tc>
                <a:extLst>
                  <a:ext uri="{0D108BD9-81ED-4DB2-BD59-A6C34878D82A}">
                    <a16:rowId xmlns:a16="http://schemas.microsoft.com/office/drawing/2014/main" val="10001"/>
                  </a:ext>
                </a:extLst>
              </a:tr>
              <a:tr h="548640">
                <a:tc>
                  <a:txBody>
                    <a:bodyPr/>
                    <a:lstStyle/>
                    <a:p>
                      <a:pPr marL="0" marR="0" algn="r" rtl="0">
                        <a:spcBef>
                          <a:spcPts val="0"/>
                        </a:spcBef>
                        <a:spcAft>
                          <a:spcPts val="0"/>
                        </a:spcAft>
                      </a:pPr>
                      <a:r>
                        <a:rPr lang="ja" sz="2000" b="0" i="0" u="none" baseline="0" dirty="0">
                          <a:effectLst/>
                          <a:ea typeface="BIZ UDPゴシック" panose="020B0400000000000000" pitchFamily="50" charset="-128"/>
                        </a:rPr>
                        <a:t>	制定案</a:t>
                      </a:r>
                      <a:endParaRPr lang="ja" sz="2000" b="0" dirty="0">
                        <a:effectLst/>
                        <a:latin typeface="BIZ UDPゴシック" panose="020B0400000000000000" pitchFamily="50" charset="-128"/>
                        <a:ea typeface="BIZ UDPゴシック" panose="020B0400000000000000" pitchFamily="50" charset="-128"/>
                        <a:cs typeface="BIZ UDPMincho Medium"/>
                      </a:endParaRPr>
                    </a:p>
                  </a:txBody>
                  <a:tcPr anchor="ctr">
                    <a:solidFill>
                      <a:srgbClr val="6600FF"/>
                    </a:solidFill>
                  </a:tcPr>
                </a:tc>
                <a:tc>
                  <a:txBody>
                    <a:bodyPr/>
                    <a:lstStyle/>
                    <a:p>
                      <a:pPr marL="0" marR="0" algn="ctr" rtl="0">
                        <a:spcBef>
                          <a:spcPts val="0"/>
                        </a:spcBef>
                        <a:spcAft>
                          <a:spcPts val="0"/>
                        </a:spcAft>
                      </a:pP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rPr>
                        <a:t>128</a:t>
                      </a: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spcBef>
                          <a:spcPts val="0"/>
                        </a:spcBef>
                        <a:spcAft>
                          <a:spcPts val="0"/>
                        </a:spcAft>
                      </a:pP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rPr>
                        <a:t>151</a:t>
                      </a: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spcBef>
                          <a:spcPts val="0"/>
                        </a:spcBef>
                        <a:spcAft>
                          <a:spcPts val="0"/>
                        </a:spcAft>
                      </a:pP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117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116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94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i="0" u="none" baseline="0">
                          <a:solidFill>
                            <a:schemeClr val="bg2">
                              <a:lumMod val="10000"/>
                            </a:schemeClr>
                          </a:solidFill>
                          <a:effectLst/>
                          <a:latin typeface="Meiryo UI" panose="020B0604030504040204" pitchFamily="50" charset="-128"/>
                          <a:ea typeface="Meiryo UI" panose="020B0604030504040204" pitchFamily="50" charset="-128"/>
                          <a:cs typeface="BIZ UDPMincho Medium"/>
                        </a:rPr>
                        <a:t>８６</a:t>
                      </a:r>
                      <a:endPar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extLst>
                  <a:ext uri="{0D108BD9-81ED-4DB2-BD59-A6C34878D82A}">
                    <a16:rowId xmlns:a16="http://schemas.microsoft.com/office/drawing/2014/main" val="10002"/>
                  </a:ext>
                </a:extLst>
              </a:tr>
              <a:tr h="548640">
                <a:tc>
                  <a:txBody>
                    <a:bodyPr/>
                    <a:lstStyle/>
                    <a:p>
                      <a:pPr marL="0" marR="0" algn="r" rtl="0">
                        <a:spcBef>
                          <a:spcPts val="0"/>
                        </a:spcBef>
                        <a:spcAft>
                          <a:spcPts val="0"/>
                        </a:spcAft>
                      </a:pPr>
                      <a:r>
                        <a:rPr lang="ja" sz="2000" b="0" i="0" u="none" baseline="0" dirty="0">
                          <a:effectLst/>
                          <a:ea typeface="BIZ UDPゴシック" panose="020B0400000000000000" pitchFamily="50" charset="-128"/>
                        </a:rPr>
                        <a:t>	決議案</a:t>
                      </a:r>
                      <a:endParaRPr lang="ja" sz="2000" b="0" dirty="0">
                        <a:effectLst/>
                        <a:latin typeface="BIZ UDPゴシック" panose="020B0400000000000000" pitchFamily="50" charset="-128"/>
                        <a:ea typeface="BIZ UDPゴシック" panose="020B0400000000000000" pitchFamily="50" charset="-128"/>
                        <a:cs typeface="BIZ UDPMincho Medium"/>
                      </a:endParaRPr>
                    </a:p>
                  </a:txBody>
                  <a:tcPr anchor="ctr">
                    <a:solidFill>
                      <a:srgbClr val="6600FF"/>
                    </a:solidFill>
                  </a:tcPr>
                </a:tc>
                <a:tc>
                  <a:txBody>
                    <a:bodyPr/>
                    <a:lstStyle/>
                    <a:p>
                      <a:pPr marL="0" marR="0" algn="ctr" rtl="0">
                        <a:spcBef>
                          <a:spcPts val="0"/>
                        </a:spcBef>
                        <a:spcAft>
                          <a:spcPts val="0"/>
                        </a:spcAft>
                      </a:pP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rPr>
                        <a:t>92</a:t>
                      </a: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spcBef>
                          <a:spcPts val="0"/>
                        </a:spcBef>
                        <a:spcAft>
                          <a:spcPts val="0"/>
                        </a:spcAft>
                      </a:pP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rPr>
                        <a:t>49</a:t>
                      </a: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spcBef>
                          <a:spcPts val="0"/>
                        </a:spcBef>
                        <a:spcAft>
                          <a:spcPts val="0"/>
                        </a:spcAft>
                      </a:pP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64</a:t>
                      </a:r>
                    </a:p>
                  </a:txBody>
                  <a:tcPr anchor="ctr">
                    <a:noFill/>
                  </a:tcPr>
                </a:tc>
                <a:tc>
                  <a:txBody>
                    <a:bodyPr/>
                    <a:lstStyle/>
                    <a:p>
                      <a:pPr marL="0" marR="0" algn="ctr" rtl="0">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spcBef>
                          <a:spcPts val="0"/>
                        </a:spcBef>
                        <a:spcAft>
                          <a:spcPts val="0"/>
                        </a:spcAft>
                      </a:pPr>
                      <a:r>
                        <a:rPr lang="en-US" altLang="ja-JP"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rPr>
                        <a:t>44</a:t>
                      </a: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extLst>
                  <a:ext uri="{0D108BD9-81ED-4DB2-BD59-A6C34878D82A}">
                    <a16:rowId xmlns:a16="http://schemas.microsoft.com/office/drawing/2014/main" val="10003"/>
                  </a:ext>
                </a:extLst>
              </a:tr>
              <a:tr h="548640">
                <a:tc>
                  <a:txBody>
                    <a:bodyPr/>
                    <a:lstStyle/>
                    <a:p>
                      <a:pPr marL="0" marR="0" algn="r" rtl="0">
                        <a:spcBef>
                          <a:spcPts val="0"/>
                        </a:spcBef>
                        <a:spcAft>
                          <a:spcPts val="0"/>
                        </a:spcAft>
                      </a:pPr>
                      <a:r>
                        <a:rPr lang="ja" sz="2000" b="0" i="0" u="none" baseline="0" dirty="0">
                          <a:effectLst/>
                          <a:latin typeface="BIZ UDPゴシック" panose="020B0400000000000000" pitchFamily="50" charset="-128"/>
                          <a:ea typeface="BIZ UDPゴシック" panose="020B0400000000000000" pitchFamily="50" charset="-128"/>
                          <a:cs typeface="BIZ UDPMincho Medium"/>
                        </a:rPr>
                        <a:t>見解表明案</a:t>
                      </a:r>
                    </a:p>
                  </a:txBody>
                  <a:tcPr anchor="ctr">
                    <a:solidFill>
                      <a:srgbClr val="6600FF"/>
                    </a:solidFill>
                  </a:tcPr>
                </a:tc>
                <a:tc>
                  <a:txBody>
                    <a:bodyPr/>
                    <a:lstStyle/>
                    <a:p>
                      <a:pPr marL="0" marR="0" algn="ctr" rtl="0">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spcBef>
                          <a:spcPts val="0"/>
                        </a:spcBef>
                        <a:spcAft>
                          <a:spcPts val="0"/>
                        </a:spcAft>
                      </a:pP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1</a:t>
                      </a:r>
                    </a:p>
                  </a:txBody>
                  <a:tcPr anchor="ctr">
                    <a:noFill/>
                  </a:tcPr>
                </a:tc>
                <a:tc>
                  <a:txBody>
                    <a:bodyPr/>
                    <a:lstStyle/>
                    <a:p>
                      <a:pPr marL="0" marR="0" algn="ctr" rtl="0">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extLst>
                  <a:ext uri="{0D108BD9-81ED-4DB2-BD59-A6C34878D82A}">
                    <a16:rowId xmlns:a16="http://schemas.microsoft.com/office/drawing/2014/main" val="4265475636"/>
                  </a:ext>
                </a:extLst>
              </a:tr>
              <a:tr h="548640">
                <a:tc>
                  <a:txBody>
                    <a:bodyPr/>
                    <a:lstStyle/>
                    <a:p>
                      <a:pPr marL="0" marR="0" algn="l" rtl="0">
                        <a:lnSpc>
                          <a:spcPts val="1200"/>
                        </a:lnSpc>
                        <a:spcBef>
                          <a:spcPts val="0"/>
                        </a:spcBef>
                        <a:spcAft>
                          <a:spcPts val="0"/>
                        </a:spcAft>
                      </a:pPr>
                      <a:r>
                        <a:rPr lang="ja" sz="2000" b="0" i="0" u="none" baseline="0" dirty="0">
                          <a:effectLst/>
                          <a:ea typeface="BIZ UDPゴシック" panose="020B0400000000000000" pitchFamily="50" charset="-128"/>
                        </a:rPr>
                        <a:t>採択された立法案数</a:t>
                      </a:r>
                      <a:endParaRPr lang="ja" sz="2000" dirty="0">
                        <a:effectLst/>
                        <a:latin typeface="BIZ UDPゴシック" panose="020B0400000000000000" pitchFamily="50" charset="-128"/>
                        <a:ea typeface="BIZ UDPゴシック" panose="020B0400000000000000" pitchFamily="50" charset="-128"/>
                        <a:cs typeface="BIZ UDPMincho Medium"/>
                      </a:endParaRPr>
                    </a:p>
                  </a:txBody>
                  <a:tcPr anchor="ctr">
                    <a:solidFill>
                      <a:srgbClr val="6600FF"/>
                    </a:solidFill>
                  </a:tcPr>
                </a:tc>
                <a:tc>
                  <a:txBody>
                    <a:bodyPr/>
                    <a:lstStyle/>
                    <a:p>
                      <a:pPr marL="0" marR="0" algn="ctr" rtl="0">
                        <a:lnSpc>
                          <a:spcPts val="1200"/>
                        </a:lnSpc>
                        <a:spcBef>
                          <a:spcPts val="0"/>
                        </a:spcBef>
                        <a:spcAft>
                          <a:spcPts val="0"/>
                        </a:spcAft>
                      </a:pPr>
                      <a:r>
                        <a:rPr lang="ja-JP" altLang="en-US" sz="2800" b="1" i="0" u="none" baseline="0" dirty="0">
                          <a:solidFill>
                            <a:schemeClr val="bg2">
                              <a:lumMod val="10000"/>
                            </a:schemeClr>
                          </a:solidFill>
                          <a:effectLst/>
                          <a:latin typeface="Meiryo UI" panose="020B0604030504040204" pitchFamily="50" charset="-128"/>
                          <a:ea typeface="Meiryo UI" panose="020B0604030504040204" pitchFamily="50" charset="-128"/>
                        </a:rPr>
                        <a:t>　　　　</a:t>
                      </a:r>
                      <a:r>
                        <a:rPr lang="ja" sz="2800" b="1" i="0" u="none" baseline="0" dirty="0">
                          <a:solidFill>
                            <a:schemeClr val="bg2">
                              <a:lumMod val="10000"/>
                            </a:schemeClr>
                          </a:solidFill>
                          <a:effectLst/>
                          <a:latin typeface="Meiryo UI" panose="020B0604030504040204" pitchFamily="50" charset="-128"/>
                          <a:ea typeface="Meiryo UI" panose="020B0604030504040204" pitchFamily="50" charset="-128"/>
                        </a:rPr>
                        <a:t>66</a:t>
                      </a:r>
                      <a:endParaRPr lang="ja" sz="2800" b="1"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solidFill>
                      <a:srgbClr val="9966FF">
                        <a:alpha val="30000"/>
                      </a:srgbClr>
                    </a:solidFill>
                  </a:tcPr>
                </a:tc>
                <a:tc>
                  <a:txBody>
                    <a:bodyPr/>
                    <a:lstStyle/>
                    <a:p>
                      <a:pPr marL="0" marR="0" algn="ctr" rtl="0">
                        <a:lnSpc>
                          <a:spcPts val="1200"/>
                        </a:lnSpc>
                        <a:spcBef>
                          <a:spcPts val="0"/>
                        </a:spcBef>
                        <a:spcAft>
                          <a:spcPts val="0"/>
                        </a:spcAft>
                      </a:pPr>
                      <a:r>
                        <a:rPr lang="ja-JP" altLang="en-US" sz="2800" b="1" i="0" u="none" baseline="0" dirty="0">
                          <a:solidFill>
                            <a:schemeClr val="bg2">
                              <a:lumMod val="10000"/>
                            </a:schemeClr>
                          </a:solidFill>
                          <a:effectLst/>
                          <a:latin typeface="Meiryo UI" panose="020B0604030504040204" pitchFamily="50" charset="-128"/>
                          <a:ea typeface="Meiryo UI" panose="020B0604030504040204" pitchFamily="50" charset="-128"/>
                        </a:rPr>
                        <a:t>　　　　５</a:t>
                      </a:r>
                      <a:r>
                        <a:rPr lang="ja" sz="2800" b="1" i="0" u="none" baseline="0" dirty="0">
                          <a:solidFill>
                            <a:schemeClr val="bg2">
                              <a:lumMod val="10000"/>
                            </a:schemeClr>
                          </a:solidFill>
                          <a:effectLst/>
                          <a:latin typeface="Meiryo UI" panose="020B0604030504040204" pitchFamily="50" charset="-128"/>
                          <a:ea typeface="Meiryo UI" panose="020B0604030504040204" pitchFamily="50" charset="-128"/>
                        </a:rPr>
                        <a:t>9</a:t>
                      </a:r>
                      <a:endParaRPr lang="ja" sz="2800" b="1"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solidFill>
                      <a:srgbClr val="9966FF">
                        <a:alpha val="30000"/>
                      </a:srgbClr>
                    </a:solidFill>
                  </a:tcPr>
                </a:tc>
                <a:tc>
                  <a:txBody>
                    <a:bodyPr/>
                    <a:lstStyle/>
                    <a:p>
                      <a:pPr marL="0" marR="0" algn="ctr" rtl="0">
                        <a:lnSpc>
                          <a:spcPts val="1200"/>
                        </a:lnSpc>
                        <a:spcBef>
                          <a:spcPts val="0"/>
                        </a:spcBef>
                        <a:spcAft>
                          <a:spcPts val="0"/>
                        </a:spcAft>
                      </a:pPr>
                      <a:r>
                        <a:rPr lang="ja-JP" altLang="en-US"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　　　　　</a:t>
                      </a:r>
                      <a:r>
                        <a:rPr lang="ja"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61</a:t>
                      </a:r>
                    </a:p>
                  </a:txBody>
                  <a:tcPr anchor="ctr">
                    <a:solidFill>
                      <a:srgbClr val="9966FF">
                        <a:alpha val="30000"/>
                      </a:srgbClr>
                    </a:solidFill>
                  </a:tcPr>
                </a:tc>
                <a:tc>
                  <a:txBody>
                    <a:bodyPr/>
                    <a:lstStyle/>
                    <a:p>
                      <a:pPr marL="0" marR="0" algn="ctr" rtl="0">
                        <a:lnSpc>
                          <a:spcPts val="1200"/>
                        </a:lnSpc>
                        <a:spcBef>
                          <a:spcPts val="0"/>
                        </a:spcBef>
                        <a:spcAft>
                          <a:spcPts val="0"/>
                        </a:spcAft>
                      </a:pPr>
                      <a:r>
                        <a:rPr lang="ja-JP" altLang="en-US"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　　　　</a:t>
                      </a:r>
                      <a:r>
                        <a:rPr lang="ja"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47</a:t>
                      </a:r>
                    </a:p>
                  </a:txBody>
                  <a:tcPr anchor="ctr">
                    <a:solidFill>
                      <a:srgbClr val="9966FF">
                        <a:alpha val="30000"/>
                      </a:srgbClr>
                    </a:solidFill>
                  </a:tcPr>
                </a:tc>
                <a:tc>
                  <a:txBody>
                    <a:bodyPr/>
                    <a:lstStyle/>
                    <a:p>
                      <a:pPr marL="0" marR="0" algn="ctr" rtl="0">
                        <a:lnSpc>
                          <a:spcPts val="1200"/>
                        </a:lnSpc>
                        <a:spcBef>
                          <a:spcPts val="0"/>
                        </a:spcBef>
                        <a:spcAft>
                          <a:spcPts val="0"/>
                        </a:spcAft>
                      </a:pPr>
                      <a:r>
                        <a:rPr lang="ja-JP" altLang="en-US"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　　　　</a:t>
                      </a:r>
                      <a:r>
                        <a:rPr lang="ja"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29</a:t>
                      </a:r>
                    </a:p>
                  </a:txBody>
                  <a:tcPr anchor="ctr">
                    <a:solidFill>
                      <a:srgbClr val="9966FF">
                        <a:alpha val="30000"/>
                      </a:srgbClr>
                    </a:solidFill>
                  </a:tcPr>
                </a:tc>
                <a:tc>
                  <a:txBody>
                    <a:bodyPr/>
                    <a:lstStyle/>
                    <a:p>
                      <a:pPr marL="0" marR="0" algn="ctr" rtl="0">
                        <a:lnSpc>
                          <a:spcPts val="1200"/>
                        </a:lnSpc>
                        <a:spcBef>
                          <a:spcPts val="0"/>
                        </a:spcBef>
                        <a:spcAft>
                          <a:spcPts val="0"/>
                        </a:spcAft>
                      </a:pPr>
                      <a:r>
                        <a:rPr lang="en-US" altLang="ja-JP"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31</a:t>
                      </a:r>
                      <a:endParaRPr lang="ja" sz="2800" b="1"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b">
                    <a:solidFill>
                      <a:srgbClr val="9966FF">
                        <a:alpha val="30000"/>
                      </a:srgbClr>
                    </a:solidFill>
                  </a:tcPr>
                </a:tc>
                <a:extLst>
                  <a:ext uri="{0D108BD9-81ED-4DB2-BD59-A6C34878D82A}">
                    <a16:rowId xmlns:a16="http://schemas.microsoft.com/office/drawing/2014/main" val="10004"/>
                  </a:ext>
                </a:extLst>
              </a:tr>
              <a:tr h="548640">
                <a:tc>
                  <a:txBody>
                    <a:bodyPr/>
                    <a:lstStyle/>
                    <a:p>
                      <a:pPr marL="0" marR="0" algn="r" rtl="0">
                        <a:spcBef>
                          <a:spcPts val="0"/>
                        </a:spcBef>
                        <a:spcAft>
                          <a:spcPts val="0"/>
                        </a:spcAft>
                      </a:pPr>
                      <a:r>
                        <a:rPr lang="ja" sz="2000" b="0" i="0" u="none" baseline="0" dirty="0">
                          <a:effectLst/>
                          <a:ea typeface="BIZ UDPゴシック" panose="020B0400000000000000" pitchFamily="50" charset="-128"/>
                        </a:rPr>
                        <a:t>制定案</a:t>
                      </a:r>
                      <a:endParaRPr lang="ja" sz="2000" b="0" dirty="0">
                        <a:effectLst/>
                        <a:latin typeface="BIZ UDPゴシック" panose="020B0400000000000000" pitchFamily="50" charset="-128"/>
                        <a:ea typeface="BIZ UDPゴシック" panose="020B0400000000000000" pitchFamily="50" charset="-128"/>
                        <a:cs typeface="BIZ UDPMincho Medium"/>
                      </a:endParaRPr>
                    </a:p>
                  </a:txBody>
                  <a:tcPr anchor="ctr">
                    <a:solidFill>
                      <a:srgbClr val="6600FF"/>
                    </a:solidFill>
                  </a:tcPr>
                </a:tc>
                <a:tc>
                  <a:txBody>
                    <a:bodyPr/>
                    <a:lstStyle/>
                    <a:p>
                      <a:pPr marL="0" marR="0" algn="ctr" rtl="0">
                        <a:lnSpc>
                          <a:spcPts val="1200"/>
                        </a:lnSpc>
                        <a:spcBef>
                          <a:spcPts val="0"/>
                        </a:spcBef>
                        <a:spcAft>
                          <a:spcPts val="0"/>
                        </a:spcAft>
                      </a:pPr>
                      <a:r>
                        <a:rPr lang="ja-JP" altLang="en-US" sz="2800" b="0" i="0" u="none" baseline="0" dirty="0">
                          <a:solidFill>
                            <a:schemeClr val="bg2">
                              <a:lumMod val="10000"/>
                            </a:schemeClr>
                          </a:solidFill>
                          <a:effectLst/>
                          <a:latin typeface="Meiryo UI" panose="020B0604030504040204" pitchFamily="50" charset="-128"/>
                          <a:ea typeface="Meiryo UI" panose="020B0604030504040204" pitchFamily="50" charset="-128"/>
                        </a:rPr>
                        <a:t>　　　　　</a:t>
                      </a: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rPr>
                        <a:t>47</a:t>
                      </a: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lnSpc>
                          <a:spcPts val="1200"/>
                        </a:lnSpc>
                        <a:spcBef>
                          <a:spcPts val="0"/>
                        </a:spcBef>
                        <a:spcAft>
                          <a:spcPts val="0"/>
                        </a:spcAft>
                      </a:pPr>
                      <a:r>
                        <a:rPr lang="ja-JP" altLang="en-US" sz="2800" b="0" i="0" u="none" baseline="0" dirty="0">
                          <a:solidFill>
                            <a:schemeClr val="bg2">
                              <a:lumMod val="10000"/>
                            </a:schemeClr>
                          </a:solidFill>
                          <a:effectLst/>
                          <a:latin typeface="Meiryo UI" panose="020B0604030504040204" pitchFamily="50" charset="-128"/>
                          <a:ea typeface="Meiryo UI" panose="020B0604030504040204" pitchFamily="50" charset="-128"/>
                        </a:rPr>
                        <a:t>　　　　</a:t>
                      </a: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rPr>
                        <a:t>53</a:t>
                      </a: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lnSpc>
                          <a:spcPts val="1200"/>
                        </a:lnSpc>
                        <a:spcBef>
                          <a:spcPts val="0"/>
                        </a:spcBef>
                        <a:spcAft>
                          <a:spcPts val="0"/>
                        </a:spcAft>
                      </a:pPr>
                      <a:r>
                        <a:rPr lang="ja-JP" altLang="en-US"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　　　　</a:t>
                      </a: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47</a:t>
                      </a:r>
                    </a:p>
                  </a:txBody>
                  <a:tcPr anchor="ctr">
                    <a:noFill/>
                  </a:tcPr>
                </a:tc>
                <a:tc>
                  <a:txBody>
                    <a:bodyPr/>
                    <a:lstStyle/>
                    <a:p>
                      <a:pPr marL="0" marR="0" algn="ctr" rtl="0">
                        <a:lnSpc>
                          <a:spcPts val="1200"/>
                        </a:lnSpc>
                        <a:spcBef>
                          <a:spcPts val="0"/>
                        </a:spcBef>
                        <a:spcAft>
                          <a:spcPts val="0"/>
                        </a:spcAft>
                      </a:pPr>
                      <a:r>
                        <a:rPr lang="ja-JP" altLang="en-US"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　　　　</a:t>
                      </a: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46</a:t>
                      </a:r>
                    </a:p>
                  </a:txBody>
                  <a:tcPr anchor="ctr">
                    <a:noFill/>
                  </a:tcPr>
                </a:tc>
                <a:tc>
                  <a:txBody>
                    <a:bodyPr/>
                    <a:lstStyle/>
                    <a:p>
                      <a:pPr marL="0" marR="0" algn="ctr" rtl="0">
                        <a:lnSpc>
                          <a:spcPts val="1200"/>
                        </a:lnSpc>
                        <a:spcBef>
                          <a:spcPts val="0"/>
                        </a:spcBef>
                        <a:spcAft>
                          <a:spcPts val="0"/>
                        </a:spcAft>
                      </a:pPr>
                      <a:r>
                        <a:rPr lang="ja-JP" altLang="en-US"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　　　　</a:t>
                      </a: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29</a:t>
                      </a:r>
                    </a:p>
                  </a:txBody>
                  <a:tcPr anchor="ctr">
                    <a:noFill/>
                  </a:tcPr>
                </a:tc>
                <a:tc>
                  <a:txBody>
                    <a:bodyPr/>
                    <a:lstStyle/>
                    <a:p>
                      <a:pPr marL="0" marR="0" algn="ctr" rtl="0">
                        <a:lnSpc>
                          <a:spcPts val="1200"/>
                        </a:lnSpc>
                        <a:spcBef>
                          <a:spcPts val="0"/>
                        </a:spcBef>
                        <a:spcAft>
                          <a:spcPts val="0"/>
                        </a:spcAft>
                      </a:pPr>
                      <a:endPar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extLst>
                  <a:ext uri="{0D108BD9-81ED-4DB2-BD59-A6C34878D82A}">
                    <a16:rowId xmlns:a16="http://schemas.microsoft.com/office/drawing/2014/main" val="10005"/>
                  </a:ext>
                </a:extLst>
              </a:tr>
              <a:tr h="548640">
                <a:tc>
                  <a:txBody>
                    <a:bodyPr/>
                    <a:lstStyle/>
                    <a:p>
                      <a:pPr marL="0" marR="0" algn="r" rtl="0">
                        <a:spcBef>
                          <a:spcPts val="0"/>
                        </a:spcBef>
                        <a:spcAft>
                          <a:spcPts val="0"/>
                        </a:spcAft>
                      </a:pPr>
                      <a:r>
                        <a:rPr lang="ja" sz="2000" b="0" i="0" u="none" baseline="0" dirty="0">
                          <a:effectLst/>
                          <a:ea typeface="BIZ UDPゴシック" panose="020B0400000000000000" pitchFamily="50" charset="-128"/>
                        </a:rPr>
                        <a:t>決議案</a:t>
                      </a:r>
                      <a:endParaRPr lang="ja" sz="2000" b="0" dirty="0">
                        <a:effectLst/>
                        <a:latin typeface="BIZ UDPゴシック" panose="020B0400000000000000" pitchFamily="50" charset="-128"/>
                        <a:ea typeface="BIZ UDPゴシック" panose="020B0400000000000000" pitchFamily="50" charset="-128"/>
                        <a:cs typeface="BIZ UDPMincho Medium"/>
                      </a:endParaRPr>
                    </a:p>
                  </a:txBody>
                  <a:tcPr anchor="ctr">
                    <a:solidFill>
                      <a:srgbClr val="6600FF"/>
                    </a:solidFill>
                  </a:tcPr>
                </a:tc>
                <a:tc>
                  <a:txBody>
                    <a:bodyPr/>
                    <a:lstStyle/>
                    <a:p>
                      <a:pPr marL="0" marR="0" algn="ctr" rtl="0">
                        <a:lnSpc>
                          <a:spcPts val="1200"/>
                        </a:lnSpc>
                        <a:spcBef>
                          <a:spcPts val="0"/>
                        </a:spcBef>
                        <a:spcAft>
                          <a:spcPts val="0"/>
                        </a:spcAft>
                      </a:pPr>
                      <a:r>
                        <a:rPr lang="ja-JP" altLang="en-US" sz="2800" b="0" i="0" u="none" baseline="0" dirty="0">
                          <a:solidFill>
                            <a:schemeClr val="bg2">
                              <a:lumMod val="10000"/>
                            </a:schemeClr>
                          </a:solidFill>
                          <a:effectLst/>
                          <a:latin typeface="Meiryo UI" panose="020B0604030504040204" pitchFamily="50" charset="-128"/>
                          <a:ea typeface="Meiryo UI" panose="020B0604030504040204" pitchFamily="50" charset="-128"/>
                        </a:rPr>
                        <a:t>　　　　　</a:t>
                      </a: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rPr>
                        <a:t>19</a:t>
                      </a: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lnSpc>
                          <a:spcPts val="1200"/>
                        </a:lnSpc>
                        <a:spcBef>
                          <a:spcPts val="0"/>
                        </a:spcBef>
                        <a:spcAft>
                          <a:spcPts val="0"/>
                        </a:spcAft>
                      </a:pPr>
                      <a:r>
                        <a:rPr lang="ja-JP" altLang="en-US" sz="2800" b="0" i="0" u="none" baseline="0" dirty="0">
                          <a:solidFill>
                            <a:schemeClr val="bg2">
                              <a:lumMod val="10000"/>
                            </a:schemeClr>
                          </a:solidFill>
                          <a:effectLst/>
                          <a:latin typeface="Meiryo UI" panose="020B0604030504040204" pitchFamily="50" charset="-128"/>
                          <a:ea typeface="Meiryo UI" panose="020B0604030504040204" pitchFamily="50" charset="-128"/>
                        </a:rPr>
                        <a:t>　　　　　</a:t>
                      </a: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rPr>
                        <a:t>6</a:t>
                      </a: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lnSpc>
                          <a:spcPts val="1200"/>
                        </a:lnSpc>
                        <a:spcBef>
                          <a:spcPts val="0"/>
                        </a:spcBef>
                        <a:spcAft>
                          <a:spcPts val="0"/>
                        </a:spcAft>
                      </a:pPr>
                      <a:r>
                        <a:rPr lang="ja-JP" altLang="en-US"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　　　　　</a:t>
                      </a: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14</a:t>
                      </a:r>
                    </a:p>
                  </a:txBody>
                  <a:tcPr anchor="ctr">
                    <a:noFill/>
                  </a:tcPr>
                </a:tc>
                <a:tc>
                  <a:txBody>
                    <a:bodyPr/>
                    <a:lstStyle/>
                    <a:p>
                      <a:pPr marL="0" marR="0" algn="ctr" rtl="0">
                        <a:lnSpc>
                          <a:spcPts val="1200"/>
                        </a:lnSpc>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lnSpc>
                          <a:spcPts val="1200"/>
                        </a:lnSpc>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lnSpc>
                          <a:spcPts val="1200"/>
                        </a:lnSpc>
                        <a:spcBef>
                          <a:spcPts val="0"/>
                        </a:spcBef>
                        <a:spcAft>
                          <a:spcPts val="0"/>
                        </a:spcAft>
                      </a:pPr>
                      <a:r>
                        <a:rPr lang="en-US" altLang="ja-JP"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rPr>
                        <a:t>18</a:t>
                      </a: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extLst>
                  <a:ext uri="{0D108BD9-81ED-4DB2-BD59-A6C34878D82A}">
                    <a16:rowId xmlns:a16="http://schemas.microsoft.com/office/drawing/2014/main" val="10006"/>
                  </a:ext>
                </a:extLst>
              </a:tr>
              <a:tr h="5486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 sz="2000" b="0" i="0" u="none" baseline="0" dirty="0">
                          <a:effectLst/>
                          <a:latin typeface="BIZ UDPゴシック" panose="020B0400000000000000" pitchFamily="50" charset="-128"/>
                          <a:ea typeface="BIZ UDPゴシック" panose="020B0400000000000000" pitchFamily="50" charset="-128"/>
                          <a:cs typeface="BIZ UDPMincho Medium"/>
                        </a:rPr>
                        <a:t>見解表明案</a:t>
                      </a:r>
                    </a:p>
                  </a:txBody>
                  <a:tcPr anchor="ctr">
                    <a:solidFill>
                      <a:srgbClr val="6600FF"/>
                    </a:solidFill>
                  </a:tcPr>
                </a:tc>
                <a:tc>
                  <a:txBody>
                    <a:bodyPr/>
                    <a:lstStyle/>
                    <a:p>
                      <a:pPr marL="0" marR="0" algn="ctr" rtl="0">
                        <a:lnSpc>
                          <a:spcPts val="1200"/>
                        </a:lnSpc>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lnSpc>
                          <a:spcPts val="1200"/>
                        </a:lnSpc>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lnSpc>
                          <a:spcPts val="1200"/>
                        </a:lnSpc>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lnSpc>
                          <a:spcPts val="1200"/>
                        </a:lnSpc>
                        <a:spcBef>
                          <a:spcPts val="0"/>
                        </a:spcBef>
                        <a:spcAft>
                          <a:spcPts val="0"/>
                        </a:spcAft>
                      </a:pPr>
                      <a:r>
                        <a:rPr lang="ja-JP" altLang="en-US"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　　　　　</a:t>
                      </a:r>
                      <a:r>
                        <a:rPr lang="ja" sz="2800" b="0" i="0" u="none" baseline="0" dirty="0">
                          <a:solidFill>
                            <a:schemeClr val="bg2">
                              <a:lumMod val="10000"/>
                            </a:schemeClr>
                          </a:solidFill>
                          <a:effectLst/>
                          <a:latin typeface="Meiryo UI" panose="020B0604030504040204" pitchFamily="50" charset="-128"/>
                          <a:ea typeface="Meiryo UI" panose="020B0604030504040204" pitchFamily="50" charset="-128"/>
                          <a:cs typeface="BIZ UDPMincho Medium"/>
                        </a:rPr>
                        <a:t>1</a:t>
                      </a:r>
                    </a:p>
                  </a:txBody>
                  <a:tcPr anchor="ctr">
                    <a:noFill/>
                  </a:tcPr>
                </a:tc>
                <a:tc>
                  <a:txBody>
                    <a:bodyPr/>
                    <a:lstStyle/>
                    <a:p>
                      <a:pPr marL="0" marR="0" algn="ctr" rtl="0">
                        <a:lnSpc>
                          <a:spcPts val="1200"/>
                        </a:lnSpc>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tc>
                  <a:txBody>
                    <a:bodyPr/>
                    <a:lstStyle/>
                    <a:p>
                      <a:pPr marL="0" marR="0" algn="ctr" rtl="0">
                        <a:lnSpc>
                          <a:spcPts val="1200"/>
                        </a:lnSpc>
                        <a:spcBef>
                          <a:spcPts val="0"/>
                        </a:spcBef>
                        <a:spcAft>
                          <a:spcPts val="0"/>
                        </a:spcAft>
                      </a:pPr>
                      <a:endParaRPr lang="ja" sz="2800" b="0" dirty="0">
                        <a:solidFill>
                          <a:schemeClr val="bg2">
                            <a:lumMod val="10000"/>
                          </a:schemeClr>
                        </a:solidFill>
                        <a:effectLst/>
                        <a:latin typeface="Meiryo UI" panose="020B0604030504040204" pitchFamily="50" charset="-128"/>
                        <a:ea typeface="Meiryo UI" panose="020B0604030504040204" pitchFamily="50" charset="-128"/>
                        <a:cs typeface="BIZ UDPMincho Medium"/>
                      </a:endParaRPr>
                    </a:p>
                  </a:txBody>
                  <a:tcPr anchor="ctr">
                    <a:noFill/>
                  </a:tcPr>
                </a:tc>
                <a:extLst>
                  <a:ext uri="{0D108BD9-81ED-4DB2-BD59-A6C34878D82A}">
                    <a16:rowId xmlns:a16="http://schemas.microsoft.com/office/drawing/2014/main" val="875553727"/>
                  </a:ext>
                </a:extLst>
              </a:tr>
            </a:tbl>
          </a:graphicData>
        </a:graphic>
      </p:graphicFrame>
    </p:spTree>
    <p:custDataLst>
      <p:tags r:id="rId1"/>
    </p:custDataLst>
    <p:extLst>
      <p:ext uri="{BB962C8B-B14F-4D97-AF65-F5344CB8AC3E}">
        <p14:creationId xmlns:p14="http://schemas.microsoft.com/office/powerpoint/2010/main" val="2582921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B0A86-AA05-DECD-6EB2-E3EC0424E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866F9-601D-39FD-8C3A-6F411933FA2B}"/>
              </a:ext>
            </a:extLst>
          </p:cNvPr>
          <p:cNvSpPr>
            <a:spLocks noGrp="1"/>
          </p:cNvSpPr>
          <p:nvPr>
            <p:ph type="title"/>
          </p:nvPr>
        </p:nvSpPr>
        <p:spPr>
          <a:xfrm>
            <a:off x="0" y="1"/>
            <a:ext cx="12192000" cy="1540042"/>
          </a:xfrm>
          <a:solidFill>
            <a:srgbClr val="6600FF"/>
          </a:solidFill>
        </p:spPr>
        <p:txBody>
          <a:bodyPr anchor="ctr">
            <a:normAutofit/>
          </a:bodyPr>
          <a:lstStyle/>
          <a:p>
            <a:pPr algn="ctr" rtl="0"/>
            <a:r>
              <a:rPr lang="en-US" altLang="ja-JP" sz="4800" b="1" dirty="0">
                <a:latin typeface="Meiryo UI" panose="020B0604030504040204" pitchFamily="50" charset="-128"/>
                <a:ea typeface="Meiryo UI" panose="020B0604030504040204" pitchFamily="50" charset="-128"/>
              </a:rPr>
              <a:t>2025COL</a:t>
            </a:r>
            <a:r>
              <a:rPr lang="ja-JP" altLang="en-US" sz="4800" b="1" dirty="0">
                <a:latin typeface="Meiryo UI" panose="020B0604030504040204" pitchFamily="50" charset="-128"/>
                <a:ea typeface="Meiryo UI" panose="020B0604030504040204" pitchFamily="50" charset="-128"/>
              </a:rPr>
              <a:t>の制定案</a:t>
            </a:r>
            <a:endParaRPr lang="ja" sz="4800" b="1" i="0" u="none" baseline="0" dirty="0">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a16="http://schemas.microsoft.com/office/drawing/2014/main" id="{B7087A64-96EE-BD95-C297-73F4B54D0F4F}"/>
              </a:ext>
            </a:extLst>
          </p:cNvPr>
          <p:cNvSpPr>
            <a:spLocks noGrp="1"/>
          </p:cNvSpPr>
          <p:nvPr>
            <p:ph idx="1"/>
          </p:nvPr>
        </p:nvSpPr>
        <p:spPr>
          <a:xfrm>
            <a:off x="1955482" y="1686363"/>
            <a:ext cx="8281035" cy="440736"/>
          </a:xfrm>
        </p:spPr>
        <p:txBody>
          <a:bodyPr>
            <a:normAutofit fontScale="85000" lnSpcReduction="20000"/>
          </a:bodyPr>
          <a:lstStyle/>
          <a:p>
            <a:pPr marL="0" indent="0" algn="l" rtl="0">
              <a:lnSpc>
                <a:spcPct val="100000"/>
              </a:lnSpc>
              <a:buNone/>
            </a:pPr>
            <a:r>
              <a:rPr lang="ja-JP" altLang="en-US" sz="3200" b="1" dirty="0">
                <a:solidFill>
                  <a:srgbClr val="000000"/>
                </a:solidFill>
                <a:latin typeface="メイリオ" panose="020B0604030504040204" pitchFamily="50" charset="-128"/>
                <a:ea typeface="メイリオ" panose="020B0604030504040204" pitchFamily="50" charset="-128"/>
              </a:rPr>
              <a:t>制定案とは：組織規定に改正を加えようとするもの</a:t>
            </a:r>
            <a:endParaRPr lang="ja" sz="3200" b="1" i="0" u="none" baseline="0" dirty="0">
              <a:solidFill>
                <a:srgbClr val="000000"/>
              </a:solidFill>
              <a:latin typeface="メイリオ" panose="020B0604030504040204" pitchFamily="50" charset="-128"/>
              <a:ea typeface="メイリオ" panose="020B0604030504040204" pitchFamily="50" charset="-128"/>
            </a:endParaRPr>
          </a:p>
          <a:p>
            <a:endParaRPr lang="ja" dirty="0"/>
          </a:p>
        </p:txBody>
      </p:sp>
      <p:graphicFrame>
        <p:nvGraphicFramePr>
          <p:cNvPr id="5" name="表 4">
            <a:extLst>
              <a:ext uri="{FF2B5EF4-FFF2-40B4-BE49-F238E27FC236}">
                <a16:creationId xmlns:a16="http://schemas.microsoft.com/office/drawing/2014/main" id="{6876746A-8AAF-7546-A218-4D4C9C362A3E}"/>
              </a:ext>
            </a:extLst>
          </p:cNvPr>
          <p:cNvGraphicFramePr>
            <a:graphicFrameLocks noGrp="1"/>
          </p:cNvGraphicFramePr>
          <p:nvPr>
            <p:extLst>
              <p:ext uri="{D42A27DB-BD31-4B8C-83A1-F6EECF244321}">
                <p14:modId xmlns:p14="http://schemas.microsoft.com/office/powerpoint/2010/main" val="3654760707"/>
              </p:ext>
            </p:extLst>
          </p:nvPr>
        </p:nvGraphicFramePr>
        <p:xfrm>
          <a:off x="1319213" y="2160238"/>
          <a:ext cx="9626599" cy="4463243"/>
        </p:xfrm>
        <a:graphic>
          <a:graphicData uri="http://schemas.openxmlformats.org/drawingml/2006/table">
            <a:tbl>
              <a:tblPr firstRow="1" bandRow="1">
                <a:tableStyleId>{5940675A-B579-460E-94D1-54222C63F5DA}</a:tableStyleId>
              </a:tblPr>
              <a:tblGrid>
                <a:gridCol w="4425949">
                  <a:extLst>
                    <a:ext uri="{9D8B030D-6E8A-4147-A177-3AD203B41FA5}">
                      <a16:colId xmlns:a16="http://schemas.microsoft.com/office/drawing/2014/main" val="197137482"/>
                    </a:ext>
                  </a:extLst>
                </a:gridCol>
                <a:gridCol w="1914525">
                  <a:extLst>
                    <a:ext uri="{9D8B030D-6E8A-4147-A177-3AD203B41FA5}">
                      <a16:colId xmlns:a16="http://schemas.microsoft.com/office/drawing/2014/main" val="1578492467"/>
                    </a:ext>
                  </a:extLst>
                </a:gridCol>
                <a:gridCol w="1657350">
                  <a:extLst>
                    <a:ext uri="{9D8B030D-6E8A-4147-A177-3AD203B41FA5}">
                      <a16:colId xmlns:a16="http://schemas.microsoft.com/office/drawing/2014/main" val="2706807500"/>
                    </a:ext>
                  </a:extLst>
                </a:gridCol>
                <a:gridCol w="1628775">
                  <a:extLst>
                    <a:ext uri="{9D8B030D-6E8A-4147-A177-3AD203B41FA5}">
                      <a16:colId xmlns:a16="http://schemas.microsoft.com/office/drawing/2014/main" val="2329633507"/>
                    </a:ext>
                  </a:extLst>
                </a:gridCol>
              </a:tblGrid>
              <a:tr h="710220">
                <a:tc>
                  <a:txBody>
                    <a:bodyPr/>
                    <a:lstStyle/>
                    <a:p>
                      <a:endParaRPr kumimoji="1" lang="ja-JP" altLang="en-US" dirty="0">
                        <a:solidFill>
                          <a:schemeClr val="tx1"/>
                        </a:solidFill>
                      </a:endParaRPr>
                    </a:p>
                  </a:txBody>
                  <a:tcPr/>
                </a:tc>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制定案件数</a:t>
                      </a:r>
                    </a:p>
                  </a:txBody>
                  <a:tcPr anchor="ctr"/>
                </a:tc>
                <a:tc>
                  <a:txBody>
                    <a:bodyPr/>
                    <a:lstStyle/>
                    <a:p>
                      <a:pPr algn="ctr">
                        <a:tabLst>
                          <a:tab pos="1343025" algn="l"/>
                        </a:tabLst>
                      </a:pPr>
                      <a:r>
                        <a:rPr kumimoji="1" lang="ja-JP" altLang="en-US" sz="2400" b="1" dirty="0">
                          <a:solidFill>
                            <a:schemeClr val="tx1"/>
                          </a:solidFill>
                          <a:latin typeface="メイリオ" panose="020B0604030504040204" pitchFamily="50" charset="-128"/>
                          <a:ea typeface="メイリオ" panose="020B0604030504040204" pitchFamily="50" charset="-128"/>
                        </a:rPr>
                        <a:t>採択数</a:t>
                      </a:r>
                    </a:p>
                  </a:txBody>
                  <a:tcPr anchor="ctr"/>
                </a:tc>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否決数</a:t>
                      </a:r>
                    </a:p>
                  </a:txBody>
                  <a:tcPr anchor="ctr"/>
                </a:tc>
                <a:extLst>
                  <a:ext uri="{0D108BD9-81ED-4DB2-BD59-A6C34878D82A}">
                    <a16:rowId xmlns:a16="http://schemas.microsoft.com/office/drawing/2014/main" val="1567379882"/>
                  </a:ext>
                </a:extLst>
              </a:tr>
              <a:tr h="796463">
                <a:tc>
                  <a:txBody>
                    <a:bodyPr/>
                    <a:lstStyle/>
                    <a:p>
                      <a:r>
                        <a:rPr kumimoji="1" lang="ja-JP" altLang="en-US" sz="2400" b="1" dirty="0">
                          <a:solidFill>
                            <a:schemeClr val="tx1"/>
                          </a:solidFill>
                          <a:latin typeface="メイリオ" panose="020B0604030504040204" pitchFamily="50" charset="-128"/>
                          <a:ea typeface="メイリオ" panose="020B0604030504040204" pitchFamily="50" charset="-128"/>
                        </a:rPr>
                        <a:t>国際ロータリー定款に関連</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r>
                        <a:rPr kumimoji="1" lang="ja-JP" altLang="en-US" sz="2400" b="1" dirty="0">
                          <a:solidFill>
                            <a:schemeClr val="tx1"/>
                          </a:solidFill>
                          <a:latin typeface="メイリオ" panose="020B0604030504040204" pitchFamily="50" charset="-128"/>
                          <a:ea typeface="メイリオ" panose="020B0604030504040204" pitchFamily="50" charset="-128"/>
                        </a:rPr>
                        <a:t>する制定案</a:t>
                      </a:r>
                    </a:p>
                  </a:txBody>
                  <a:tcPr/>
                </a:tc>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８</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b="1" dirty="0">
                          <a:solidFill>
                            <a:schemeClr val="tx1"/>
                          </a:solidFill>
                          <a:latin typeface="メイリオ" panose="020B0604030504040204" pitchFamily="50" charset="-128"/>
                          <a:ea typeface="メイリオ" panose="020B0604030504040204" pitchFamily="50" charset="-128"/>
                        </a:rPr>
                        <a:t>（日本</a:t>
                      </a:r>
                      <a:r>
                        <a:rPr kumimoji="1" lang="en-US" altLang="ja-JP" sz="2400" b="1" dirty="0">
                          <a:solidFill>
                            <a:schemeClr val="tx1"/>
                          </a:solidFill>
                          <a:latin typeface="メイリオ" panose="020B0604030504040204" pitchFamily="50" charset="-128"/>
                          <a:ea typeface="メイリオ" panose="020B0604030504040204" pitchFamily="50" charset="-128"/>
                        </a:rPr>
                        <a:t>3</a:t>
                      </a:r>
                      <a:r>
                        <a:rPr kumimoji="1" lang="ja-JP" altLang="en-US" sz="2400" b="1" dirty="0">
                          <a:solidFill>
                            <a:schemeClr val="tx1"/>
                          </a:solidFill>
                          <a:latin typeface="メイリオ" panose="020B0604030504040204" pitchFamily="50" charset="-128"/>
                          <a:ea typeface="メイリオ" panose="020B0604030504040204" pitchFamily="50" charset="-128"/>
                        </a:rPr>
                        <a:t>）</a:t>
                      </a:r>
                    </a:p>
                  </a:txBody>
                  <a:tcPr anchor="ctr"/>
                </a:tc>
                <a:tc>
                  <a:txBody>
                    <a:bodyPr/>
                    <a:lstStyle/>
                    <a:p>
                      <a:pPr algn="ctr"/>
                      <a:r>
                        <a:rPr kumimoji="1" lang="ja-JP" altLang="en-US" sz="2000" b="1" dirty="0">
                          <a:solidFill>
                            <a:schemeClr val="tx1"/>
                          </a:solidFill>
                          <a:latin typeface="メイリオ" panose="020B0604030504040204" pitchFamily="50" charset="-128"/>
                          <a:ea typeface="メイリオ" panose="020B0604030504040204" pitchFamily="50" charset="-128"/>
                        </a:rPr>
                        <a:t>１</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000" b="1" dirty="0">
                          <a:solidFill>
                            <a:schemeClr val="tx1"/>
                          </a:solidFill>
                          <a:latin typeface="メイリオ" panose="020B0604030504040204" pitchFamily="50" charset="-128"/>
                          <a:ea typeface="メイリオ" panose="020B0604030504040204" pitchFamily="50" charset="-128"/>
                        </a:rPr>
                        <a:t>（日本０）</a:t>
                      </a:r>
                    </a:p>
                  </a:txBody>
                  <a:tcPr anchor="ctr"/>
                </a:tc>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７</a:t>
                      </a:r>
                    </a:p>
                  </a:txBody>
                  <a:tcPr anchor="ctr"/>
                </a:tc>
                <a:extLst>
                  <a:ext uri="{0D108BD9-81ED-4DB2-BD59-A6C34878D82A}">
                    <a16:rowId xmlns:a16="http://schemas.microsoft.com/office/drawing/2014/main" val="112615972"/>
                  </a:ext>
                </a:extLst>
              </a:tr>
              <a:tr h="796463">
                <a:tc>
                  <a:txBody>
                    <a:bodyPr/>
                    <a:lstStyle/>
                    <a:p>
                      <a:r>
                        <a:rPr kumimoji="1" lang="ja-JP" altLang="en-US" sz="2400" b="1" dirty="0">
                          <a:solidFill>
                            <a:schemeClr val="tx1"/>
                          </a:solidFill>
                          <a:latin typeface="メイリオ" panose="020B0604030504040204" pitchFamily="50" charset="-128"/>
                          <a:ea typeface="メイリオ" panose="020B0604030504040204" pitchFamily="50" charset="-128"/>
                        </a:rPr>
                        <a:t>国際ロータリー細則に関連</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r>
                        <a:rPr kumimoji="1" lang="ja-JP" altLang="en-US" sz="2400" b="1" dirty="0">
                          <a:solidFill>
                            <a:schemeClr val="tx1"/>
                          </a:solidFill>
                          <a:latin typeface="メイリオ" panose="020B0604030504040204" pitchFamily="50" charset="-128"/>
                          <a:ea typeface="メイリオ" panose="020B0604030504040204" pitchFamily="50" charset="-128"/>
                        </a:rPr>
                        <a:t>する制定案</a:t>
                      </a:r>
                    </a:p>
                  </a:txBody>
                  <a:tcPr/>
                </a:tc>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６０</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b="1" dirty="0">
                          <a:solidFill>
                            <a:schemeClr val="tx1"/>
                          </a:solidFill>
                          <a:latin typeface="メイリオ" panose="020B0604030504040204" pitchFamily="50" charset="-128"/>
                          <a:ea typeface="メイリオ" panose="020B0604030504040204" pitchFamily="50" charset="-128"/>
                        </a:rPr>
                        <a:t>（日本</a:t>
                      </a:r>
                      <a:r>
                        <a:rPr kumimoji="1" lang="en-US" altLang="ja-JP" sz="2400" b="1" dirty="0">
                          <a:solidFill>
                            <a:schemeClr val="tx1"/>
                          </a:solidFill>
                          <a:latin typeface="メイリオ" panose="020B0604030504040204" pitchFamily="50" charset="-128"/>
                          <a:ea typeface="メイリオ" panose="020B0604030504040204" pitchFamily="50" charset="-128"/>
                        </a:rPr>
                        <a:t>15</a:t>
                      </a:r>
                      <a:r>
                        <a:rPr kumimoji="1" lang="ja-JP" altLang="en-US" sz="2400" b="1" dirty="0">
                          <a:solidFill>
                            <a:schemeClr val="tx1"/>
                          </a:solidFill>
                          <a:latin typeface="メイリオ" panose="020B0604030504040204" pitchFamily="50" charset="-128"/>
                          <a:ea typeface="メイリオ" panose="020B0604030504040204" pitchFamily="50" charset="-128"/>
                        </a:rPr>
                        <a:t>）</a:t>
                      </a:r>
                    </a:p>
                  </a:txBody>
                  <a:tcPr anchor="ctr"/>
                </a:tc>
                <a:tc>
                  <a:txBody>
                    <a:bodyPr/>
                    <a:lstStyle/>
                    <a:p>
                      <a:pPr algn="ctr"/>
                      <a:r>
                        <a:rPr kumimoji="1" lang="ja-JP" altLang="en-US" sz="2200" b="1" dirty="0">
                          <a:solidFill>
                            <a:schemeClr val="tx1"/>
                          </a:solidFill>
                          <a:latin typeface="メイリオ" panose="020B0604030504040204" pitchFamily="50" charset="-128"/>
                          <a:ea typeface="メイリオ" panose="020B0604030504040204" pitchFamily="50" charset="-128"/>
                        </a:rPr>
                        <a:t>２８　　（日本２）</a:t>
                      </a:r>
                      <a:endParaRPr kumimoji="1" lang="en-US" altLang="ja-JP" sz="22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３２</a:t>
                      </a:r>
                    </a:p>
                  </a:txBody>
                  <a:tcPr anchor="ctr"/>
                </a:tc>
                <a:extLst>
                  <a:ext uri="{0D108BD9-81ED-4DB2-BD59-A6C34878D82A}">
                    <a16:rowId xmlns:a16="http://schemas.microsoft.com/office/drawing/2014/main" val="3914823388"/>
                  </a:ext>
                </a:extLst>
              </a:tr>
              <a:tr h="162878">
                <a:tc>
                  <a:txBody>
                    <a:bodyPr/>
                    <a:lstStyle/>
                    <a:p>
                      <a:r>
                        <a:rPr kumimoji="1" lang="ja-JP" altLang="en-US" sz="2400" b="1" dirty="0">
                          <a:solidFill>
                            <a:schemeClr val="tx1"/>
                          </a:solidFill>
                          <a:latin typeface="メイリオ" panose="020B0604030504040204" pitchFamily="50" charset="-128"/>
                          <a:ea typeface="メイリオ" panose="020B0604030504040204" pitchFamily="50" charset="-128"/>
                        </a:rPr>
                        <a:t>標準ロータリークラブ定款に</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r>
                        <a:rPr kumimoji="1" lang="ja-JP" altLang="en-US" sz="2400" b="1" dirty="0">
                          <a:solidFill>
                            <a:schemeClr val="tx1"/>
                          </a:solidFill>
                          <a:latin typeface="メイリオ" panose="020B0604030504040204" pitchFamily="50" charset="-128"/>
                          <a:ea typeface="メイリオ" panose="020B0604030504040204" pitchFamily="50" charset="-128"/>
                        </a:rPr>
                        <a:t>関連する制定案</a:t>
                      </a:r>
                      <a:endParaRPr kumimoji="1" lang="en-US" altLang="ja-JP" sz="2400" b="1"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１３</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b="1" dirty="0">
                          <a:solidFill>
                            <a:schemeClr val="tx1"/>
                          </a:solidFill>
                          <a:latin typeface="メイリオ" panose="020B0604030504040204" pitchFamily="50" charset="-128"/>
                          <a:ea typeface="メイリオ" panose="020B0604030504040204" pitchFamily="50" charset="-128"/>
                        </a:rPr>
                        <a:t>（日本</a:t>
                      </a:r>
                      <a:r>
                        <a:rPr kumimoji="1" lang="en-US" altLang="ja-JP" sz="2400" b="1" dirty="0">
                          <a:solidFill>
                            <a:schemeClr val="tx1"/>
                          </a:solidFill>
                          <a:latin typeface="メイリオ" panose="020B0604030504040204" pitchFamily="50" charset="-128"/>
                          <a:ea typeface="メイリオ" panose="020B0604030504040204" pitchFamily="50" charset="-128"/>
                        </a:rPr>
                        <a:t>9</a:t>
                      </a:r>
                      <a:r>
                        <a:rPr kumimoji="1" lang="ja-JP" altLang="en-US" sz="2400" b="1" dirty="0">
                          <a:solidFill>
                            <a:schemeClr val="tx1"/>
                          </a:solidFill>
                          <a:latin typeface="メイリオ" panose="020B0604030504040204" pitchFamily="50" charset="-128"/>
                          <a:ea typeface="メイリオ" panose="020B0604030504040204" pitchFamily="50" charset="-128"/>
                        </a:rPr>
                        <a:t>）</a:t>
                      </a:r>
                    </a:p>
                  </a:txBody>
                  <a:tcPr anchor="ctr"/>
                </a:tc>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２　　（０）</a:t>
                      </a:r>
                    </a:p>
                  </a:txBody>
                  <a:tcPr anchor="ctr"/>
                </a:tc>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１１</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b="1" dirty="0">
                          <a:solidFill>
                            <a:schemeClr val="tx1"/>
                          </a:solidFill>
                          <a:latin typeface="メイリオ" panose="020B0604030504040204" pitchFamily="50" charset="-128"/>
                          <a:ea typeface="メイリオ" panose="020B0604030504040204" pitchFamily="50" charset="-128"/>
                        </a:rPr>
                        <a:t>（理事会付託３、無期限延期３）</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10667395"/>
                  </a:ext>
                </a:extLst>
              </a:tr>
              <a:tr h="796463">
                <a:tc>
                  <a:txBody>
                    <a:bodyPr/>
                    <a:lstStyle/>
                    <a:p>
                      <a:r>
                        <a:rPr kumimoji="1" lang="ja-JP" altLang="en-US" sz="2400" b="1" dirty="0">
                          <a:solidFill>
                            <a:schemeClr val="tx1"/>
                          </a:solidFill>
                          <a:latin typeface="メイリオ" panose="020B0604030504040204" pitchFamily="50" charset="-128"/>
                          <a:ea typeface="メイリオ" panose="020B0604030504040204" pitchFamily="50" charset="-128"/>
                        </a:rPr>
                        <a:t>事前に撤回された制定案</a:t>
                      </a:r>
                      <a:endParaRPr kumimoji="1" lang="en-US" altLang="ja-JP" sz="2400" b="1"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５　　　</a:t>
                      </a:r>
                    </a:p>
                  </a:txBody>
                  <a:tcPr anchor="ctr"/>
                </a:tc>
                <a:tc>
                  <a:txBody>
                    <a:bodyPr/>
                    <a:lstStyle/>
                    <a:p>
                      <a:pPr algn="ct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786982894"/>
                  </a:ext>
                </a:extLst>
              </a:tr>
            </a:tbl>
          </a:graphicData>
        </a:graphic>
      </p:graphicFrame>
    </p:spTree>
    <p:extLst>
      <p:ext uri="{BB962C8B-B14F-4D97-AF65-F5344CB8AC3E}">
        <p14:creationId xmlns:p14="http://schemas.microsoft.com/office/powerpoint/2010/main" val="2245034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2C0AE-51AA-9B61-83FD-55F92D4E9F3F}"/>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01C7838-94C5-F64A-B3CA-EF2D3BF85164}"/>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150733590"/>
                    </a:ext>
                  </a:extLst>
                </a:gridCol>
              </a:tblGrid>
              <a:tr h="6858000">
                <a:tc>
                  <a:txBody>
                    <a:bodyPr/>
                    <a:lstStyle/>
                    <a:p>
                      <a:endParaRPr kumimoji="1" lang="ja-JP" altLang="en-US" dirty="0"/>
                    </a:p>
                  </a:txBody>
                  <a:tcPr>
                    <a:solidFill>
                      <a:srgbClr val="6600FF"/>
                    </a:solidFill>
                  </a:tcPr>
                </a:tc>
                <a:extLst>
                  <a:ext uri="{0D108BD9-81ED-4DB2-BD59-A6C34878D82A}">
                    <a16:rowId xmlns:a16="http://schemas.microsoft.com/office/drawing/2014/main" val="925261837"/>
                  </a:ext>
                </a:extLst>
              </a:tr>
            </a:tbl>
          </a:graphicData>
        </a:graphic>
      </p:graphicFrame>
      <p:graphicFrame>
        <p:nvGraphicFramePr>
          <p:cNvPr id="3" name="表 2">
            <a:extLst>
              <a:ext uri="{FF2B5EF4-FFF2-40B4-BE49-F238E27FC236}">
                <a16:creationId xmlns:a16="http://schemas.microsoft.com/office/drawing/2014/main" id="{6E6744A1-CEB2-130F-94B0-B9533AFD6645}"/>
              </a:ext>
            </a:extLst>
          </p:cNvPr>
          <p:cNvGraphicFramePr>
            <a:graphicFrameLocks noGrp="1"/>
          </p:cNvGraphicFramePr>
          <p:nvPr>
            <p:extLst>
              <p:ext uri="{D42A27DB-BD31-4B8C-83A1-F6EECF244321}">
                <p14:modId xmlns:p14="http://schemas.microsoft.com/office/powerpoint/2010/main" val="1556393608"/>
              </p:ext>
            </p:extLst>
          </p:nvPr>
        </p:nvGraphicFramePr>
        <p:xfrm>
          <a:off x="2032000" y="719666"/>
          <a:ext cx="8128000" cy="4868334"/>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128000">
                  <a:extLst>
                    <a:ext uri="{9D8B030D-6E8A-4147-A177-3AD203B41FA5}">
                      <a16:colId xmlns:a16="http://schemas.microsoft.com/office/drawing/2014/main" val="1223002113"/>
                    </a:ext>
                  </a:extLst>
                </a:gridCol>
              </a:tblGrid>
              <a:tr h="4868334">
                <a:tc>
                  <a:txBody>
                    <a:bodyPr/>
                    <a:lstStyle/>
                    <a:p>
                      <a:pPr algn="ctr">
                        <a:lnSpc>
                          <a:spcPct val="100000"/>
                        </a:lnSpc>
                        <a:spcBef>
                          <a:spcPts val="1500"/>
                        </a:spcBef>
                        <a:spcAft>
                          <a:spcPts val="1500"/>
                        </a:spcAft>
                      </a:pPr>
                      <a:r>
                        <a:rPr kumimoji="1" lang="ja-JP" altLang="en-US" sz="6000" dirty="0">
                          <a:latin typeface="メイリオ" panose="020B0604030504040204" pitchFamily="50" charset="-128"/>
                          <a:ea typeface="メイリオ" panose="020B0604030504040204" pitchFamily="50" charset="-128"/>
                        </a:rPr>
                        <a:t>規定審議会</a:t>
                      </a:r>
                      <a:endParaRPr kumimoji="1" lang="en-US" altLang="ja-JP" sz="6000" dirty="0">
                        <a:latin typeface="メイリオ" panose="020B0604030504040204" pitchFamily="50" charset="-128"/>
                        <a:ea typeface="メイリオ" panose="020B0604030504040204" pitchFamily="50" charset="-128"/>
                      </a:endParaRPr>
                    </a:p>
                    <a:p>
                      <a:pPr algn="ctr">
                        <a:lnSpc>
                          <a:spcPct val="100000"/>
                        </a:lnSpc>
                        <a:spcBef>
                          <a:spcPts val="1500"/>
                        </a:spcBef>
                        <a:spcAft>
                          <a:spcPts val="1500"/>
                        </a:spcAft>
                      </a:pPr>
                      <a:r>
                        <a:rPr kumimoji="1" lang="en-US" altLang="ja-JP" sz="4400" dirty="0">
                          <a:solidFill>
                            <a:srgbClr val="FFFF00"/>
                          </a:solidFill>
                          <a:latin typeface="メイリオ" panose="020B0604030504040204" pitchFamily="50" charset="-128"/>
                          <a:ea typeface="メイリオ" panose="020B0604030504040204" pitchFamily="50" charset="-128"/>
                        </a:rPr>
                        <a:t>-</a:t>
                      </a:r>
                      <a:r>
                        <a:rPr kumimoji="1" lang="ja-JP" altLang="en-US" sz="4400" dirty="0">
                          <a:solidFill>
                            <a:srgbClr val="FFFF00"/>
                          </a:solidFill>
                          <a:latin typeface="メイリオ" panose="020B0604030504040204" pitchFamily="50" charset="-128"/>
                          <a:ea typeface="メイリオ" panose="020B0604030504040204" pitchFamily="50" charset="-128"/>
                        </a:rPr>
                        <a:t>標準ロータリークラブ定款</a:t>
                      </a:r>
                      <a:r>
                        <a:rPr kumimoji="1" lang="en-US" altLang="ja-JP" sz="4400" dirty="0">
                          <a:solidFill>
                            <a:srgbClr val="FFFF00"/>
                          </a:solidFill>
                          <a:latin typeface="メイリオ" panose="020B0604030504040204" pitchFamily="50" charset="-128"/>
                          <a:ea typeface="メイリオ" panose="020B0604030504040204" pitchFamily="50" charset="-128"/>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5400000" scaled="1"/>
                      <a:tileRect/>
                    </a:gradFill>
                  </a:tcPr>
                </a:tc>
                <a:extLst>
                  <a:ext uri="{0D108BD9-81ED-4DB2-BD59-A6C34878D82A}">
                    <a16:rowId xmlns:a16="http://schemas.microsoft.com/office/drawing/2014/main" val="2460557683"/>
                  </a:ext>
                </a:extLst>
              </a:tr>
            </a:tbl>
          </a:graphicData>
        </a:graphic>
      </p:graphicFrame>
    </p:spTree>
    <p:extLst>
      <p:ext uri="{BB962C8B-B14F-4D97-AF65-F5344CB8AC3E}">
        <p14:creationId xmlns:p14="http://schemas.microsoft.com/office/powerpoint/2010/main" val="376362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68F6881-B694-9A46-0153-A08A28458DF9}"/>
              </a:ext>
            </a:extLst>
          </p:cNvPr>
          <p:cNvSpPr>
            <a:spLocks noGrp="1"/>
          </p:cNvSpPr>
          <p:nvPr>
            <p:ph type="sldNum" sz="quarter" idx="12"/>
          </p:nvPr>
        </p:nvSpPr>
        <p:spPr/>
        <p:txBody>
          <a:bodyPr/>
          <a:lstStyle/>
          <a:p>
            <a:fld id="{97A94E25-127B-4C48-AF96-44BA7B823777}" type="slidenum">
              <a:rPr lang="en-US" smtClean="0"/>
              <a:pPr/>
              <a:t>25</a:t>
            </a:fld>
            <a:endParaRPr lang="en-US" dirty="0"/>
          </a:p>
        </p:txBody>
      </p:sp>
      <p:pic>
        <p:nvPicPr>
          <p:cNvPr id="6" name="図 5">
            <a:extLst>
              <a:ext uri="{FF2B5EF4-FFF2-40B4-BE49-F238E27FC236}">
                <a16:creationId xmlns:a16="http://schemas.microsoft.com/office/drawing/2014/main" id="{C5D4C007-047E-48E4-C1A2-A0A7590EC83D}"/>
              </a:ext>
            </a:extLst>
          </p:cNvPr>
          <p:cNvPicPr>
            <a:picLocks noChangeAspect="1"/>
          </p:cNvPicPr>
          <p:nvPr/>
        </p:nvPicPr>
        <p:blipFill>
          <a:blip r:embed="rId3"/>
          <a:stretch>
            <a:fillRect/>
          </a:stretch>
        </p:blipFill>
        <p:spPr>
          <a:xfrm>
            <a:off x="0" y="0"/>
            <a:ext cx="12192000" cy="1310640"/>
          </a:xfrm>
          <a:prstGeom prst="rect">
            <a:avLst/>
          </a:prstGeom>
        </p:spPr>
      </p:pic>
      <p:graphicFrame>
        <p:nvGraphicFramePr>
          <p:cNvPr id="7" name="表 6">
            <a:extLst>
              <a:ext uri="{FF2B5EF4-FFF2-40B4-BE49-F238E27FC236}">
                <a16:creationId xmlns:a16="http://schemas.microsoft.com/office/drawing/2014/main" id="{A8815854-28B0-F215-B017-0944DF0EC6CF}"/>
              </a:ext>
            </a:extLst>
          </p:cNvPr>
          <p:cNvGraphicFramePr>
            <a:graphicFrameLocks noGrp="1"/>
          </p:cNvGraphicFramePr>
          <p:nvPr>
            <p:extLst>
              <p:ext uri="{D42A27DB-BD31-4B8C-83A1-F6EECF244321}">
                <p14:modId xmlns:p14="http://schemas.microsoft.com/office/powerpoint/2010/main" val="3204506798"/>
              </p:ext>
            </p:extLst>
          </p:nvPr>
        </p:nvGraphicFramePr>
        <p:xfrm>
          <a:off x="657476" y="1493520"/>
          <a:ext cx="10877047" cy="5045392"/>
        </p:xfrm>
        <a:graphic>
          <a:graphicData uri="http://schemas.openxmlformats.org/drawingml/2006/table">
            <a:tbl>
              <a:tblPr firstRow="1" bandRow="1">
                <a:tableStyleId>{5940675A-B579-460E-94D1-54222C63F5DA}</a:tableStyleId>
              </a:tblPr>
              <a:tblGrid>
                <a:gridCol w="1351375">
                  <a:extLst>
                    <a:ext uri="{9D8B030D-6E8A-4147-A177-3AD203B41FA5}">
                      <a16:colId xmlns:a16="http://schemas.microsoft.com/office/drawing/2014/main" val="718305024"/>
                    </a:ext>
                  </a:extLst>
                </a:gridCol>
                <a:gridCol w="9525672">
                  <a:extLst>
                    <a:ext uri="{9D8B030D-6E8A-4147-A177-3AD203B41FA5}">
                      <a16:colId xmlns:a16="http://schemas.microsoft.com/office/drawing/2014/main" val="843987697"/>
                    </a:ext>
                  </a:extLst>
                </a:gridCol>
              </a:tblGrid>
              <a:tr h="974180">
                <a:tc>
                  <a:txBody>
                    <a:bodyPr/>
                    <a:lstStyle/>
                    <a:p>
                      <a:r>
                        <a:rPr kumimoji="1" lang="en-US" altLang="ja-JP" sz="2600" dirty="0">
                          <a:latin typeface="メイリオ" panose="020B0604030504040204" pitchFamily="50" charset="-128"/>
                          <a:ea typeface="メイリオ" panose="020B0604030504040204" pitchFamily="50" charset="-128"/>
                        </a:rPr>
                        <a:t>25-01</a:t>
                      </a:r>
                      <a:endParaRPr kumimoji="1" lang="ja-JP" altLang="en-US" sz="2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2400" dirty="0">
                          <a:latin typeface="メイリオ" panose="020B0604030504040204" pitchFamily="50" charset="-128"/>
                          <a:ea typeface="メイリオ" panose="020B0604030504040204" pitchFamily="50" charset="-128"/>
                        </a:rPr>
                        <a:t>ロータリークラブの目的を改正する件</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a:t>
                      </a:r>
                      <a:r>
                        <a:rPr kumimoji="1" lang="en-US" altLang="ja-JP" sz="2400" dirty="0">
                          <a:latin typeface="メイリオ" panose="020B0604030504040204" pitchFamily="50" charset="-128"/>
                          <a:ea typeface="メイリオ" panose="020B0604030504040204" pitchFamily="50" charset="-128"/>
                        </a:rPr>
                        <a:t>Toulouse RC, </a:t>
                      </a:r>
                      <a:r>
                        <a:rPr kumimoji="1" lang="ja-JP" altLang="en-US" sz="2400" dirty="0">
                          <a:latin typeface="メイリオ" panose="020B0604030504040204" pitchFamily="50" charset="-128"/>
                          <a:ea typeface="メイリオ" panose="020B0604030504040204" pitchFamily="50" charset="-128"/>
                        </a:rPr>
                        <a:t>アンドレとフランス、第</a:t>
                      </a:r>
                      <a:r>
                        <a:rPr kumimoji="1" lang="en-US" altLang="ja-JP" sz="2400" dirty="0">
                          <a:latin typeface="メイリオ" panose="020B0604030504040204" pitchFamily="50" charset="-128"/>
                          <a:ea typeface="メイリオ" panose="020B0604030504040204" pitchFamily="50" charset="-128"/>
                        </a:rPr>
                        <a:t>1700</a:t>
                      </a:r>
                      <a:r>
                        <a:rPr kumimoji="1" lang="ja-JP" altLang="en-US" sz="2400" dirty="0">
                          <a:latin typeface="メイリオ" panose="020B0604030504040204" pitchFamily="50" charset="-128"/>
                          <a:ea typeface="メイリオ" panose="020B0604030504040204" pitchFamily="50" charset="-128"/>
                        </a:rPr>
                        <a:t>地区）</a:t>
                      </a:r>
                      <a:endParaRPr kumimoji="1" lang="en-US" altLang="ja-JP" sz="2400" dirty="0">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3305242343"/>
                  </a:ext>
                </a:extLst>
              </a:tr>
              <a:tr h="974180">
                <a:tc>
                  <a:txBody>
                    <a:bodyPr/>
                    <a:lstStyle/>
                    <a:p>
                      <a:r>
                        <a:rPr kumimoji="1" lang="en-US" altLang="ja-JP" sz="2600" dirty="0">
                          <a:latin typeface="メイリオ" panose="020B0604030504040204" pitchFamily="50" charset="-128"/>
                          <a:ea typeface="メイリオ" panose="020B0604030504040204" pitchFamily="50" charset="-128"/>
                        </a:rPr>
                        <a:t>25-02</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400" dirty="0">
                          <a:latin typeface="メイリオ" panose="020B0604030504040204" pitchFamily="50" charset="-128"/>
                          <a:ea typeface="メイリオ" panose="020B0604030504040204" pitchFamily="50" charset="-128"/>
                        </a:rPr>
                        <a:t>推奨されるクラブ委員会の一つとして職業奉仕を追加する件</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a:t>
                      </a:r>
                      <a:r>
                        <a:rPr kumimoji="1" lang="en-US" altLang="ja-JP" sz="2400" dirty="0">
                          <a:latin typeface="メイリオ" panose="020B0604030504040204" pitchFamily="50" charset="-128"/>
                          <a:ea typeface="メイリオ" panose="020B0604030504040204" pitchFamily="50" charset="-128"/>
                        </a:rPr>
                        <a:t>Paris 20eme Service &amp; Industrie RC, </a:t>
                      </a:r>
                      <a:r>
                        <a:rPr kumimoji="1" lang="ja-JP" altLang="en-US" sz="2400" dirty="0">
                          <a:latin typeface="メイリオ" panose="020B0604030504040204" pitchFamily="50" charset="-128"/>
                          <a:ea typeface="メイリオ" panose="020B0604030504040204" pitchFamily="50" charset="-128"/>
                        </a:rPr>
                        <a:t>フランス第</a:t>
                      </a:r>
                      <a:r>
                        <a:rPr kumimoji="1" lang="en-US" altLang="ja-JP" sz="2400" dirty="0">
                          <a:latin typeface="メイリオ" panose="020B0604030504040204" pitchFamily="50" charset="-128"/>
                          <a:ea typeface="メイリオ" panose="020B0604030504040204" pitchFamily="50" charset="-128"/>
                        </a:rPr>
                        <a:t>1700</a:t>
                      </a:r>
                      <a:r>
                        <a:rPr kumimoji="1" lang="ja-JP" altLang="en-US" sz="2400" dirty="0">
                          <a:latin typeface="メイリオ" panose="020B0604030504040204" pitchFamily="50" charset="-128"/>
                          <a:ea typeface="メイリオ" panose="020B0604030504040204" pitchFamily="50" charset="-128"/>
                        </a:rPr>
                        <a:t>地区）</a:t>
                      </a:r>
                    </a:p>
                  </a:txBody>
                  <a:tcPr anchor="ctr">
                    <a:noFill/>
                  </a:tcPr>
                </a:tc>
                <a:extLst>
                  <a:ext uri="{0D108BD9-81ED-4DB2-BD59-A6C34878D82A}">
                    <a16:rowId xmlns:a16="http://schemas.microsoft.com/office/drawing/2014/main" val="3042846493"/>
                  </a:ext>
                </a:extLst>
              </a:tr>
              <a:tr h="974180">
                <a:tc>
                  <a:txBody>
                    <a:bodyPr/>
                    <a:lstStyle/>
                    <a:p>
                      <a:r>
                        <a:rPr kumimoji="1" lang="en-US" altLang="ja-JP" sz="2600" dirty="0">
                          <a:latin typeface="メイリオ" panose="020B0604030504040204" pitchFamily="50" charset="-128"/>
                          <a:ea typeface="メイリオ" panose="020B0604030504040204" pitchFamily="50" charset="-128"/>
                        </a:rPr>
                        <a:t>25-03</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400" dirty="0">
                          <a:latin typeface="メイリオ" panose="020B0604030504040204" pitchFamily="50" charset="-128"/>
                          <a:ea typeface="メイリオ" panose="020B0604030504040204" pitchFamily="50" charset="-128"/>
                        </a:rPr>
                        <a:t>クラブ会長以外のクラブ役員の選挙または選出について規定する件</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（第</a:t>
                      </a:r>
                      <a:r>
                        <a:rPr kumimoji="1" lang="en-US" altLang="ja-JP" sz="2400" dirty="0">
                          <a:latin typeface="メイリオ" panose="020B0604030504040204" pitchFamily="50" charset="-128"/>
                          <a:ea typeface="メイリオ" panose="020B0604030504040204" pitchFamily="50" charset="-128"/>
                        </a:rPr>
                        <a:t>2660</a:t>
                      </a:r>
                      <a:r>
                        <a:rPr kumimoji="1" lang="ja-JP" altLang="en-US" sz="2400" dirty="0">
                          <a:latin typeface="メイリオ" panose="020B0604030504040204" pitchFamily="50" charset="-128"/>
                          <a:ea typeface="メイリオ" panose="020B0604030504040204" pitchFamily="50" charset="-128"/>
                        </a:rPr>
                        <a:t>地区）</a:t>
                      </a:r>
                    </a:p>
                  </a:txBody>
                  <a:tcPr anchor="ctr">
                    <a:solidFill>
                      <a:srgbClr val="CCECFF"/>
                    </a:solidFill>
                  </a:tcPr>
                </a:tc>
                <a:extLst>
                  <a:ext uri="{0D108BD9-81ED-4DB2-BD59-A6C34878D82A}">
                    <a16:rowId xmlns:a16="http://schemas.microsoft.com/office/drawing/2014/main" val="1103470293"/>
                  </a:ext>
                </a:extLst>
              </a:tr>
              <a:tr h="577291">
                <a:tc>
                  <a:txBody>
                    <a:bodyPr/>
                    <a:lstStyle/>
                    <a:p>
                      <a:r>
                        <a:rPr kumimoji="1" lang="en-US" altLang="ja-JP" sz="2600" dirty="0">
                          <a:latin typeface="メイリオ" panose="020B0604030504040204" pitchFamily="50" charset="-128"/>
                          <a:ea typeface="メイリオ" panose="020B0604030504040204" pitchFamily="50" charset="-128"/>
                        </a:rPr>
                        <a:t>24-04</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400" dirty="0">
                          <a:latin typeface="メイリオ" panose="020B0604030504040204" pitchFamily="50" charset="-128"/>
                          <a:ea typeface="メイリオ" panose="020B0604030504040204" pitchFamily="50" charset="-128"/>
                        </a:rPr>
                        <a:t>クラブ理事を理事会の役員と規定する件（水戸</a:t>
                      </a:r>
                      <a:r>
                        <a:rPr kumimoji="1" lang="en-US" altLang="ja-JP" sz="2400" dirty="0">
                          <a:latin typeface="メイリオ" panose="020B0604030504040204" pitchFamily="50" charset="-128"/>
                          <a:ea typeface="メイリオ" panose="020B0604030504040204" pitchFamily="50" charset="-128"/>
                        </a:rPr>
                        <a:t>RC</a:t>
                      </a:r>
                      <a:r>
                        <a:rPr kumimoji="1" lang="ja-JP" altLang="en-US" sz="2400" dirty="0">
                          <a:latin typeface="メイリオ" panose="020B0604030504040204" pitchFamily="50" charset="-128"/>
                          <a:ea typeface="メイリオ" panose="020B0604030504040204" pitchFamily="50" charset="-128"/>
                        </a:rPr>
                        <a:t>、第</a:t>
                      </a:r>
                      <a:r>
                        <a:rPr kumimoji="1" lang="en-US" altLang="ja-JP" sz="2400" dirty="0">
                          <a:latin typeface="メイリオ" panose="020B0604030504040204" pitchFamily="50" charset="-128"/>
                          <a:ea typeface="メイリオ" panose="020B0604030504040204" pitchFamily="50" charset="-128"/>
                        </a:rPr>
                        <a:t>2820</a:t>
                      </a:r>
                      <a:r>
                        <a:rPr kumimoji="1" lang="ja-JP" altLang="en-US" sz="2400" dirty="0">
                          <a:latin typeface="メイリオ" panose="020B0604030504040204" pitchFamily="50" charset="-128"/>
                          <a:ea typeface="メイリオ" panose="020B0604030504040204" pitchFamily="50" charset="-128"/>
                        </a:rPr>
                        <a:t>地区）</a:t>
                      </a:r>
                    </a:p>
                  </a:txBody>
                  <a:tcPr anchor="ctr">
                    <a:solidFill>
                      <a:srgbClr val="CCECFF"/>
                    </a:solidFill>
                  </a:tcPr>
                </a:tc>
                <a:extLst>
                  <a:ext uri="{0D108BD9-81ED-4DB2-BD59-A6C34878D82A}">
                    <a16:rowId xmlns:a16="http://schemas.microsoft.com/office/drawing/2014/main" val="2387183057"/>
                  </a:ext>
                </a:extLst>
              </a:tr>
              <a:tr h="968270">
                <a:tc>
                  <a:txBody>
                    <a:bodyPr/>
                    <a:lstStyle/>
                    <a:p>
                      <a:r>
                        <a:rPr kumimoji="1" lang="en-US" altLang="ja-JP" sz="2600" dirty="0">
                          <a:latin typeface="メイリオ" panose="020B0604030504040204" pitchFamily="50" charset="-128"/>
                          <a:ea typeface="メイリオ" panose="020B0604030504040204" pitchFamily="50" charset="-128"/>
                        </a:rPr>
                        <a:t>24-05</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400" dirty="0">
                          <a:latin typeface="メイリオ" panose="020B0604030504040204" pitchFamily="50" charset="-128"/>
                          <a:ea typeface="メイリオ" panose="020B0604030504040204" pitchFamily="50" charset="-128"/>
                        </a:rPr>
                        <a:t>クラブ理事会が議事録を会員に提供する期限を改正する件</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a:t>
                      </a:r>
                      <a:r>
                        <a:rPr kumimoji="1" lang="en-US" altLang="ja-JP" sz="2400" dirty="0">
                          <a:latin typeface="メイリオ" panose="020B0604030504040204" pitchFamily="50" charset="-128"/>
                          <a:ea typeface="メイリオ" panose="020B0604030504040204" pitchFamily="50" charset="-128"/>
                        </a:rPr>
                        <a:t>Bombay RC/Bombay Seacoast RC</a:t>
                      </a:r>
                      <a:r>
                        <a:rPr kumimoji="1" lang="ja-JP" altLang="en-US" sz="2400" dirty="0">
                          <a:latin typeface="メイリオ" panose="020B0604030504040204" pitchFamily="50" charset="-128"/>
                          <a:ea typeface="メイリオ" panose="020B0604030504040204" pitchFamily="50" charset="-128"/>
                        </a:rPr>
                        <a:t>、</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第</a:t>
                      </a:r>
                      <a:r>
                        <a:rPr kumimoji="1" lang="en-US" altLang="ja-JP" sz="2400" dirty="0">
                          <a:latin typeface="メイリオ" panose="020B0604030504040204" pitchFamily="50" charset="-128"/>
                          <a:ea typeface="メイリオ" panose="020B0604030504040204" pitchFamily="50" charset="-128"/>
                        </a:rPr>
                        <a:t>3141</a:t>
                      </a:r>
                      <a:r>
                        <a:rPr kumimoji="1" lang="ja-JP" altLang="en-US" sz="2400" dirty="0">
                          <a:latin typeface="メイリオ" panose="020B0604030504040204" pitchFamily="50" charset="-128"/>
                          <a:ea typeface="メイリオ" panose="020B0604030504040204" pitchFamily="50" charset="-128"/>
                        </a:rPr>
                        <a:t>地区）</a:t>
                      </a:r>
                      <a:endParaRPr kumimoji="1" lang="en-US" altLang="ja-JP" sz="2400" dirty="0">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1973498128"/>
                  </a:ext>
                </a:extLst>
              </a:tr>
              <a:tr h="577291">
                <a:tc>
                  <a:txBody>
                    <a:bodyPr/>
                    <a:lstStyle/>
                    <a:p>
                      <a:r>
                        <a:rPr kumimoji="1" lang="en-US" altLang="ja-JP" sz="2600" dirty="0">
                          <a:latin typeface="メイリオ" panose="020B0604030504040204" pitchFamily="50" charset="-128"/>
                          <a:ea typeface="メイリオ" panose="020B0604030504040204" pitchFamily="50" charset="-128"/>
                        </a:rPr>
                        <a:t>25-06</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400" dirty="0">
                          <a:latin typeface="メイリオ" panose="020B0604030504040204" pitchFamily="50" charset="-128"/>
                          <a:ea typeface="メイリオ" panose="020B0604030504040204" pitchFamily="50" charset="-128"/>
                        </a:rPr>
                        <a:t>中間財務報告の締切日を改正する件（第</a:t>
                      </a:r>
                      <a:r>
                        <a:rPr kumimoji="1" lang="en-US" altLang="ja-JP" sz="2400" dirty="0">
                          <a:latin typeface="メイリオ" panose="020B0604030504040204" pitchFamily="50" charset="-128"/>
                          <a:ea typeface="メイリオ" panose="020B0604030504040204" pitchFamily="50" charset="-128"/>
                        </a:rPr>
                        <a:t>2080</a:t>
                      </a:r>
                      <a:r>
                        <a:rPr kumimoji="1" lang="ja-JP" altLang="en-US" sz="2400" dirty="0">
                          <a:latin typeface="メイリオ" panose="020B0604030504040204" pitchFamily="50" charset="-128"/>
                          <a:ea typeface="メイリオ" panose="020B0604030504040204" pitchFamily="50" charset="-128"/>
                        </a:rPr>
                        <a:t>地区、イタリア）</a:t>
                      </a:r>
                    </a:p>
                  </a:txBody>
                  <a:tcPr anchor="ctr">
                    <a:noFill/>
                  </a:tcPr>
                </a:tc>
                <a:extLst>
                  <a:ext uri="{0D108BD9-81ED-4DB2-BD59-A6C34878D82A}">
                    <a16:rowId xmlns:a16="http://schemas.microsoft.com/office/drawing/2014/main" val="2467913020"/>
                  </a:ext>
                </a:extLst>
              </a:tr>
            </a:tbl>
          </a:graphicData>
        </a:graphic>
      </p:graphicFrame>
    </p:spTree>
    <p:extLst>
      <p:ext uri="{BB962C8B-B14F-4D97-AF65-F5344CB8AC3E}">
        <p14:creationId xmlns:p14="http://schemas.microsoft.com/office/powerpoint/2010/main" val="88472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0B564-48F9-7187-DE79-6414EDD27CF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61F8FB1-FEA8-3A56-7B89-C1A59FE573AA}"/>
              </a:ext>
            </a:extLst>
          </p:cNvPr>
          <p:cNvSpPr>
            <a:spLocks noGrp="1"/>
          </p:cNvSpPr>
          <p:nvPr>
            <p:ph type="sldNum" sz="quarter" idx="12"/>
          </p:nvPr>
        </p:nvSpPr>
        <p:spPr/>
        <p:txBody>
          <a:bodyPr/>
          <a:lstStyle/>
          <a:p>
            <a:fld id="{97A94E25-127B-4C48-AF96-44BA7B823777}" type="slidenum">
              <a:rPr lang="en-US" smtClean="0"/>
              <a:pPr/>
              <a:t>26</a:t>
            </a:fld>
            <a:endParaRPr lang="en-US" dirty="0"/>
          </a:p>
        </p:txBody>
      </p:sp>
      <p:pic>
        <p:nvPicPr>
          <p:cNvPr id="6" name="図 5">
            <a:extLst>
              <a:ext uri="{FF2B5EF4-FFF2-40B4-BE49-F238E27FC236}">
                <a16:creationId xmlns:a16="http://schemas.microsoft.com/office/drawing/2014/main" id="{430FC31B-EF1D-2BAD-B49F-24B0A2C6D991}"/>
              </a:ext>
            </a:extLst>
          </p:cNvPr>
          <p:cNvPicPr>
            <a:picLocks noChangeAspect="1"/>
          </p:cNvPicPr>
          <p:nvPr/>
        </p:nvPicPr>
        <p:blipFill>
          <a:blip r:embed="rId3"/>
          <a:stretch>
            <a:fillRect/>
          </a:stretch>
        </p:blipFill>
        <p:spPr>
          <a:xfrm>
            <a:off x="0" y="0"/>
            <a:ext cx="12192000" cy="1310640"/>
          </a:xfrm>
          <a:prstGeom prst="rect">
            <a:avLst/>
          </a:prstGeom>
        </p:spPr>
      </p:pic>
      <p:graphicFrame>
        <p:nvGraphicFramePr>
          <p:cNvPr id="7" name="表 6">
            <a:extLst>
              <a:ext uri="{FF2B5EF4-FFF2-40B4-BE49-F238E27FC236}">
                <a16:creationId xmlns:a16="http://schemas.microsoft.com/office/drawing/2014/main" id="{0F1785F1-A057-5793-AC72-19F235429FC1}"/>
              </a:ext>
            </a:extLst>
          </p:cNvPr>
          <p:cNvGraphicFramePr>
            <a:graphicFrameLocks noGrp="1"/>
          </p:cNvGraphicFramePr>
          <p:nvPr>
            <p:extLst>
              <p:ext uri="{D42A27DB-BD31-4B8C-83A1-F6EECF244321}">
                <p14:modId xmlns:p14="http://schemas.microsoft.com/office/powerpoint/2010/main" val="3475986393"/>
              </p:ext>
            </p:extLst>
          </p:nvPr>
        </p:nvGraphicFramePr>
        <p:xfrm>
          <a:off x="657476" y="1458738"/>
          <a:ext cx="10877047" cy="5080174"/>
        </p:xfrm>
        <a:graphic>
          <a:graphicData uri="http://schemas.openxmlformats.org/drawingml/2006/table">
            <a:tbl>
              <a:tblPr firstRow="1" bandRow="1">
                <a:tableStyleId>{5940675A-B579-460E-94D1-54222C63F5DA}</a:tableStyleId>
              </a:tblPr>
              <a:tblGrid>
                <a:gridCol w="1351375">
                  <a:extLst>
                    <a:ext uri="{9D8B030D-6E8A-4147-A177-3AD203B41FA5}">
                      <a16:colId xmlns:a16="http://schemas.microsoft.com/office/drawing/2014/main" val="718305024"/>
                    </a:ext>
                  </a:extLst>
                </a:gridCol>
                <a:gridCol w="9525672">
                  <a:extLst>
                    <a:ext uri="{9D8B030D-6E8A-4147-A177-3AD203B41FA5}">
                      <a16:colId xmlns:a16="http://schemas.microsoft.com/office/drawing/2014/main" val="843987697"/>
                    </a:ext>
                  </a:extLst>
                </a:gridCol>
              </a:tblGrid>
              <a:tr h="817967">
                <a:tc>
                  <a:txBody>
                    <a:bodyPr/>
                    <a:lstStyle/>
                    <a:p>
                      <a:r>
                        <a:rPr kumimoji="1" lang="en-US" altLang="ja-JP" sz="2600" dirty="0">
                          <a:latin typeface="メイリオ" panose="020B0604030504040204" pitchFamily="50" charset="-128"/>
                          <a:ea typeface="メイリオ" panose="020B0604030504040204" pitchFamily="50" charset="-128"/>
                        </a:rPr>
                        <a:t>25-78</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400" dirty="0">
                          <a:latin typeface="メイリオ" panose="020B0604030504040204" pitchFamily="50" charset="-128"/>
                          <a:ea typeface="メイリオ" panose="020B0604030504040204" pitchFamily="50" charset="-128"/>
                        </a:rPr>
                        <a:t>クラブ奉仕をより良く定義するために第一の奉仕部門を改定</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する件（第</a:t>
                      </a:r>
                      <a:r>
                        <a:rPr kumimoji="1" lang="en-US" altLang="ja-JP" sz="2400" dirty="0">
                          <a:latin typeface="メイリオ" panose="020B0604030504040204" pitchFamily="50" charset="-128"/>
                          <a:ea typeface="メイリオ" panose="020B0604030504040204" pitchFamily="50" charset="-128"/>
                        </a:rPr>
                        <a:t>2800</a:t>
                      </a:r>
                      <a:r>
                        <a:rPr kumimoji="1" lang="ja-JP" altLang="en-US" sz="2400" dirty="0">
                          <a:latin typeface="メイリオ" panose="020B0604030504040204" pitchFamily="50" charset="-128"/>
                          <a:ea typeface="メイリオ" panose="020B0604030504040204" pitchFamily="50" charset="-128"/>
                        </a:rPr>
                        <a:t>地区）</a:t>
                      </a:r>
                    </a:p>
                  </a:txBody>
                  <a:tcPr anchor="ctr">
                    <a:solidFill>
                      <a:srgbClr val="CCECFF"/>
                    </a:solidFill>
                  </a:tcPr>
                </a:tc>
                <a:extLst>
                  <a:ext uri="{0D108BD9-81ED-4DB2-BD59-A6C34878D82A}">
                    <a16:rowId xmlns:a16="http://schemas.microsoft.com/office/drawing/2014/main" val="3305242343"/>
                  </a:ext>
                </a:extLst>
              </a:tr>
              <a:tr h="817967">
                <a:tc>
                  <a:txBody>
                    <a:bodyPr/>
                    <a:lstStyle/>
                    <a:p>
                      <a:r>
                        <a:rPr kumimoji="1" lang="en-US" altLang="ja-JP" sz="2600" dirty="0">
                          <a:latin typeface="メイリオ" panose="020B0604030504040204" pitchFamily="50" charset="-128"/>
                          <a:ea typeface="メイリオ" panose="020B0604030504040204" pitchFamily="50" charset="-128"/>
                        </a:rPr>
                        <a:t>25-79</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400" dirty="0">
                          <a:latin typeface="メイリオ" panose="020B0604030504040204" pitchFamily="50" charset="-128"/>
                          <a:ea typeface="メイリオ" panose="020B0604030504040204" pitchFamily="50" charset="-128"/>
                        </a:rPr>
                        <a:t>メンタルヘルスの問題を抱える人々への支援を含めて奉仕の</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第三部門を改定する件（宮崎</a:t>
                      </a:r>
                      <a:r>
                        <a:rPr kumimoji="1" lang="en-US" altLang="ja-JP" sz="2400" dirty="0">
                          <a:latin typeface="メイリオ" panose="020B0604030504040204" pitchFamily="50" charset="-128"/>
                          <a:ea typeface="メイリオ" panose="020B0604030504040204" pitchFamily="50" charset="-128"/>
                        </a:rPr>
                        <a:t>RC</a:t>
                      </a:r>
                      <a:r>
                        <a:rPr kumimoji="1" lang="ja-JP" altLang="en-US" sz="2400" dirty="0">
                          <a:latin typeface="メイリオ" panose="020B0604030504040204" pitchFamily="50" charset="-128"/>
                          <a:ea typeface="メイリオ" panose="020B0604030504040204" pitchFamily="50" charset="-128"/>
                        </a:rPr>
                        <a:t>、第</a:t>
                      </a:r>
                      <a:r>
                        <a:rPr kumimoji="1" lang="en-US" altLang="ja-JP" sz="2400" dirty="0">
                          <a:latin typeface="メイリオ" panose="020B0604030504040204" pitchFamily="50" charset="-128"/>
                          <a:ea typeface="メイリオ" panose="020B0604030504040204" pitchFamily="50" charset="-128"/>
                        </a:rPr>
                        <a:t>2730</a:t>
                      </a:r>
                      <a:r>
                        <a:rPr kumimoji="1" lang="ja-JP" altLang="en-US" sz="2400" dirty="0">
                          <a:latin typeface="メイリオ" panose="020B0604030504040204" pitchFamily="50" charset="-128"/>
                          <a:ea typeface="メイリオ" panose="020B0604030504040204" pitchFamily="50" charset="-128"/>
                        </a:rPr>
                        <a:t>地区）</a:t>
                      </a:r>
                    </a:p>
                  </a:txBody>
                  <a:tcPr anchor="ctr">
                    <a:solidFill>
                      <a:srgbClr val="CCECFF"/>
                    </a:solidFill>
                  </a:tcPr>
                </a:tc>
                <a:extLst>
                  <a:ext uri="{0D108BD9-81ED-4DB2-BD59-A6C34878D82A}">
                    <a16:rowId xmlns:a16="http://schemas.microsoft.com/office/drawing/2014/main" val="3042846493"/>
                  </a:ext>
                </a:extLst>
              </a:tr>
              <a:tr h="817967">
                <a:tc>
                  <a:txBody>
                    <a:bodyPr/>
                    <a:lstStyle/>
                    <a:p>
                      <a:r>
                        <a:rPr kumimoji="1" lang="en-US" altLang="ja-JP" sz="2600" dirty="0">
                          <a:latin typeface="メイリオ" panose="020B0604030504040204" pitchFamily="50" charset="-128"/>
                          <a:ea typeface="メイリオ" panose="020B0604030504040204" pitchFamily="50" charset="-128"/>
                        </a:rPr>
                        <a:t>25-80</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メイリオ" panose="020B0604030504040204" pitchFamily="50" charset="-128"/>
                          <a:ea typeface="メイリオ" panose="020B0604030504040204" pitchFamily="50" charset="-128"/>
                        </a:rPr>
                        <a:t>奉仕部門を改定する件（東京本郷</a:t>
                      </a:r>
                      <a:r>
                        <a:rPr kumimoji="1" lang="en-US" altLang="ja-JP" sz="2400" dirty="0">
                          <a:latin typeface="メイリオ" panose="020B0604030504040204" pitchFamily="50" charset="-128"/>
                          <a:ea typeface="メイリオ" panose="020B0604030504040204" pitchFamily="50" charset="-128"/>
                        </a:rPr>
                        <a:t>RC</a:t>
                      </a:r>
                      <a:r>
                        <a:rPr kumimoji="1" lang="ja-JP" altLang="en-US" sz="2400" dirty="0">
                          <a:latin typeface="メイリオ" panose="020B0604030504040204" pitchFamily="50" charset="-128"/>
                          <a:ea typeface="メイリオ" panose="020B0604030504040204" pitchFamily="50" charset="-128"/>
                        </a:rPr>
                        <a:t>、第</a:t>
                      </a:r>
                      <a:r>
                        <a:rPr kumimoji="1" lang="en-US" altLang="ja-JP" sz="2400" dirty="0">
                          <a:latin typeface="メイリオ" panose="020B0604030504040204" pitchFamily="50" charset="-128"/>
                          <a:ea typeface="メイリオ" panose="020B0604030504040204" pitchFamily="50" charset="-128"/>
                        </a:rPr>
                        <a:t>2580</a:t>
                      </a:r>
                      <a:r>
                        <a:rPr kumimoji="1" lang="ja-JP" altLang="en-US" sz="2400" dirty="0">
                          <a:latin typeface="メイリオ" panose="020B0604030504040204" pitchFamily="50" charset="-128"/>
                          <a:ea typeface="メイリオ" panose="020B0604030504040204" pitchFamily="50" charset="-128"/>
                        </a:rPr>
                        <a:t>地区）</a:t>
                      </a:r>
                    </a:p>
                  </a:txBody>
                  <a:tcPr anchor="ctr">
                    <a:solidFill>
                      <a:srgbClr val="CCECFF"/>
                    </a:solidFill>
                  </a:tcPr>
                </a:tc>
                <a:extLst>
                  <a:ext uri="{0D108BD9-81ED-4DB2-BD59-A6C34878D82A}">
                    <a16:rowId xmlns:a16="http://schemas.microsoft.com/office/drawing/2014/main" val="1103470293"/>
                  </a:ext>
                </a:extLst>
              </a:tr>
              <a:tr h="817967">
                <a:tc>
                  <a:txBody>
                    <a:bodyPr/>
                    <a:lstStyle/>
                    <a:p>
                      <a:r>
                        <a:rPr kumimoji="1" lang="en-US" altLang="ja-JP" sz="2600" dirty="0">
                          <a:latin typeface="メイリオ" panose="020B0604030504040204" pitchFamily="50" charset="-128"/>
                          <a:ea typeface="メイリオ" panose="020B0604030504040204" pitchFamily="50" charset="-128"/>
                        </a:rPr>
                        <a:t>25-83</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400" dirty="0">
                          <a:latin typeface="メイリオ" panose="020B0604030504040204" pitchFamily="50" charset="-128"/>
                          <a:ea typeface="メイリオ" panose="020B0604030504040204" pitchFamily="50" charset="-128"/>
                        </a:rPr>
                        <a:t>クラブ例会の開始時間と終了時間を規定する件（第</a:t>
                      </a:r>
                      <a:r>
                        <a:rPr kumimoji="1" lang="en-US" altLang="ja-JP" sz="2400" dirty="0">
                          <a:latin typeface="メイリオ" panose="020B0604030504040204" pitchFamily="50" charset="-128"/>
                          <a:ea typeface="メイリオ" panose="020B0604030504040204" pitchFamily="50" charset="-128"/>
                        </a:rPr>
                        <a:t>2680</a:t>
                      </a:r>
                      <a:r>
                        <a:rPr kumimoji="1" lang="ja-JP" altLang="en-US" sz="2400" dirty="0">
                          <a:latin typeface="メイリオ" panose="020B0604030504040204" pitchFamily="50" charset="-128"/>
                          <a:ea typeface="メイリオ" panose="020B0604030504040204" pitchFamily="50" charset="-128"/>
                        </a:rPr>
                        <a:t>地区）</a:t>
                      </a:r>
                    </a:p>
                  </a:txBody>
                  <a:tcPr anchor="ctr">
                    <a:solidFill>
                      <a:srgbClr val="CCECFF"/>
                    </a:solidFill>
                  </a:tcPr>
                </a:tc>
                <a:extLst>
                  <a:ext uri="{0D108BD9-81ED-4DB2-BD59-A6C34878D82A}">
                    <a16:rowId xmlns:a16="http://schemas.microsoft.com/office/drawing/2014/main" val="1973498128"/>
                  </a:ext>
                </a:extLst>
              </a:tr>
              <a:tr h="484721">
                <a:tc>
                  <a:txBody>
                    <a:bodyPr/>
                    <a:lstStyle/>
                    <a:p>
                      <a:r>
                        <a:rPr kumimoji="1" lang="en-US" altLang="ja-JP" sz="2600" dirty="0">
                          <a:latin typeface="メイリオ" panose="020B0604030504040204" pitchFamily="50" charset="-128"/>
                          <a:ea typeface="メイリオ" panose="020B0604030504040204" pitchFamily="50" charset="-128"/>
                        </a:rPr>
                        <a:t>25-84</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400" dirty="0">
                          <a:latin typeface="メイリオ" panose="020B0604030504040204" pitchFamily="50" charset="-128"/>
                          <a:ea typeface="メイリオ" panose="020B0604030504040204" pitchFamily="50" charset="-128"/>
                        </a:rPr>
                        <a:t>例会取消の頻度を改正する件（第</a:t>
                      </a:r>
                      <a:r>
                        <a:rPr kumimoji="1" lang="en-US" altLang="ja-JP" sz="2400" dirty="0">
                          <a:latin typeface="メイリオ" panose="020B0604030504040204" pitchFamily="50" charset="-128"/>
                          <a:ea typeface="メイリオ" panose="020B0604030504040204" pitchFamily="50" charset="-128"/>
                        </a:rPr>
                        <a:t>2660</a:t>
                      </a:r>
                      <a:r>
                        <a:rPr kumimoji="1" lang="ja-JP" altLang="en-US" sz="2400" dirty="0">
                          <a:latin typeface="メイリオ" panose="020B0604030504040204" pitchFamily="50" charset="-128"/>
                          <a:ea typeface="メイリオ" panose="020B0604030504040204" pitchFamily="50" charset="-128"/>
                        </a:rPr>
                        <a:t>地区）</a:t>
                      </a:r>
                      <a:endParaRPr kumimoji="1" lang="en-US" altLang="ja-JP" sz="2400" dirty="0">
                        <a:latin typeface="メイリオ" panose="020B0604030504040204" pitchFamily="50" charset="-128"/>
                        <a:ea typeface="メイリオ" panose="020B0604030504040204" pitchFamily="50" charset="-128"/>
                      </a:endParaRPr>
                    </a:p>
                  </a:txBody>
                  <a:tcPr anchor="ctr">
                    <a:solidFill>
                      <a:srgbClr val="CCECFF"/>
                    </a:solidFill>
                  </a:tcPr>
                </a:tc>
                <a:extLst>
                  <a:ext uri="{0D108BD9-81ED-4DB2-BD59-A6C34878D82A}">
                    <a16:rowId xmlns:a16="http://schemas.microsoft.com/office/drawing/2014/main" val="2467913020"/>
                  </a:ext>
                </a:extLst>
              </a:tr>
              <a:tr h="484721">
                <a:tc>
                  <a:txBody>
                    <a:bodyPr/>
                    <a:lstStyle/>
                    <a:p>
                      <a:r>
                        <a:rPr kumimoji="1" lang="en-US" altLang="ja-JP" sz="2600" dirty="0">
                          <a:latin typeface="メイリオ" panose="020B0604030504040204" pitchFamily="50" charset="-128"/>
                          <a:ea typeface="メイリオ" panose="020B0604030504040204" pitchFamily="50" charset="-128"/>
                        </a:rPr>
                        <a:t>25-85</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400" dirty="0">
                          <a:latin typeface="メイリオ" panose="020B0604030504040204" pitchFamily="50" charset="-128"/>
                          <a:ea typeface="メイリオ" panose="020B0604030504040204" pitchFamily="50" charset="-128"/>
                        </a:rPr>
                        <a:t>メークアップ期間を改正する件（茅ケ崎</a:t>
                      </a:r>
                      <a:r>
                        <a:rPr kumimoji="1" lang="en-US" altLang="ja-JP" sz="2400" dirty="0">
                          <a:latin typeface="メイリオ" panose="020B0604030504040204" pitchFamily="50" charset="-128"/>
                          <a:ea typeface="メイリオ" panose="020B0604030504040204" pitchFamily="50" charset="-128"/>
                        </a:rPr>
                        <a:t>RC</a:t>
                      </a:r>
                      <a:r>
                        <a:rPr kumimoji="1" lang="ja-JP" altLang="en-US" sz="2400" dirty="0">
                          <a:latin typeface="メイリオ" panose="020B0604030504040204" pitchFamily="50" charset="-128"/>
                          <a:ea typeface="メイリオ" panose="020B0604030504040204" pitchFamily="50" charset="-128"/>
                        </a:rPr>
                        <a:t>、</a:t>
                      </a:r>
                      <a:r>
                        <a:rPr kumimoji="1" lang="en-US" altLang="ja-JP" sz="2400" dirty="0">
                          <a:latin typeface="メイリオ" panose="020B0604030504040204" pitchFamily="50" charset="-128"/>
                          <a:ea typeface="メイリオ" panose="020B0604030504040204" pitchFamily="50" charset="-128"/>
                        </a:rPr>
                        <a:t>2780</a:t>
                      </a:r>
                      <a:r>
                        <a:rPr kumimoji="1" lang="ja-JP" altLang="en-US" sz="2400" dirty="0">
                          <a:latin typeface="メイリオ" panose="020B0604030504040204" pitchFamily="50" charset="-128"/>
                          <a:ea typeface="メイリオ" panose="020B0604030504040204" pitchFamily="50" charset="-128"/>
                        </a:rPr>
                        <a:t>地区）</a:t>
                      </a:r>
                    </a:p>
                  </a:txBody>
                  <a:tcPr anchor="ctr">
                    <a:solidFill>
                      <a:srgbClr val="CCECFF"/>
                    </a:solidFill>
                  </a:tcPr>
                </a:tc>
                <a:extLst>
                  <a:ext uri="{0D108BD9-81ED-4DB2-BD59-A6C34878D82A}">
                    <a16:rowId xmlns:a16="http://schemas.microsoft.com/office/drawing/2014/main" val="442131518"/>
                  </a:ext>
                </a:extLst>
              </a:tr>
              <a:tr h="817967">
                <a:tc>
                  <a:txBody>
                    <a:bodyPr/>
                    <a:lstStyle/>
                    <a:p>
                      <a:r>
                        <a:rPr kumimoji="1" lang="en-US" altLang="ja-JP" sz="2600" dirty="0">
                          <a:latin typeface="メイリオ" panose="020B0604030504040204" pitchFamily="50" charset="-128"/>
                          <a:ea typeface="メイリオ" panose="020B0604030504040204" pitchFamily="50" charset="-128"/>
                        </a:rPr>
                        <a:t>25-86</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400" dirty="0">
                          <a:latin typeface="メイリオ" panose="020B0604030504040204" pitchFamily="50" charset="-128"/>
                          <a:ea typeface="メイリオ" panose="020B0604030504040204" pitchFamily="50" charset="-128"/>
                        </a:rPr>
                        <a:t>連続欠席による終結の手続きを改正する件</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（秦野</a:t>
                      </a:r>
                      <a:r>
                        <a:rPr kumimoji="1" lang="en-US" altLang="ja-JP" sz="2400" dirty="0">
                          <a:latin typeface="メイリオ" panose="020B0604030504040204" pitchFamily="50" charset="-128"/>
                          <a:ea typeface="メイリオ" panose="020B0604030504040204" pitchFamily="50" charset="-128"/>
                        </a:rPr>
                        <a:t>RC</a:t>
                      </a:r>
                      <a:r>
                        <a:rPr kumimoji="1" lang="ja-JP" altLang="en-US" sz="2400" dirty="0">
                          <a:latin typeface="メイリオ" panose="020B0604030504040204" pitchFamily="50" charset="-128"/>
                          <a:ea typeface="メイリオ" panose="020B0604030504040204" pitchFamily="50" charset="-128"/>
                        </a:rPr>
                        <a:t>・相模原南</a:t>
                      </a:r>
                      <a:r>
                        <a:rPr kumimoji="1" lang="en-US" altLang="ja-JP" sz="2400" dirty="0">
                          <a:latin typeface="メイリオ" panose="020B0604030504040204" pitchFamily="50" charset="-128"/>
                          <a:ea typeface="メイリオ" panose="020B0604030504040204" pitchFamily="50" charset="-128"/>
                        </a:rPr>
                        <a:t>RC</a:t>
                      </a:r>
                      <a:r>
                        <a:rPr kumimoji="1" lang="ja-JP" altLang="en-US" sz="2400" dirty="0">
                          <a:latin typeface="メイリオ" panose="020B0604030504040204" pitchFamily="50" charset="-128"/>
                          <a:ea typeface="メイリオ" panose="020B0604030504040204" pitchFamily="50" charset="-128"/>
                        </a:rPr>
                        <a:t>、</a:t>
                      </a:r>
                      <a:r>
                        <a:rPr kumimoji="1" lang="en-US" altLang="ja-JP" sz="2400" dirty="0">
                          <a:latin typeface="メイリオ" panose="020B0604030504040204" pitchFamily="50" charset="-128"/>
                          <a:ea typeface="メイリオ" panose="020B0604030504040204" pitchFamily="50" charset="-128"/>
                        </a:rPr>
                        <a:t>2780</a:t>
                      </a:r>
                      <a:r>
                        <a:rPr kumimoji="1" lang="ja-JP" altLang="en-US" sz="2400" dirty="0">
                          <a:latin typeface="メイリオ" panose="020B0604030504040204" pitchFamily="50" charset="-128"/>
                          <a:ea typeface="メイリオ" panose="020B0604030504040204" pitchFamily="50" charset="-128"/>
                        </a:rPr>
                        <a:t>地区）</a:t>
                      </a:r>
                    </a:p>
                  </a:txBody>
                  <a:tcPr anchor="ctr">
                    <a:solidFill>
                      <a:srgbClr val="CCECFF"/>
                    </a:solidFill>
                  </a:tcPr>
                </a:tc>
                <a:extLst>
                  <a:ext uri="{0D108BD9-81ED-4DB2-BD59-A6C34878D82A}">
                    <a16:rowId xmlns:a16="http://schemas.microsoft.com/office/drawing/2014/main" val="4155932611"/>
                  </a:ext>
                </a:extLst>
              </a:tr>
            </a:tbl>
          </a:graphicData>
        </a:graphic>
      </p:graphicFrame>
    </p:spTree>
    <p:extLst>
      <p:ext uri="{BB962C8B-B14F-4D97-AF65-F5344CB8AC3E}">
        <p14:creationId xmlns:p14="http://schemas.microsoft.com/office/powerpoint/2010/main" val="2494073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C382E-9774-E7D5-F50C-1800E94A2EF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BF530FB-CD84-F9B2-7D36-1BFCA174F669}"/>
              </a:ext>
            </a:extLst>
          </p:cNvPr>
          <p:cNvSpPr>
            <a:spLocks noGrp="1"/>
          </p:cNvSpPr>
          <p:nvPr>
            <p:ph type="sldNum" sz="quarter" idx="12"/>
          </p:nvPr>
        </p:nvSpPr>
        <p:spPr/>
        <p:txBody>
          <a:bodyPr/>
          <a:lstStyle/>
          <a:p>
            <a:fld id="{97A94E25-127B-4C48-AF96-44BA7B823777}" type="slidenum">
              <a:rPr lang="en-US" smtClean="0"/>
              <a:pPr/>
              <a:t>27</a:t>
            </a:fld>
            <a:endParaRPr lang="en-US" dirty="0"/>
          </a:p>
        </p:txBody>
      </p:sp>
      <p:sp>
        <p:nvSpPr>
          <p:cNvPr id="2" name="正方形/長方形 1">
            <a:extLst>
              <a:ext uri="{FF2B5EF4-FFF2-40B4-BE49-F238E27FC236}">
                <a16:creationId xmlns:a16="http://schemas.microsoft.com/office/drawing/2014/main" id="{52C4CFFE-B342-45A5-4B56-0D37CEB62BF8}"/>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標準ロータリークラブ定款に関する制定案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FDB28966-34E9-D5B6-298B-D8C7C33A4C18}"/>
              </a:ext>
            </a:extLst>
          </p:cNvPr>
          <p:cNvSpPr/>
          <p:nvPr/>
        </p:nvSpPr>
        <p:spPr>
          <a:xfrm>
            <a:off x="257174" y="1370799"/>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25-0</a:t>
            </a:r>
            <a:r>
              <a:rPr lang="en-US" altLang="ja-JP" sz="3200" dirty="0">
                <a:latin typeface="メイリオ" panose="020B0604030504040204" pitchFamily="50" charset="-128"/>
                <a:ea typeface="メイリオ" panose="020B0604030504040204" pitchFamily="50" charset="-128"/>
              </a:rPr>
              <a:t>1</a:t>
            </a:r>
            <a:endParaRPr kumimoji="1" lang="ja-JP" altLang="en-US" sz="32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0F6A7CF4-BE10-FB34-7E35-3C6814579624}"/>
              </a:ext>
            </a:extLst>
          </p:cNvPr>
          <p:cNvSpPr/>
          <p:nvPr/>
        </p:nvSpPr>
        <p:spPr>
          <a:xfrm>
            <a:off x="585788" y="1906561"/>
            <a:ext cx="4068000" cy="292999"/>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ロータリークラブの目的を改正する</a:t>
            </a:r>
            <a:r>
              <a:rPr lang="ja-JP" altLang="en-US" sz="1600" b="1" dirty="0">
                <a:solidFill>
                  <a:sysClr val="windowText" lastClr="000000"/>
                </a:solidFill>
                <a:latin typeface="メイリオ" panose="020B0604030504040204" pitchFamily="50" charset="-128"/>
                <a:ea typeface="メイリオ" panose="020B0604030504040204" pitchFamily="50" charset="-128"/>
              </a:rPr>
              <a:t>件</a:t>
            </a:r>
            <a:endParaRPr kumimoji="1" lang="en-US" altLang="ja-JP" sz="1600" b="1" dirty="0">
              <a:solidFill>
                <a:sysClr val="windowText" lastClr="00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B83D7D5E-B38B-C358-46D5-CB0E8A36FEB1}"/>
              </a:ext>
            </a:extLst>
          </p:cNvPr>
          <p:cNvSpPr/>
          <p:nvPr/>
        </p:nvSpPr>
        <p:spPr>
          <a:xfrm>
            <a:off x="257174" y="2266917"/>
            <a:ext cx="4589146" cy="2929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標準ロータリークラブ定款</a:t>
            </a:r>
            <a:r>
              <a:rPr kumimoji="1" lang="ja-JP" altLang="en-US" sz="1400" dirty="0">
                <a:solidFill>
                  <a:schemeClr val="tx1"/>
                </a:solidFill>
                <a:latin typeface="メイリオ" panose="020B0604030504040204" pitchFamily="50" charset="-128"/>
                <a:ea typeface="メイリオ" panose="020B0604030504040204" pitchFamily="50" charset="-128"/>
              </a:rPr>
              <a:t>を次のように改正する。</a:t>
            </a:r>
          </a:p>
        </p:txBody>
      </p:sp>
      <p:sp>
        <p:nvSpPr>
          <p:cNvPr id="10" name="正方形/長方形 9">
            <a:extLst>
              <a:ext uri="{FF2B5EF4-FFF2-40B4-BE49-F238E27FC236}">
                <a16:creationId xmlns:a16="http://schemas.microsoft.com/office/drawing/2014/main" id="{956F1FC4-90EC-C466-9C1D-300755998C07}"/>
              </a:ext>
            </a:extLst>
          </p:cNvPr>
          <p:cNvSpPr/>
          <p:nvPr/>
        </p:nvSpPr>
        <p:spPr>
          <a:xfrm>
            <a:off x="391886" y="2559915"/>
            <a:ext cx="11662954" cy="416156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dirty="0">
                <a:solidFill>
                  <a:sysClr val="windowText" lastClr="000000"/>
                </a:solidFill>
                <a:latin typeface="メイリオ" panose="020B0604030504040204" pitchFamily="50" charset="-128"/>
                <a:ea typeface="メイリオ" panose="020B0604030504040204" pitchFamily="50" charset="-128"/>
              </a:rPr>
              <a:t>第</a:t>
            </a:r>
            <a:r>
              <a:rPr lang="ja-JP" altLang="en-US" sz="1600" dirty="0">
                <a:solidFill>
                  <a:sysClr val="windowText" lastClr="000000"/>
                </a:solidFill>
                <a:latin typeface="メイリオ" panose="020B0604030504040204" pitchFamily="50" charset="-128"/>
                <a:ea typeface="メイリオ" panose="020B0604030504040204" pitchFamily="50" charset="-128"/>
              </a:rPr>
              <a:t>３</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条　</a:t>
            </a:r>
            <a:r>
              <a:rPr lang="ja-JP" altLang="en-US" sz="1600" dirty="0">
                <a:solidFill>
                  <a:sysClr val="windowText" lastClr="000000"/>
                </a:solidFill>
                <a:latin typeface="メイリオ" panose="020B0604030504040204" pitchFamily="50" charset="-128"/>
                <a:ea typeface="メイリオ" panose="020B0604030504040204" pitchFamily="50" charset="-128"/>
              </a:rPr>
              <a:t>クラブの目的</a:t>
            </a:r>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本クラブの目的は、次の通りである。</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　「ロータリーの目的」の達成を目指すこと；</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　五大奉仕部門に基づいて成果あふえる</a:t>
            </a:r>
            <a:r>
              <a:rPr lang="ja-JP" altLang="en-US" sz="1600" b="1" u="sng" dirty="0">
                <a:solidFill>
                  <a:sysClr val="windowText" lastClr="000000"/>
                </a:solidFill>
                <a:latin typeface="メイリオ" panose="020B0604030504040204" pitchFamily="50" charset="-128"/>
                <a:ea typeface="メイリオ" panose="020B0604030504040204" pitchFamily="50" charset="-128"/>
              </a:rPr>
              <a:t>社会</a:t>
            </a:r>
            <a:r>
              <a:rPr lang="ja-JP" altLang="en-US" sz="1600" dirty="0">
                <a:solidFill>
                  <a:sysClr val="windowText" lastClr="000000"/>
                </a:solidFill>
                <a:latin typeface="メイリオ" panose="020B0604030504040204" pitchFamily="50" charset="-128"/>
                <a:ea typeface="メイリオ" panose="020B0604030504040204" pitchFamily="50" charset="-128"/>
              </a:rPr>
              <a:t>奉仕プロジェクトを実施すること；</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　会員増強を通じてロータリーの発展に寄与すること</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　ロータリー財団を支援すること；</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　クラブレベルを超えたリーダーを育成すること</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趣旨および効果</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社会奉仕の概念は、手続要覧の中で、ロータリーの基本理念の中で特に重要な位置を占めており、一般に、すべてのロータリー活動の基礎を成すものと理解されている。しかし、この概念は標準ロータリークラブ定款の第</a:t>
            </a:r>
            <a:r>
              <a:rPr lang="en-US" altLang="ja-JP" sz="1600" dirty="0">
                <a:solidFill>
                  <a:sysClr val="windowText" lastClr="000000"/>
                </a:solidFill>
                <a:latin typeface="メイリオ" panose="020B0604030504040204" pitchFamily="50" charset="-128"/>
                <a:ea typeface="メイリオ" panose="020B0604030504040204" pitchFamily="50" charset="-128"/>
              </a:rPr>
              <a:t>3</a:t>
            </a:r>
            <a:r>
              <a:rPr lang="ja-JP" altLang="en-US" sz="1600" dirty="0">
                <a:solidFill>
                  <a:sysClr val="windowText" lastClr="000000"/>
                </a:solidFill>
                <a:latin typeface="メイリオ" panose="020B0604030504040204" pitchFamily="50" charset="-128"/>
                <a:ea typeface="メイリオ" panose="020B0604030504040204" pitchFamily="50" charset="-128"/>
              </a:rPr>
              <a:t>条にはなく、フランス語版では「</a:t>
            </a:r>
            <a:r>
              <a:rPr lang="en-US" altLang="ja-JP" sz="1600" dirty="0">
                <a:solidFill>
                  <a:sysClr val="windowText" lastClr="000000"/>
                </a:solidFill>
                <a:latin typeface="メイリオ" panose="020B0604030504040204" pitchFamily="50" charset="-128"/>
                <a:ea typeface="メイリオ" panose="020B0604030504040204" pitchFamily="50" charset="-128"/>
              </a:rPr>
              <a:t>Actions </a:t>
            </a:r>
            <a:r>
              <a:rPr lang="en-US" altLang="ja-JP" sz="1600" dirty="0" err="1">
                <a:solidFill>
                  <a:sysClr val="windowText" lastClr="000000"/>
                </a:solidFill>
                <a:latin typeface="メイリオ" panose="020B0604030504040204" pitchFamily="50" charset="-128"/>
                <a:ea typeface="メイリオ" panose="020B0604030504040204" pitchFamily="50" charset="-128"/>
              </a:rPr>
              <a:t>d’intérêt</a:t>
            </a:r>
            <a:r>
              <a:rPr lang="en-US" altLang="ja-JP" sz="1600" dirty="0">
                <a:solidFill>
                  <a:sysClr val="windowText" lastClr="000000"/>
                </a:solidFill>
                <a:latin typeface="メイリオ" panose="020B0604030504040204" pitchFamily="50" charset="-128"/>
                <a:ea typeface="メイリオ" panose="020B0604030504040204" pitchFamily="50" charset="-128"/>
              </a:rPr>
              <a:t> public</a:t>
            </a:r>
            <a:r>
              <a:rPr lang="ja-JP" altLang="en-US" sz="1600" dirty="0">
                <a:solidFill>
                  <a:sysClr val="windowText" lastClr="000000"/>
                </a:solidFill>
                <a:latin typeface="メイリオ" panose="020B0604030504040204" pitchFamily="50" charset="-128"/>
                <a:ea typeface="メイリオ" panose="020B0604030504040204" pitchFamily="50" charset="-128"/>
              </a:rPr>
              <a:t>」と訳される。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kumimoji="1" lang="en-US" altLang="ja-JP" sz="1600" dirty="0">
                <a:solidFill>
                  <a:sysClr val="windowText" lastClr="000000"/>
                </a:solidFill>
                <a:latin typeface="メイリオ" panose="020B0604030504040204" pitchFamily="50" charset="-128"/>
                <a:ea typeface="メイリオ" panose="020B0604030504040204" pitchFamily="50" charset="-128"/>
              </a:rPr>
              <a:t>RI</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の奉仕プロジェクトの意図と目的を反映するために、社会奉仕の理念は、フランス語圏で</a:t>
            </a: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a:t>
            </a:r>
            <a:r>
              <a:rPr kumimoji="1" lang="en-US" altLang="ja-JP" sz="1600" b="1" dirty="0">
                <a:solidFill>
                  <a:sysClr val="windowText" lastClr="000000"/>
                </a:solidFill>
                <a:latin typeface="メイリオ" panose="020B0604030504040204" pitchFamily="50" charset="-128"/>
                <a:ea typeface="メイリオ" panose="020B0604030504040204" pitchFamily="50" charset="-128"/>
              </a:rPr>
              <a:t>Actions </a:t>
            </a:r>
            <a:r>
              <a:rPr kumimoji="1" lang="en-US" altLang="ja-JP" sz="1600" b="1" dirty="0" err="1">
                <a:solidFill>
                  <a:sysClr val="windowText" lastClr="000000"/>
                </a:solidFill>
                <a:latin typeface="メイリオ" panose="020B0604030504040204" pitchFamily="50" charset="-128"/>
                <a:ea typeface="メイリオ" panose="020B0604030504040204" pitchFamily="50" charset="-128"/>
              </a:rPr>
              <a:t>d’intérêt</a:t>
            </a:r>
            <a:r>
              <a:rPr kumimoji="1" lang="en-US" altLang="ja-JP" sz="1600" b="1" dirty="0">
                <a:solidFill>
                  <a:sysClr val="windowText" lastClr="000000"/>
                </a:solidFill>
                <a:latin typeface="メイリオ" panose="020B0604030504040204" pitchFamily="50" charset="-128"/>
                <a:ea typeface="メイリオ" panose="020B0604030504040204" pitchFamily="50" charset="-128"/>
              </a:rPr>
              <a:t> general</a:t>
            </a: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a:t>
            </a:r>
            <a:endParaRPr kumimoji="1"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と訳すべきであり、 「</a:t>
            </a:r>
            <a:r>
              <a:rPr lang="en-US" altLang="ja-JP" sz="1600" dirty="0">
                <a:solidFill>
                  <a:sysClr val="windowText" lastClr="000000"/>
                </a:solidFill>
                <a:latin typeface="メイリオ" panose="020B0604030504040204" pitchFamily="50" charset="-128"/>
                <a:ea typeface="メイリオ" panose="020B0604030504040204" pitchFamily="50" charset="-128"/>
              </a:rPr>
              <a:t>Actions </a:t>
            </a:r>
            <a:r>
              <a:rPr lang="en-US" altLang="ja-JP" sz="1600" dirty="0" err="1">
                <a:solidFill>
                  <a:sysClr val="windowText" lastClr="000000"/>
                </a:solidFill>
                <a:latin typeface="メイリオ" panose="020B0604030504040204" pitchFamily="50" charset="-128"/>
                <a:ea typeface="メイリオ" panose="020B0604030504040204" pitchFamily="50" charset="-128"/>
              </a:rPr>
              <a:t>d’intérêt</a:t>
            </a:r>
            <a:r>
              <a:rPr lang="en-US" altLang="ja-JP" sz="1600" dirty="0">
                <a:solidFill>
                  <a:sysClr val="windowText" lastClr="000000"/>
                </a:solidFill>
                <a:latin typeface="メイリオ" panose="020B0604030504040204" pitchFamily="50" charset="-128"/>
                <a:ea typeface="メイリオ" panose="020B0604030504040204" pitchFamily="50" charset="-128"/>
              </a:rPr>
              <a:t> public</a:t>
            </a:r>
            <a:r>
              <a:rPr lang="ja-JP" altLang="en-US" sz="1600" dirty="0">
                <a:solidFill>
                  <a:sysClr val="windowText" lastClr="000000"/>
                </a:solidFill>
                <a:latin typeface="メイリオ" panose="020B0604030504040204" pitchFamily="50" charset="-128"/>
                <a:ea typeface="メイリオ" panose="020B0604030504040204" pitchFamily="50" charset="-128"/>
              </a:rPr>
              <a:t>」と訳すべきではない。</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a:t>
            </a:r>
            <a:r>
              <a:rPr lang="en-US" altLang="ja-JP" sz="1600" dirty="0">
                <a:solidFill>
                  <a:sysClr val="windowText" lastClr="000000"/>
                </a:solidFill>
                <a:latin typeface="メイリオ" panose="020B0604030504040204" pitchFamily="50" charset="-128"/>
                <a:ea typeface="メイリオ" panose="020B0604030504040204" pitchFamily="50" charset="-128"/>
              </a:rPr>
              <a:t>Actions </a:t>
            </a:r>
            <a:r>
              <a:rPr lang="en-US" altLang="ja-JP" sz="1600" dirty="0" err="1">
                <a:solidFill>
                  <a:sysClr val="windowText" lastClr="000000"/>
                </a:solidFill>
                <a:latin typeface="メイリオ" panose="020B0604030504040204" pitchFamily="50" charset="-128"/>
                <a:ea typeface="メイリオ" panose="020B0604030504040204" pitchFamily="50" charset="-128"/>
              </a:rPr>
              <a:t>d’intérêt</a:t>
            </a:r>
            <a:r>
              <a:rPr lang="en-US" altLang="ja-JP" sz="1600" dirty="0">
                <a:solidFill>
                  <a:sysClr val="windowText" lastClr="000000"/>
                </a:solidFill>
                <a:latin typeface="メイリオ" panose="020B0604030504040204" pitchFamily="50" charset="-128"/>
                <a:ea typeface="メイリオ" panose="020B0604030504040204" pitchFamily="50" charset="-128"/>
              </a:rPr>
              <a:t> public</a:t>
            </a:r>
            <a:r>
              <a:rPr lang="ja-JP" altLang="en-US" sz="1600" dirty="0">
                <a:solidFill>
                  <a:sysClr val="windowText" lastClr="000000"/>
                </a:solidFill>
                <a:latin typeface="メイリオ" panose="020B0604030504040204" pitchFamily="50" charset="-128"/>
                <a:ea typeface="メイリオ" panose="020B0604030504040204" pitchFamily="50" charset="-128"/>
              </a:rPr>
              <a:t>」を</a:t>
            </a:r>
            <a:r>
              <a:rPr lang="ja-JP" altLang="en-US" sz="1600" b="1" dirty="0">
                <a:solidFill>
                  <a:sysClr val="windowText" lastClr="000000"/>
                </a:solidFill>
                <a:latin typeface="メイリオ" panose="020B0604030504040204" pitchFamily="50" charset="-128"/>
                <a:ea typeface="メイリオ" panose="020B0604030504040204" pitchFamily="50" charset="-128"/>
              </a:rPr>
              <a:t>「</a:t>
            </a:r>
            <a:r>
              <a:rPr lang="en-US" altLang="ja-JP" sz="1600" b="1" dirty="0">
                <a:solidFill>
                  <a:sysClr val="windowText" lastClr="000000"/>
                </a:solidFill>
                <a:latin typeface="メイリオ" panose="020B0604030504040204" pitchFamily="50" charset="-128"/>
                <a:ea typeface="メイリオ" panose="020B0604030504040204" pitchFamily="50" charset="-128"/>
              </a:rPr>
              <a:t>Actions </a:t>
            </a:r>
            <a:r>
              <a:rPr lang="en-US" altLang="ja-JP" sz="1600" b="1" dirty="0" err="1">
                <a:solidFill>
                  <a:sysClr val="windowText" lastClr="000000"/>
                </a:solidFill>
                <a:latin typeface="メイリオ" panose="020B0604030504040204" pitchFamily="50" charset="-128"/>
                <a:ea typeface="メイリオ" panose="020B0604030504040204" pitchFamily="50" charset="-128"/>
              </a:rPr>
              <a:t>d’intérêt</a:t>
            </a:r>
            <a:r>
              <a:rPr lang="en-US" altLang="ja-JP" sz="1600" b="1" dirty="0">
                <a:solidFill>
                  <a:sysClr val="windowText" lastClr="000000"/>
                </a:solidFill>
                <a:latin typeface="メイリオ" panose="020B0604030504040204" pitchFamily="50" charset="-128"/>
                <a:ea typeface="メイリオ" panose="020B0604030504040204" pitchFamily="50" charset="-128"/>
              </a:rPr>
              <a:t> general</a:t>
            </a:r>
            <a:r>
              <a:rPr lang="ja-JP" altLang="en-US" sz="1600" b="1" dirty="0">
                <a:solidFill>
                  <a:sysClr val="windowText" lastClr="000000"/>
                </a:solidFill>
                <a:latin typeface="メイリオ" panose="020B0604030504040204" pitchFamily="50" charset="-128"/>
                <a:ea typeface="メイリオ" panose="020B0604030504040204" pitchFamily="50" charset="-128"/>
              </a:rPr>
              <a:t>」</a:t>
            </a:r>
            <a:r>
              <a:rPr lang="ja-JP" altLang="en-US" sz="1600" dirty="0">
                <a:solidFill>
                  <a:sysClr val="windowText" lastClr="000000"/>
                </a:solidFill>
                <a:latin typeface="メイリオ" panose="020B0604030504040204" pitchFamily="50" charset="-128"/>
                <a:ea typeface="メイリオ" panose="020B0604030504040204" pitchFamily="50" charset="-128"/>
              </a:rPr>
              <a:t>に置き換え、標準ロータリークラブ定款の第</a:t>
            </a:r>
            <a:r>
              <a:rPr lang="en-US" altLang="ja-JP" sz="1600" dirty="0">
                <a:solidFill>
                  <a:sysClr val="windowText" lastClr="000000"/>
                </a:solidFill>
                <a:latin typeface="メイリオ" panose="020B0604030504040204" pitchFamily="50" charset="-128"/>
                <a:ea typeface="メイリオ" panose="020B0604030504040204" pitchFamily="50" charset="-128"/>
              </a:rPr>
              <a:t>3</a:t>
            </a:r>
            <a:r>
              <a:rPr lang="ja-JP" altLang="en-US" sz="1600" dirty="0">
                <a:solidFill>
                  <a:sysClr val="windowText" lastClr="000000"/>
                </a:solidFill>
                <a:latin typeface="メイリオ" panose="020B0604030504040204" pitchFamily="50" charset="-128"/>
                <a:ea typeface="メイリオ" panose="020B0604030504040204" pitchFamily="50" charset="-128"/>
              </a:rPr>
              <a:t>条にこの説明を加えれことで、ロータリークラブが一般市民や団体のための活動、時にはロータリアン自身のために実施する活動やプロジェクトの意味をより明確に伝えることができる。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CA25D38F-B7C7-B53C-6B3D-392B31812B0D}"/>
              </a:ext>
            </a:extLst>
          </p:cNvPr>
          <p:cNvSpPr/>
          <p:nvPr/>
        </p:nvSpPr>
        <p:spPr>
          <a:xfrm>
            <a:off x="2496000" y="2852913"/>
            <a:ext cx="7200000" cy="3312000"/>
          </a:xfrm>
          <a:prstGeom prst="irregularSeal2">
            <a:avLst/>
          </a:prstGeom>
          <a:solidFill>
            <a:srgbClr val="FF99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rgbClr val="FF0000"/>
                </a:solidFill>
                <a:latin typeface="メイリオ" panose="020B0604030504040204" pitchFamily="50" charset="-128"/>
                <a:ea typeface="メイリオ" panose="020B0604030504040204" pitchFamily="50" charset="-128"/>
              </a:rPr>
              <a:t>採択</a:t>
            </a:r>
            <a:endParaRPr kumimoji="1" lang="en-US" altLang="ja-JP" sz="4800" b="1" dirty="0">
              <a:solidFill>
                <a:srgbClr val="FF0000"/>
              </a:solidFill>
              <a:latin typeface="メイリオ" panose="020B0604030504040204" pitchFamily="50" charset="-128"/>
              <a:ea typeface="メイリオ" panose="020B0604030504040204" pitchFamily="50" charset="-128"/>
            </a:endParaRPr>
          </a:p>
          <a:p>
            <a:pPr algn="ctr"/>
            <a:r>
              <a:rPr lang="ja-JP" altLang="en-US" sz="3200" b="1" dirty="0">
                <a:solidFill>
                  <a:srgbClr val="FF0000"/>
                </a:solidFill>
                <a:latin typeface="メイリオ" panose="020B0604030504040204" pitchFamily="50" charset="-128"/>
                <a:ea typeface="メイリオ" panose="020B0604030504040204" pitchFamily="50" charset="-128"/>
              </a:rPr>
              <a:t>（</a:t>
            </a:r>
            <a:r>
              <a:rPr lang="en-US" altLang="ja-JP" sz="3200" b="1" dirty="0">
                <a:solidFill>
                  <a:srgbClr val="FF0000"/>
                </a:solidFill>
                <a:latin typeface="メイリオ" panose="020B0604030504040204" pitchFamily="50" charset="-128"/>
                <a:ea typeface="メイリオ" panose="020B0604030504040204" pitchFamily="50" charset="-128"/>
              </a:rPr>
              <a:t>287/184</a:t>
            </a:r>
            <a:r>
              <a:rPr lang="ja-JP" altLang="en-US" sz="3200" b="1" dirty="0">
                <a:solidFill>
                  <a:srgbClr val="FF0000"/>
                </a:solidFill>
                <a:latin typeface="メイリオ" panose="020B0604030504040204" pitchFamily="50" charset="-128"/>
                <a:ea typeface="メイリオ" panose="020B0604030504040204" pitchFamily="50" charset="-128"/>
              </a:rPr>
              <a:t>）</a:t>
            </a:r>
            <a:endParaRPr kumimoji="1" lang="ja-JP" altLang="en-US" sz="32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C00899DE-8E79-BD57-043C-11B1774189D7}"/>
              </a:ext>
            </a:extLst>
          </p:cNvPr>
          <p:cNvSpPr/>
          <p:nvPr/>
        </p:nvSpPr>
        <p:spPr>
          <a:xfrm>
            <a:off x="3539014" y="1500258"/>
            <a:ext cx="6624000" cy="3222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lang="en-US" altLang="ja-JP" b="1" dirty="0">
                <a:solidFill>
                  <a:schemeClr val="tx1"/>
                </a:solidFill>
                <a:latin typeface="メイリオ" panose="020B0604030504040204" pitchFamily="50" charset="-128"/>
                <a:ea typeface="メイリオ" panose="020B0604030504040204" pitchFamily="50" charset="-128"/>
              </a:rPr>
              <a:t>Toulouse RC</a:t>
            </a:r>
            <a:r>
              <a:rPr lang="ja-JP" altLang="en-US" b="1" dirty="0">
                <a:solidFill>
                  <a:schemeClr val="tx1"/>
                </a:solidFill>
                <a:latin typeface="メイリオ" panose="020B0604030504040204" pitchFamily="50" charset="-128"/>
                <a:ea typeface="メイリオ" panose="020B0604030504040204" pitchFamily="50" charset="-128"/>
              </a:rPr>
              <a:t>（アンドラとフランス、第</a:t>
            </a:r>
            <a:r>
              <a:rPr lang="en-US" altLang="ja-JP" b="1" dirty="0">
                <a:solidFill>
                  <a:schemeClr val="tx1"/>
                </a:solidFill>
                <a:latin typeface="メイリオ" panose="020B0604030504040204" pitchFamily="50" charset="-128"/>
                <a:ea typeface="メイリオ" panose="020B0604030504040204" pitchFamily="50" charset="-128"/>
              </a:rPr>
              <a:t>1700</a:t>
            </a:r>
            <a:r>
              <a:rPr lang="ja-JP" altLang="en-US" b="1" dirty="0">
                <a:solidFill>
                  <a:schemeClr val="tx1"/>
                </a:solidFill>
                <a:latin typeface="メイリオ" panose="020B0604030504040204" pitchFamily="50" charset="-128"/>
                <a:ea typeface="メイリオ" panose="020B0604030504040204" pitchFamily="50" charset="-128"/>
              </a:rPr>
              <a:t>地区）</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4239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AF19E-7C2F-425A-FED2-41FCDFAF8749}"/>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8099B6A-9BE3-DEEF-EA60-2D8ADC8F3E14}"/>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
        <p:nvSpPr>
          <p:cNvPr id="2" name="正方形/長方形 1">
            <a:extLst>
              <a:ext uri="{FF2B5EF4-FFF2-40B4-BE49-F238E27FC236}">
                <a16:creationId xmlns:a16="http://schemas.microsoft.com/office/drawing/2014/main" id="{FBF99016-40A8-7F2B-3E49-948D97BC3491}"/>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標準ロータリークラブ定款に関する制定案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1391DE5C-AE1E-4049-04E5-BFFCEF10C951}"/>
              </a:ext>
            </a:extLst>
          </p:cNvPr>
          <p:cNvSpPr/>
          <p:nvPr/>
        </p:nvSpPr>
        <p:spPr>
          <a:xfrm>
            <a:off x="257174" y="1370799"/>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25-06</a:t>
            </a:r>
            <a:endParaRPr kumimoji="1" lang="ja-JP" altLang="en-US" sz="32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315C362D-E174-0845-DD79-61CD8213EBB6}"/>
              </a:ext>
            </a:extLst>
          </p:cNvPr>
          <p:cNvSpPr/>
          <p:nvPr/>
        </p:nvSpPr>
        <p:spPr>
          <a:xfrm>
            <a:off x="585788" y="1952233"/>
            <a:ext cx="4968000" cy="292999"/>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ysClr val="windowText" lastClr="000000"/>
                </a:solidFill>
                <a:latin typeface="メイリオ" panose="020B0604030504040204" pitchFamily="50" charset="-128"/>
                <a:ea typeface="メイリオ" panose="020B0604030504040204" pitchFamily="50" charset="-128"/>
              </a:rPr>
              <a:t>中間財務報告の締切日を改正する</a:t>
            </a:r>
            <a:r>
              <a:rPr lang="ja-JP" altLang="en-US" sz="1600" dirty="0">
                <a:solidFill>
                  <a:sysClr val="windowText" lastClr="000000"/>
                </a:solidFill>
                <a:latin typeface="メイリオ" panose="020B0604030504040204" pitchFamily="50" charset="-128"/>
                <a:ea typeface="メイリオ" panose="020B0604030504040204" pitchFamily="50" charset="-128"/>
              </a:rPr>
              <a:t>件</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FEA62C57-F06B-00A6-FCD5-15D747F4274A}"/>
              </a:ext>
            </a:extLst>
          </p:cNvPr>
          <p:cNvSpPr/>
          <p:nvPr/>
        </p:nvSpPr>
        <p:spPr>
          <a:xfrm>
            <a:off x="257174" y="2233620"/>
            <a:ext cx="4589146" cy="2929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標準ロータリークラブ定款</a:t>
            </a:r>
            <a:r>
              <a:rPr kumimoji="1" lang="ja-JP" altLang="en-US" sz="1400" dirty="0">
                <a:solidFill>
                  <a:schemeClr val="tx1"/>
                </a:solidFill>
                <a:latin typeface="メイリオ" panose="020B0604030504040204" pitchFamily="50" charset="-128"/>
                <a:ea typeface="メイリオ" panose="020B0604030504040204" pitchFamily="50" charset="-128"/>
              </a:rPr>
              <a:t>を次のように改正する。</a:t>
            </a:r>
          </a:p>
        </p:txBody>
      </p:sp>
      <p:sp>
        <p:nvSpPr>
          <p:cNvPr id="10" name="正方形/長方形 9">
            <a:extLst>
              <a:ext uri="{FF2B5EF4-FFF2-40B4-BE49-F238E27FC236}">
                <a16:creationId xmlns:a16="http://schemas.microsoft.com/office/drawing/2014/main" id="{4568623B-6805-8F3A-1D94-20570D01F720}"/>
              </a:ext>
            </a:extLst>
          </p:cNvPr>
          <p:cNvSpPr/>
          <p:nvPr/>
        </p:nvSpPr>
        <p:spPr>
          <a:xfrm>
            <a:off x="585788" y="2510973"/>
            <a:ext cx="11469052" cy="416156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dirty="0">
                <a:solidFill>
                  <a:sysClr val="windowText" lastClr="000000"/>
                </a:solidFill>
                <a:latin typeface="メイリオ" panose="020B0604030504040204" pitchFamily="50" charset="-128"/>
                <a:ea typeface="メイリオ" panose="020B0604030504040204" pitchFamily="50" charset="-128"/>
              </a:rPr>
              <a:t>第７条　会合</a:t>
            </a:r>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第２節ー</a:t>
            </a:r>
            <a:r>
              <a:rPr kumimoji="1" lang="ja-JP" altLang="en-US" sz="1600" strike="sngStrike" dirty="0">
                <a:solidFill>
                  <a:sysClr val="windowText" lastClr="000000"/>
                </a:solidFill>
                <a:latin typeface="メイリオ" panose="020B0604030504040204" pitchFamily="50" charset="-128"/>
                <a:ea typeface="メイリオ" panose="020B0604030504040204" pitchFamily="50" charset="-128"/>
              </a:rPr>
              <a:t>年次総会</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a:t>
            </a:r>
            <a:r>
              <a:rPr kumimoji="1" lang="ja-JP" altLang="en-US" sz="1600" b="1" u="sng" dirty="0">
                <a:solidFill>
                  <a:sysClr val="windowText" lastClr="000000"/>
                </a:solidFill>
                <a:latin typeface="メイリオ" panose="020B0604030504040204" pitchFamily="50" charset="-128"/>
                <a:ea typeface="メイリオ" panose="020B0604030504040204" pitchFamily="50" charset="-128"/>
              </a:rPr>
              <a:t>その他の会合</a:t>
            </a:r>
            <a:endParaRPr kumimoji="1" lang="en-US" altLang="ja-JP" sz="16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　役員を選挙するため、</a:t>
            </a:r>
            <a:r>
              <a:rPr lang="ja-JP" altLang="en-US" sz="1600" strike="sngStrike" dirty="0">
                <a:solidFill>
                  <a:sysClr val="windowText" lastClr="000000"/>
                </a:solidFill>
                <a:latin typeface="メイリオ" panose="020B0604030504040204" pitchFamily="50" charset="-128"/>
                <a:ea typeface="メイリオ" panose="020B0604030504040204" pitchFamily="50" charset="-128"/>
              </a:rPr>
              <a:t>現年度の収入と支出を含む中間報告および</a:t>
            </a:r>
            <a:r>
              <a:rPr lang="ja-JP" altLang="en-US" sz="1600" dirty="0">
                <a:solidFill>
                  <a:sysClr val="windowText" lastClr="000000"/>
                </a:solidFill>
                <a:latin typeface="メイリオ" panose="020B0604030504040204" pitchFamily="50" charset="-128"/>
                <a:ea typeface="メイリオ" panose="020B0604030504040204" pitchFamily="50" charset="-128"/>
              </a:rPr>
              <a:t>前年度の財務報告を発表するための年次総会は、</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細則に定めるとことに従い、毎年</a:t>
            </a:r>
            <a:r>
              <a:rPr lang="en-US" altLang="ja-JP" sz="1600" dirty="0">
                <a:solidFill>
                  <a:sysClr val="windowText" lastClr="000000"/>
                </a:solidFill>
                <a:latin typeface="メイリオ" panose="020B0604030504040204" pitchFamily="50" charset="-128"/>
                <a:ea typeface="メイリオ" panose="020B0604030504040204" pitchFamily="50" charset="-128"/>
              </a:rPr>
              <a:t>12</a:t>
            </a:r>
            <a:r>
              <a:rPr lang="ja-JP" altLang="en-US" sz="1600" dirty="0">
                <a:solidFill>
                  <a:sysClr val="windowText" lastClr="000000"/>
                </a:solidFill>
                <a:latin typeface="メイリオ" panose="020B0604030504040204" pitchFamily="50" charset="-128"/>
                <a:ea typeface="メイリオ" panose="020B0604030504040204" pitchFamily="50" charset="-128"/>
              </a:rPr>
              <a:t>月</a:t>
            </a:r>
            <a:r>
              <a:rPr lang="en-US" altLang="ja-JP" sz="1600" dirty="0">
                <a:solidFill>
                  <a:sysClr val="windowText" lastClr="000000"/>
                </a:solidFill>
                <a:latin typeface="メイリオ" panose="020B0604030504040204" pitchFamily="50" charset="-128"/>
                <a:ea typeface="メイリオ" panose="020B0604030504040204" pitchFamily="50" charset="-128"/>
              </a:rPr>
              <a:t>31</a:t>
            </a:r>
            <a:r>
              <a:rPr lang="ja-JP" altLang="en-US" sz="1600" dirty="0">
                <a:solidFill>
                  <a:sysClr val="windowText" lastClr="000000"/>
                </a:solidFill>
                <a:latin typeface="メイリオ" panose="020B0604030504040204" pitchFamily="50" charset="-128"/>
                <a:ea typeface="メイリオ" panose="020B0604030504040204" pitchFamily="50" charset="-128"/>
              </a:rPr>
              <a:t>日までに開催されるものとする。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lang="ja-JP" altLang="en-US" sz="1600" b="1" u="sng" dirty="0">
                <a:solidFill>
                  <a:sysClr val="windowText" lastClr="000000"/>
                </a:solidFill>
                <a:latin typeface="メイリオ" panose="020B0604030504040204" pitchFamily="50" charset="-128"/>
                <a:ea typeface="メイリオ" panose="020B0604030504040204" pitchFamily="50" charset="-128"/>
              </a:rPr>
              <a:t>⒝　現年度前期における収入と支出を含む中間財務報告を</a:t>
            </a:r>
            <a:r>
              <a:rPr lang="en-US" altLang="ja-JP" sz="1600" b="1" u="sng" dirty="0">
                <a:solidFill>
                  <a:sysClr val="windowText" lastClr="000000"/>
                </a:solidFill>
                <a:latin typeface="メイリオ" panose="020B0604030504040204" pitchFamily="50" charset="-128"/>
                <a:ea typeface="メイリオ" panose="020B0604030504040204" pitchFamily="50" charset="-128"/>
              </a:rPr>
              <a:t>1</a:t>
            </a:r>
            <a:r>
              <a:rPr lang="ja-JP" altLang="en-US" sz="1600" b="1" u="sng" dirty="0">
                <a:solidFill>
                  <a:sysClr val="windowText" lastClr="000000"/>
                </a:solidFill>
                <a:latin typeface="メイリオ" panose="020B0604030504040204" pitchFamily="50" charset="-128"/>
                <a:ea typeface="メイリオ" panose="020B0604030504040204" pitchFamily="50" charset="-128"/>
              </a:rPr>
              <a:t>月</a:t>
            </a:r>
            <a:r>
              <a:rPr lang="en-US" altLang="ja-JP" sz="1600" b="1" u="sng" dirty="0">
                <a:solidFill>
                  <a:sysClr val="windowText" lastClr="000000"/>
                </a:solidFill>
                <a:latin typeface="メイリオ" panose="020B0604030504040204" pitchFamily="50" charset="-128"/>
                <a:ea typeface="メイリオ" panose="020B0604030504040204" pitchFamily="50" charset="-128"/>
              </a:rPr>
              <a:t>31</a:t>
            </a:r>
            <a:r>
              <a:rPr lang="ja-JP" altLang="en-US" sz="1600" b="1" u="sng" dirty="0">
                <a:solidFill>
                  <a:sysClr val="windowText" lastClr="000000"/>
                </a:solidFill>
                <a:latin typeface="メイリオ" panose="020B0604030504040204" pitchFamily="50" charset="-128"/>
                <a:ea typeface="メイリオ" panose="020B0604030504040204" pitchFamily="50" charset="-128"/>
              </a:rPr>
              <a:t>日までに行われる会合において発表するものとする。</a:t>
            </a:r>
            <a:endParaRPr lang="en-US" altLang="ja-JP" sz="16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lang="ja-JP" altLang="en-US" sz="1600" strike="sngStrike" dirty="0">
                <a:solidFill>
                  <a:sysClr val="windowText" lastClr="000000"/>
                </a:solidFill>
                <a:latin typeface="メイリオ" panose="020B0604030504040204" pitchFamily="50" charset="-128"/>
                <a:ea typeface="メイリオ" panose="020B0604030504040204" pitchFamily="50" charset="-128"/>
              </a:rPr>
              <a:t>⒝</a:t>
            </a:r>
            <a:r>
              <a:rPr lang="ja-JP" altLang="en-US" sz="1600" b="1" u="sng" dirty="0">
                <a:solidFill>
                  <a:sysClr val="windowText" lastClr="000000"/>
                </a:solidFill>
                <a:latin typeface="メイリオ" panose="020B0604030504040204" pitchFamily="50" charset="-128"/>
                <a:ea typeface="メイリオ" panose="020B0604030504040204" pitchFamily="50" charset="-128"/>
              </a:rPr>
              <a:t>⒞</a:t>
            </a:r>
            <a:r>
              <a:rPr lang="ja-JP" altLang="en-US" sz="1600" dirty="0">
                <a:solidFill>
                  <a:sysClr val="windowText" lastClr="000000"/>
                </a:solidFill>
                <a:latin typeface="メイリオ" panose="020B0604030504040204" pitchFamily="50" charset="-128"/>
                <a:ea typeface="メイリオ" panose="020B0604030504040204" pitchFamily="50" charset="-128"/>
              </a:rPr>
              <a:t>衛星クラブは、衛星クラブのための役員を選挙するため、</a:t>
            </a:r>
            <a:r>
              <a:rPr lang="en-US" altLang="ja-JP" sz="1600" dirty="0">
                <a:solidFill>
                  <a:sysClr val="windowText" lastClr="000000"/>
                </a:solidFill>
                <a:latin typeface="メイリオ" panose="020B0604030504040204" pitchFamily="50" charset="-128"/>
                <a:ea typeface="メイリオ" panose="020B0604030504040204" pitchFamily="50" charset="-128"/>
              </a:rPr>
              <a:t>12</a:t>
            </a:r>
            <a:r>
              <a:rPr lang="ja-JP" altLang="en-US" sz="1600" dirty="0">
                <a:solidFill>
                  <a:sysClr val="windowText" lastClr="000000"/>
                </a:solidFill>
                <a:latin typeface="メイリオ" panose="020B0604030504040204" pitchFamily="50" charset="-128"/>
                <a:ea typeface="メイリオ" panose="020B0604030504040204" pitchFamily="50" charset="-128"/>
              </a:rPr>
              <a:t>月</a:t>
            </a:r>
            <a:r>
              <a:rPr lang="en-US" altLang="ja-JP" sz="1600" dirty="0">
                <a:solidFill>
                  <a:sysClr val="windowText" lastClr="000000"/>
                </a:solidFill>
                <a:latin typeface="メイリオ" panose="020B0604030504040204" pitchFamily="50" charset="-128"/>
                <a:ea typeface="メイリオ" panose="020B0604030504040204" pitchFamily="50" charset="-128"/>
              </a:rPr>
              <a:t>31</a:t>
            </a:r>
            <a:r>
              <a:rPr lang="ja-JP" altLang="en-US" sz="1600" dirty="0">
                <a:solidFill>
                  <a:sysClr val="windowText" lastClr="000000"/>
                </a:solidFill>
                <a:latin typeface="メイリオ" panose="020B0604030504040204" pitchFamily="50" charset="-128"/>
                <a:ea typeface="メイリオ" panose="020B0604030504040204" pitchFamily="50" charset="-128"/>
              </a:rPr>
              <a:t>日の前に年次総会を開催するものとする。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000" dirty="0">
                <a:solidFill>
                  <a:sysClr val="windowText" lastClr="000000"/>
                </a:solidFill>
                <a:latin typeface="メイリオ" panose="020B0604030504040204" pitchFamily="50" charset="-128"/>
                <a:ea typeface="メイリオ" panose="020B0604030504040204" pitchFamily="50" charset="-128"/>
              </a:rPr>
              <a:t>　</a:t>
            </a:r>
            <a:endParaRPr lang="en-US" altLang="ja-JP" sz="10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趣旨および効果</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中間報告を年次総会において発表するという必要条件は、</a:t>
            </a:r>
            <a:r>
              <a:rPr lang="en-US" altLang="ja-JP" sz="1600" dirty="0">
                <a:solidFill>
                  <a:sysClr val="windowText" lastClr="000000"/>
                </a:solidFill>
                <a:latin typeface="メイリオ" panose="020B0604030504040204" pitchFamily="50" charset="-128"/>
                <a:ea typeface="メイリオ" panose="020B0604030504040204" pitchFamily="50" charset="-128"/>
              </a:rPr>
              <a:t>2019</a:t>
            </a:r>
            <a:r>
              <a:rPr lang="ja-JP" altLang="en-US" sz="1600" dirty="0">
                <a:solidFill>
                  <a:sysClr val="windowText" lastClr="000000"/>
                </a:solidFill>
                <a:latin typeface="メイリオ" panose="020B0604030504040204" pitchFamily="50" charset="-128"/>
                <a:ea typeface="メイリオ" panose="020B0604030504040204" pitchFamily="50" charset="-128"/>
              </a:rPr>
              <a:t>年に導入された（</a:t>
            </a:r>
            <a:r>
              <a:rPr lang="en-US" altLang="ja-JP" sz="1600" dirty="0">
                <a:solidFill>
                  <a:sysClr val="windowText" lastClr="000000"/>
                </a:solidFill>
                <a:latin typeface="メイリオ" panose="020B0604030504040204" pitchFamily="50" charset="-128"/>
                <a:ea typeface="メイリオ" panose="020B0604030504040204" pitchFamily="50" charset="-128"/>
              </a:rPr>
              <a:t>2019</a:t>
            </a:r>
            <a:r>
              <a:rPr lang="ja-JP" altLang="en-US" sz="1600" dirty="0">
                <a:solidFill>
                  <a:sysClr val="windowText" lastClr="000000"/>
                </a:solidFill>
                <a:latin typeface="メイリオ" panose="020B0604030504040204" pitchFamily="50" charset="-128"/>
                <a:ea typeface="メイリオ" panose="020B0604030504040204" pitchFamily="50" charset="-128"/>
              </a:rPr>
              <a:t>年度規定審議会が制定案</a:t>
            </a:r>
            <a:r>
              <a:rPr lang="en-US" altLang="ja-JP" sz="1600" dirty="0">
                <a:solidFill>
                  <a:sysClr val="windowText" lastClr="000000"/>
                </a:solidFill>
                <a:latin typeface="メイリオ" panose="020B0604030504040204" pitchFamily="50" charset="-128"/>
                <a:ea typeface="メイリオ" panose="020B0604030504040204" pitchFamily="50" charset="-128"/>
              </a:rPr>
              <a:t>19-24</a:t>
            </a:r>
            <a:r>
              <a:rPr lang="ja-JP" altLang="en-US" sz="1600" dirty="0">
                <a:solidFill>
                  <a:sysClr val="windowText" lastClr="000000"/>
                </a:solidFill>
                <a:latin typeface="メイリオ" panose="020B0604030504040204" pitchFamily="50" charset="-128"/>
                <a:ea typeface="メイリオ" panose="020B0604030504040204" pitchFamily="50" charset="-128"/>
              </a:rPr>
              <a:t>を</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修正後に採択）。当該制定案が採択されて以来、中間報告を</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12</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月</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31</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日までに提出することは不可能だといくつかのクラブ</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が報告している。ロータリー年度が</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7</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月</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1</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日に始まることを考えれば、</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12</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月</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31</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日前に、満</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6</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か月が経過していない時点で中間報告を提出することは実際に不可能だ。現規定による締切日を</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1</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月</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31</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日に延長すれば、中間報告を会員提出する時間</a:t>
            </a:r>
            <a:r>
              <a:rPr lang="ja-JP" altLang="en-US" sz="1600" dirty="0">
                <a:solidFill>
                  <a:sysClr val="windowText" lastClr="000000"/>
                </a:solidFill>
                <a:latin typeface="メイリオ" panose="020B0604030504040204" pitchFamily="50" charset="-128"/>
                <a:ea typeface="メイリオ" panose="020B0604030504040204" pitchFamily="50" charset="-128"/>
              </a:rPr>
              <a:t>をクラブに与えれれる。財務の透明性は、クラブ存続の重要要素である。本制定案が採択されれば、</a:t>
            </a:r>
            <a:r>
              <a:rPr lang="en-US" altLang="ja-JP" sz="1600" dirty="0">
                <a:solidFill>
                  <a:sysClr val="windowText" lastClr="000000"/>
                </a:solidFill>
                <a:latin typeface="メイリオ" panose="020B0604030504040204" pitchFamily="50" charset="-128"/>
                <a:ea typeface="メイリオ" panose="020B0604030504040204" pitchFamily="50" charset="-128"/>
              </a:rPr>
              <a:t>RI</a:t>
            </a:r>
            <a:r>
              <a:rPr lang="ja-JP" altLang="en-US" sz="1600" dirty="0">
                <a:solidFill>
                  <a:sysClr val="windowText" lastClr="000000"/>
                </a:solidFill>
                <a:latin typeface="メイリオ" panose="020B0604030504040204" pitchFamily="50" charset="-128"/>
                <a:ea typeface="メイリオ" panose="020B0604030504040204" pitchFamily="50" charset="-128"/>
              </a:rPr>
              <a:t>における年次財務報告の</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手続が明確となると共に、この重要な手続きに関してクラブが抱く疑問が払拭されるであろう。</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endParaRPr lang="en-US" altLang="ja-JP" sz="10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財務上の影響</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本制定案は、国際ロータリーに大きな財務上の影響を与えることはないと思われれる。</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9264971C-65C7-2E37-F401-7B892DA32302}"/>
              </a:ext>
            </a:extLst>
          </p:cNvPr>
          <p:cNvSpPr/>
          <p:nvPr/>
        </p:nvSpPr>
        <p:spPr>
          <a:xfrm>
            <a:off x="2257372" y="2808005"/>
            <a:ext cx="7200000" cy="3312000"/>
          </a:xfrm>
          <a:prstGeom prst="irregularSeal2">
            <a:avLst/>
          </a:prstGeom>
          <a:solidFill>
            <a:srgbClr val="FF99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rgbClr val="FF0000"/>
                </a:solidFill>
                <a:latin typeface="メイリオ" panose="020B0604030504040204" pitchFamily="50" charset="-128"/>
                <a:ea typeface="メイリオ" panose="020B0604030504040204" pitchFamily="50" charset="-128"/>
              </a:rPr>
              <a:t>採択</a:t>
            </a:r>
            <a:endParaRPr kumimoji="1" lang="en-US" altLang="ja-JP" sz="4800" b="1" dirty="0">
              <a:solidFill>
                <a:srgbClr val="FF0000"/>
              </a:solidFill>
              <a:latin typeface="メイリオ" panose="020B0604030504040204" pitchFamily="50" charset="-128"/>
              <a:ea typeface="メイリオ" panose="020B0604030504040204" pitchFamily="50" charset="-128"/>
            </a:endParaRPr>
          </a:p>
          <a:p>
            <a:pPr algn="ctr"/>
            <a:r>
              <a:rPr lang="ja-JP" altLang="en-US" sz="3200" b="1" dirty="0">
                <a:solidFill>
                  <a:srgbClr val="FF0000"/>
                </a:solidFill>
                <a:latin typeface="メイリオ" panose="020B0604030504040204" pitchFamily="50" charset="-128"/>
                <a:ea typeface="メイリオ" panose="020B0604030504040204" pitchFamily="50" charset="-128"/>
              </a:rPr>
              <a:t>（</a:t>
            </a:r>
            <a:r>
              <a:rPr lang="en-US" altLang="ja-JP" sz="3200" b="1" dirty="0">
                <a:solidFill>
                  <a:srgbClr val="FF0000"/>
                </a:solidFill>
                <a:latin typeface="メイリオ" panose="020B0604030504040204" pitchFamily="50" charset="-128"/>
                <a:ea typeface="メイリオ" panose="020B0604030504040204" pitchFamily="50" charset="-128"/>
              </a:rPr>
              <a:t>362/119</a:t>
            </a:r>
            <a:r>
              <a:rPr lang="ja-JP" altLang="en-US" sz="3200" b="1" dirty="0">
                <a:solidFill>
                  <a:srgbClr val="FF0000"/>
                </a:solidFill>
                <a:latin typeface="メイリオ" panose="020B0604030504040204" pitchFamily="50" charset="-128"/>
                <a:ea typeface="メイリオ" panose="020B0604030504040204" pitchFamily="50" charset="-128"/>
              </a:rPr>
              <a:t>）</a:t>
            </a:r>
            <a:endParaRPr kumimoji="1" lang="ja-JP" altLang="en-US" sz="32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080671DF-5145-24FD-414C-00D95AF0F621}"/>
              </a:ext>
            </a:extLst>
          </p:cNvPr>
          <p:cNvSpPr/>
          <p:nvPr/>
        </p:nvSpPr>
        <p:spPr>
          <a:xfrm>
            <a:off x="3539014" y="1500258"/>
            <a:ext cx="4032000" cy="3222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lang="ja-JP" altLang="en-US" b="1" dirty="0">
                <a:solidFill>
                  <a:schemeClr val="tx1"/>
                </a:solidFill>
                <a:latin typeface="メイリオ" panose="020B0604030504040204" pitchFamily="50" charset="-128"/>
                <a:ea typeface="メイリオ" panose="020B0604030504040204" pitchFamily="50" charset="-128"/>
              </a:rPr>
              <a:t>第</a:t>
            </a:r>
            <a:r>
              <a:rPr lang="en-US" altLang="ja-JP" b="1" dirty="0">
                <a:solidFill>
                  <a:schemeClr val="tx1"/>
                </a:solidFill>
                <a:latin typeface="メイリオ" panose="020B0604030504040204" pitchFamily="50" charset="-128"/>
                <a:ea typeface="メイリオ" panose="020B0604030504040204" pitchFamily="50" charset="-128"/>
              </a:rPr>
              <a:t>2080</a:t>
            </a:r>
            <a:r>
              <a:rPr lang="ja-JP" altLang="en-US" b="1" dirty="0">
                <a:solidFill>
                  <a:schemeClr val="tx1"/>
                </a:solidFill>
                <a:latin typeface="メイリオ" panose="020B0604030504040204" pitchFamily="50" charset="-128"/>
                <a:ea typeface="メイリオ" panose="020B0604030504040204" pitchFamily="50" charset="-128"/>
              </a:rPr>
              <a:t>地区、（イタリア）</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8825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B26E7-6F48-F794-3DC1-210A92BCA2C7}"/>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6BB5944-B13B-5961-C41F-B3373D04CC98}"/>
              </a:ext>
            </a:extLst>
          </p:cNvPr>
          <p:cNvSpPr>
            <a:spLocks noGrp="1"/>
          </p:cNvSpPr>
          <p:nvPr>
            <p:ph type="sldNum" sz="quarter" idx="12"/>
          </p:nvPr>
        </p:nvSpPr>
        <p:spPr/>
        <p:txBody>
          <a:bodyPr/>
          <a:lstStyle/>
          <a:p>
            <a:fld id="{97A94E25-127B-4C48-AF96-44BA7B823777}" type="slidenum">
              <a:rPr lang="en-US" smtClean="0"/>
              <a:pPr/>
              <a:t>29</a:t>
            </a:fld>
            <a:endParaRPr lang="en-US" dirty="0"/>
          </a:p>
        </p:txBody>
      </p:sp>
      <p:sp>
        <p:nvSpPr>
          <p:cNvPr id="2" name="正方形/長方形 1">
            <a:extLst>
              <a:ext uri="{FF2B5EF4-FFF2-40B4-BE49-F238E27FC236}">
                <a16:creationId xmlns:a16="http://schemas.microsoft.com/office/drawing/2014/main" id="{1D048A0C-28F0-023B-766F-E3AA7A651295}"/>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標準ロータリークラブ定款に関する制定案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24549ACC-68DD-B63D-9FF9-B33064B9F1C6}"/>
              </a:ext>
            </a:extLst>
          </p:cNvPr>
          <p:cNvSpPr/>
          <p:nvPr/>
        </p:nvSpPr>
        <p:spPr>
          <a:xfrm>
            <a:off x="257174" y="1400175"/>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25-03</a:t>
            </a:r>
            <a:endParaRPr kumimoji="1" lang="ja-JP" altLang="en-US" sz="32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1A25C46-126A-33FB-AB58-4B02D0333217}"/>
              </a:ext>
            </a:extLst>
          </p:cNvPr>
          <p:cNvSpPr/>
          <p:nvPr/>
        </p:nvSpPr>
        <p:spPr>
          <a:xfrm>
            <a:off x="585788" y="1951456"/>
            <a:ext cx="7064692" cy="360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クラブ会長以外のクラブ役員の選挙または選出について規定する</a:t>
            </a:r>
            <a:r>
              <a:rPr lang="ja-JP" altLang="en-US" sz="1600" b="1" dirty="0">
                <a:solidFill>
                  <a:sysClr val="windowText" lastClr="000000"/>
                </a:solidFill>
                <a:latin typeface="メイリオ" panose="020B0604030504040204" pitchFamily="50" charset="-128"/>
                <a:ea typeface="メイリオ" panose="020B0604030504040204" pitchFamily="50" charset="-128"/>
              </a:rPr>
              <a:t>件</a:t>
            </a:r>
            <a:endParaRPr kumimoji="1" lang="en-US" altLang="ja-JP" sz="1600" b="1" dirty="0">
              <a:solidFill>
                <a:sysClr val="windowText" lastClr="00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B28805AD-8DDD-8881-100A-14EFFA69F561}"/>
              </a:ext>
            </a:extLst>
          </p:cNvPr>
          <p:cNvSpPr/>
          <p:nvPr/>
        </p:nvSpPr>
        <p:spPr>
          <a:xfrm>
            <a:off x="257174" y="2282085"/>
            <a:ext cx="4589146" cy="3720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標準ロータリークラブ定款</a:t>
            </a:r>
            <a:r>
              <a:rPr kumimoji="1" lang="ja-JP" altLang="en-US" sz="1400" dirty="0">
                <a:solidFill>
                  <a:schemeClr val="tx1"/>
                </a:solidFill>
                <a:latin typeface="メイリオ" panose="020B0604030504040204" pitchFamily="50" charset="-128"/>
                <a:ea typeface="メイリオ" panose="020B0604030504040204" pitchFamily="50" charset="-128"/>
              </a:rPr>
              <a:t>を次のように改正する。</a:t>
            </a:r>
          </a:p>
        </p:txBody>
      </p:sp>
      <p:sp>
        <p:nvSpPr>
          <p:cNvPr id="10" name="正方形/長方形 9">
            <a:extLst>
              <a:ext uri="{FF2B5EF4-FFF2-40B4-BE49-F238E27FC236}">
                <a16:creationId xmlns:a16="http://schemas.microsoft.com/office/drawing/2014/main" id="{3F85BA0A-5DB7-61BF-DABA-7B427FF2730E}"/>
              </a:ext>
            </a:extLst>
          </p:cNvPr>
          <p:cNvSpPr/>
          <p:nvPr/>
        </p:nvSpPr>
        <p:spPr>
          <a:xfrm>
            <a:off x="585788" y="2632418"/>
            <a:ext cx="11301412" cy="3977388"/>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dirty="0">
                <a:solidFill>
                  <a:sysClr val="windowText" lastClr="000000"/>
                </a:solidFill>
                <a:latin typeface="メイリオ" panose="020B0604030504040204" pitchFamily="50" charset="-128"/>
                <a:ea typeface="メイリオ" panose="020B0604030504040204" pitchFamily="50" charset="-128"/>
              </a:rPr>
              <a:t>第７条　会合</a:t>
            </a:r>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第２節ー年次総会</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　役員選挙</a:t>
            </a:r>
            <a:r>
              <a:rPr lang="ja-JP" altLang="en-US" sz="1600" b="1" u="sng" dirty="0">
                <a:solidFill>
                  <a:sysClr val="windowText" lastClr="000000"/>
                </a:solidFill>
                <a:latin typeface="メイリオ" panose="020B0604030504040204" pitchFamily="50" charset="-128"/>
                <a:ea typeface="メイリオ" panose="020B0604030504040204" pitchFamily="50" charset="-128"/>
              </a:rPr>
              <a:t>または選出</a:t>
            </a:r>
            <a:r>
              <a:rPr lang="ja-JP" altLang="en-US" sz="1600" dirty="0">
                <a:solidFill>
                  <a:sysClr val="windowText" lastClr="000000"/>
                </a:solidFill>
                <a:latin typeface="メイリオ" panose="020B0604030504040204" pitchFamily="50" charset="-128"/>
                <a:ea typeface="メイリオ" panose="020B0604030504040204" pitchFamily="50" charset="-128"/>
              </a:rPr>
              <a:t>するため、現年度の収入と支出を含む中間報告および前年度の財務報告を発表するための年次</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総会は、細則の定めるところに従っい、毎年</a:t>
            </a:r>
            <a:r>
              <a:rPr lang="en-US" altLang="ja-JP" sz="1600" dirty="0">
                <a:solidFill>
                  <a:sysClr val="windowText" lastClr="000000"/>
                </a:solidFill>
                <a:latin typeface="メイリオ" panose="020B0604030504040204" pitchFamily="50" charset="-128"/>
                <a:ea typeface="メイリオ" panose="020B0604030504040204" pitchFamily="50" charset="-128"/>
              </a:rPr>
              <a:t>12</a:t>
            </a:r>
            <a:r>
              <a:rPr lang="ja-JP" altLang="en-US" sz="1600" dirty="0">
                <a:solidFill>
                  <a:sysClr val="windowText" lastClr="000000"/>
                </a:solidFill>
                <a:latin typeface="メイリオ" panose="020B0604030504040204" pitchFamily="50" charset="-128"/>
                <a:ea typeface="メイリオ" panose="020B0604030504040204" pitchFamily="50" charset="-128"/>
              </a:rPr>
              <a:t>月</a:t>
            </a:r>
            <a:r>
              <a:rPr lang="en-US" altLang="ja-JP" sz="1600" dirty="0">
                <a:solidFill>
                  <a:sysClr val="windowText" lastClr="000000"/>
                </a:solidFill>
                <a:latin typeface="メイリオ" panose="020B0604030504040204" pitchFamily="50" charset="-128"/>
                <a:ea typeface="メイリオ" panose="020B0604030504040204" pitchFamily="50" charset="-128"/>
              </a:rPr>
              <a:t>31</a:t>
            </a:r>
            <a:r>
              <a:rPr lang="ja-JP" altLang="en-US" sz="1600" dirty="0">
                <a:solidFill>
                  <a:sysClr val="windowText" lastClr="000000"/>
                </a:solidFill>
                <a:latin typeface="メイリオ" panose="020B0604030504040204" pitchFamily="50" charset="-128"/>
                <a:ea typeface="メイリオ" panose="020B0604030504040204" pitchFamily="50" charset="-128"/>
              </a:rPr>
              <a:t>日までに開催されるものとする。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endParaRPr kumimoji="1" lang="en-US" altLang="ja-JP" sz="9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第</a:t>
            </a:r>
            <a:r>
              <a:rPr lang="en-US" altLang="ja-JP" sz="1600" dirty="0">
                <a:solidFill>
                  <a:sysClr val="windowText" lastClr="000000"/>
                </a:solidFill>
                <a:latin typeface="メイリオ" panose="020B0604030504040204" pitchFamily="50" charset="-128"/>
                <a:ea typeface="メイリオ" panose="020B0604030504040204" pitchFamily="50" charset="-128"/>
              </a:rPr>
              <a:t>11</a:t>
            </a:r>
            <a:r>
              <a:rPr lang="ja-JP" altLang="en-US" sz="1600" dirty="0">
                <a:solidFill>
                  <a:sysClr val="windowText" lastClr="000000"/>
                </a:solidFill>
                <a:latin typeface="メイリオ" panose="020B0604030504040204" pitchFamily="50" charset="-128"/>
                <a:ea typeface="メイリオ" panose="020B0604030504040204" pitchFamily="50" charset="-128"/>
              </a:rPr>
              <a:t>条　理事および役員および委員会</a:t>
            </a:r>
            <a:endParaRPr kumimoji="1" lang="en-US" altLang="ja-JP" sz="9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第５節ー役員の選挙</a:t>
            </a:r>
            <a:r>
              <a:rPr lang="ja-JP" altLang="en-US" sz="1600" b="1" u="sng" dirty="0">
                <a:solidFill>
                  <a:sysClr val="windowText" lastClr="000000"/>
                </a:solidFill>
                <a:latin typeface="メイリオ" panose="020B0604030504040204" pitchFamily="50" charset="-128"/>
                <a:ea typeface="メイリオ" panose="020B0604030504040204" pitchFamily="50" charset="-128"/>
              </a:rPr>
              <a:t>または選出。</a:t>
            </a:r>
            <a:endParaRPr lang="en-US" altLang="ja-JP" sz="1600" b="1" u="sng"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　⒜　会長を除く役員の任期。各役員はクラブ細則の定めるところの従って選挙</a:t>
            </a:r>
            <a:r>
              <a:rPr kumimoji="1" lang="ja-JP" altLang="en-US" sz="1600" b="1" u="sng" dirty="0">
                <a:solidFill>
                  <a:sysClr val="windowText" lastClr="000000"/>
                </a:solidFill>
                <a:latin typeface="メイリオ" panose="020B0604030504040204" pitchFamily="50" charset="-128"/>
                <a:ea typeface="メイリオ" panose="020B0604030504040204" pitchFamily="50" charset="-128"/>
              </a:rPr>
              <a:t>または選出</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されるものとする。会長を除</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き、各役員は選挙</a:t>
            </a:r>
            <a:r>
              <a:rPr kumimoji="1" lang="ja-JP" altLang="en-US" sz="1600" b="1" u="sng" dirty="0">
                <a:solidFill>
                  <a:sysClr val="windowText" lastClr="000000"/>
                </a:solidFill>
                <a:latin typeface="メイリオ" panose="020B0604030504040204" pitchFamily="50" charset="-128"/>
                <a:ea typeface="メイリオ" panose="020B0604030504040204" pitchFamily="50" charset="-128"/>
              </a:rPr>
              <a:t>または選出</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された直後の７月１日に就任し、選挙</a:t>
            </a:r>
            <a:r>
              <a:rPr kumimoji="1" lang="ja-JP" altLang="en-US" sz="1600" b="1" u="sng" dirty="0">
                <a:solidFill>
                  <a:sysClr val="windowText" lastClr="000000"/>
                </a:solidFill>
                <a:latin typeface="メイリオ" panose="020B0604030504040204" pitchFamily="50" charset="-128"/>
                <a:ea typeface="メイリオ" panose="020B0604030504040204" pitchFamily="50" charset="-128"/>
              </a:rPr>
              <a:t>または選出</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された任期中または後任者が選挙</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dirty="0">
                <a:solidFill>
                  <a:sysClr val="windowText" lastClr="000000"/>
                </a:solidFill>
                <a:latin typeface="メイリオ" panose="020B0604030504040204" pitchFamily="50" charset="-128"/>
                <a:ea typeface="メイリオ" panose="020B0604030504040204" pitchFamily="50" charset="-128"/>
              </a:rPr>
              <a:t>　　　</a:t>
            </a:r>
            <a:r>
              <a:rPr kumimoji="1" lang="ja-JP" altLang="en-US" sz="1600" b="1" u="sng" dirty="0">
                <a:solidFill>
                  <a:sysClr val="windowText" lastClr="000000"/>
                </a:solidFill>
                <a:latin typeface="メイリオ" panose="020B0604030504040204" pitchFamily="50" charset="-128"/>
                <a:ea typeface="メイリオ" panose="020B0604030504040204" pitchFamily="50" charset="-128"/>
              </a:rPr>
              <a:t>または選出</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されかつ適格となるまで在任する。</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趣旨および効果</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クラブ役員の選出方法は、クラブによってさまざまな形があるが、「選挙」で選ばれる場合は少数で、会長や指名委員会</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などによって「任命」または「選出」されることが大多数であると考える。よって、上記の通り、「選挙」という言葉を、より一般的につかわれる「選出」という言葉で補うよう提案する事は適切である。尚、「選出」という言葉は、「選挙での選出を含むものであり、「選挙」を否定するものではない。</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E1A84162-3074-35E5-3205-D55B5B173DD8}"/>
              </a:ext>
            </a:extLst>
          </p:cNvPr>
          <p:cNvSpPr/>
          <p:nvPr/>
        </p:nvSpPr>
        <p:spPr>
          <a:xfrm>
            <a:off x="2782200" y="2938787"/>
            <a:ext cx="7200000" cy="3312000"/>
          </a:xfrm>
          <a:prstGeom prst="irregularSeal2">
            <a:avLst/>
          </a:prstGeom>
          <a:solidFill>
            <a:srgbClr val="FFFF00"/>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0000"/>
                </a:solidFill>
                <a:latin typeface="メイリオ" panose="020B0604030504040204" pitchFamily="50" charset="-128"/>
                <a:ea typeface="メイリオ" panose="020B0604030504040204" pitchFamily="50" charset="-128"/>
              </a:rPr>
              <a:t>却下</a:t>
            </a:r>
            <a:endParaRPr kumimoji="1" lang="en-US" altLang="ja-JP" sz="4800" b="1" dirty="0">
              <a:solidFill>
                <a:srgbClr val="FF0000"/>
              </a:solidFill>
              <a:latin typeface="メイリオ" panose="020B0604030504040204" pitchFamily="50" charset="-128"/>
              <a:ea typeface="メイリオ" panose="020B0604030504040204" pitchFamily="50" charset="-128"/>
            </a:endParaRPr>
          </a:p>
          <a:p>
            <a:pPr algn="ctr"/>
            <a:r>
              <a:rPr lang="ja-JP" altLang="en-US" sz="3200" b="1" dirty="0">
                <a:solidFill>
                  <a:srgbClr val="FF0000"/>
                </a:solidFill>
                <a:latin typeface="メイリオ" panose="020B0604030504040204" pitchFamily="50" charset="-128"/>
                <a:ea typeface="メイリオ" panose="020B0604030504040204" pitchFamily="50" charset="-128"/>
              </a:rPr>
              <a:t>（</a:t>
            </a:r>
            <a:r>
              <a:rPr lang="en-US" altLang="ja-JP" sz="3200" b="1" dirty="0">
                <a:solidFill>
                  <a:srgbClr val="FF0000"/>
                </a:solidFill>
                <a:latin typeface="メイリオ" panose="020B0604030504040204" pitchFamily="50" charset="-128"/>
                <a:ea typeface="メイリオ" panose="020B0604030504040204" pitchFamily="50" charset="-128"/>
              </a:rPr>
              <a:t>347/137</a:t>
            </a:r>
            <a:r>
              <a:rPr lang="ja-JP" altLang="en-US" sz="3200" b="1" dirty="0">
                <a:solidFill>
                  <a:srgbClr val="FF0000"/>
                </a:solidFill>
                <a:latin typeface="メイリオ" panose="020B0604030504040204" pitchFamily="50" charset="-128"/>
                <a:ea typeface="メイリオ" panose="020B0604030504040204" pitchFamily="50" charset="-128"/>
              </a:rPr>
              <a:t>）</a:t>
            </a:r>
            <a:endParaRPr kumimoji="1" lang="ja-JP" altLang="en-US" sz="32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B1535D8-3C03-1B37-5CB9-AD0AE1241E99}"/>
              </a:ext>
            </a:extLst>
          </p:cNvPr>
          <p:cNvSpPr/>
          <p:nvPr/>
        </p:nvSpPr>
        <p:spPr>
          <a:xfrm>
            <a:off x="3539014" y="1500258"/>
            <a:ext cx="3384000" cy="3222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lang="ja-JP" altLang="en-US" b="1" dirty="0">
                <a:solidFill>
                  <a:schemeClr val="tx1"/>
                </a:solidFill>
                <a:latin typeface="メイリオ" panose="020B0604030504040204" pitchFamily="50" charset="-128"/>
                <a:ea typeface="メイリオ" panose="020B0604030504040204" pitchFamily="50" charset="-128"/>
              </a:rPr>
              <a:t>第</a:t>
            </a:r>
            <a:r>
              <a:rPr lang="en-US" altLang="ja-JP" b="1" dirty="0">
                <a:solidFill>
                  <a:schemeClr val="tx1"/>
                </a:solidFill>
                <a:latin typeface="メイリオ" panose="020B0604030504040204" pitchFamily="50" charset="-128"/>
                <a:ea typeface="メイリオ" panose="020B0604030504040204" pitchFamily="50" charset="-128"/>
              </a:rPr>
              <a:t>2650</a:t>
            </a:r>
            <a:r>
              <a:rPr lang="ja-JP" altLang="en-US" b="1" dirty="0">
                <a:solidFill>
                  <a:schemeClr val="tx1"/>
                </a:solidFill>
                <a:latin typeface="メイリオ" panose="020B0604030504040204" pitchFamily="50" charset="-128"/>
                <a:ea typeface="メイリオ" panose="020B0604030504040204" pitchFamily="50" charset="-128"/>
              </a:rPr>
              <a:t>地区（日本）</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554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0" y="1"/>
            <a:ext cx="12192000" cy="1540042"/>
          </a:xfrm>
          <a:solidFill>
            <a:srgbClr val="6600FF"/>
          </a:solidFill>
        </p:spPr>
        <p:txBody>
          <a:bodyPr anchor="ctr">
            <a:normAutofit/>
          </a:bodyPr>
          <a:lstStyle/>
          <a:p>
            <a:pPr algn="ctr" rtl="0"/>
            <a:r>
              <a:rPr lang="ja" sz="4800" b="1" i="0" u="none" baseline="0" dirty="0">
                <a:latin typeface="Meiryo UI" panose="020B0604030504040204" pitchFamily="50" charset="-128"/>
                <a:ea typeface="Meiryo UI" panose="020B0604030504040204" pitchFamily="50" charset="-128"/>
              </a:rPr>
              <a:t>規定審議会</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487680" y="1783080"/>
            <a:ext cx="11216640" cy="4811038"/>
          </a:xfrm>
        </p:spPr>
        <p:txBody>
          <a:bodyPr>
            <a:normAutofit lnSpcReduction="10000"/>
          </a:bodyPr>
          <a:lstStyle/>
          <a:p>
            <a:pPr algn="l" rtl="0"/>
            <a:r>
              <a:rPr lang="ja" sz="3200" b="1" i="0" u="none" baseline="0" dirty="0">
                <a:solidFill>
                  <a:srgbClr val="000000"/>
                </a:solidFill>
                <a:latin typeface="メイリオ" panose="020B0604030504040204" pitchFamily="50" charset="-128"/>
                <a:ea typeface="メイリオ" panose="020B0604030504040204" pitchFamily="50" charset="-128"/>
              </a:rPr>
              <a:t>1933年：</a:t>
            </a:r>
            <a:r>
              <a:rPr lang="en-US" altLang="ja" sz="3200" b="1" i="0" u="none" baseline="0" dirty="0">
                <a:solidFill>
                  <a:srgbClr val="000000"/>
                </a:solidFill>
                <a:latin typeface="メイリオ" panose="020B0604030504040204" pitchFamily="50" charset="-128"/>
                <a:ea typeface="メイリオ" panose="020B0604030504040204" pitchFamily="50" charset="-128"/>
              </a:rPr>
              <a:t> </a:t>
            </a:r>
            <a:r>
              <a:rPr lang="ja" sz="3200" b="1" i="0" u="none" baseline="0" dirty="0">
                <a:solidFill>
                  <a:srgbClr val="FF3300"/>
                </a:solidFill>
                <a:latin typeface="メイリオ" panose="020B0604030504040204" pitchFamily="50" charset="-128"/>
                <a:ea typeface="メイリオ" panose="020B0604030504040204" pitchFamily="50" charset="-128"/>
              </a:rPr>
              <a:t>規定審議会</a:t>
            </a:r>
            <a:r>
              <a:rPr lang="ja" sz="3200" b="1" i="0" u="none" baseline="0" dirty="0">
                <a:solidFill>
                  <a:srgbClr val="000000"/>
                </a:solidFill>
                <a:latin typeface="メイリオ" panose="020B0604030504040204" pitchFamily="50" charset="-128"/>
                <a:ea typeface="メイリオ" panose="020B0604030504040204" pitchFamily="50" charset="-128"/>
              </a:rPr>
              <a:t>が創設され、</a:t>
            </a:r>
            <a:r>
              <a:rPr lang="ja" sz="3200" b="1" i="0" u="none" baseline="0" dirty="0">
                <a:solidFill>
                  <a:srgbClr val="00CCFF"/>
                </a:solidFill>
                <a:latin typeface="メイリオ" panose="020B0604030504040204" pitchFamily="50" charset="-128"/>
                <a:ea typeface="メイリオ" panose="020B0604030504040204" pitchFamily="50" charset="-128"/>
              </a:rPr>
              <a:t>国際大会</a:t>
            </a:r>
            <a:r>
              <a:rPr lang="ja" sz="3200" b="1" i="0" u="none" baseline="0" dirty="0">
                <a:solidFill>
                  <a:srgbClr val="000000"/>
                </a:solidFill>
                <a:latin typeface="メイリオ" panose="020B0604030504040204" pitchFamily="50" charset="-128"/>
                <a:ea typeface="メイリオ" panose="020B0604030504040204" pitchFamily="50" charset="-128"/>
              </a:rPr>
              <a:t>に付随して</a:t>
            </a:r>
            <a:endParaRPr lang="en-US" altLang="ja" sz="3200" b="1" i="0" u="none" baseline="0" dirty="0">
              <a:solidFill>
                <a:srgbClr val="000000"/>
              </a:solidFill>
              <a:latin typeface="メイリオ" panose="020B0604030504040204" pitchFamily="50" charset="-128"/>
              <a:ea typeface="メイリオ" panose="020B0604030504040204" pitchFamily="50" charset="-128"/>
            </a:endParaRPr>
          </a:p>
          <a:p>
            <a:pPr marL="0" indent="0" algn="l" rtl="0">
              <a:buNone/>
            </a:pPr>
            <a:r>
              <a:rPr lang="en-US" altLang="ja" sz="3200" b="1" i="0" u="none" baseline="0" dirty="0">
                <a:solidFill>
                  <a:srgbClr val="000000"/>
                </a:solidFill>
                <a:latin typeface="メイリオ" panose="020B0604030504040204" pitchFamily="50" charset="-128"/>
                <a:ea typeface="メイリオ" panose="020B0604030504040204" pitchFamily="50" charset="-128"/>
              </a:rPr>
              <a:t>                 </a:t>
            </a:r>
            <a:r>
              <a:rPr lang="ja" sz="3200" b="1" i="0" u="none" baseline="0" dirty="0">
                <a:solidFill>
                  <a:srgbClr val="000000"/>
                </a:solidFill>
                <a:latin typeface="メイリオ" panose="020B0604030504040204" pitchFamily="50" charset="-128"/>
                <a:ea typeface="メイリオ" panose="020B0604030504040204" pitchFamily="50" charset="-128"/>
              </a:rPr>
              <a:t>毎年開催</a:t>
            </a:r>
          </a:p>
          <a:p>
            <a:pPr algn="l" rtl="0"/>
            <a:r>
              <a:rPr lang="ja" sz="3200" b="1" i="0" u="none" baseline="0" dirty="0">
                <a:solidFill>
                  <a:srgbClr val="000000"/>
                </a:solidFill>
                <a:latin typeface="メイリオ" panose="020B0604030504040204" pitchFamily="50" charset="-128"/>
                <a:ea typeface="メイリオ" panose="020B0604030504040204" pitchFamily="50" charset="-128"/>
              </a:rPr>
              <a:t>1954年：</a:t>
            </a:r>
            <a:r>
              <a:rPr lang="en-US" altLang="ja" sz="3200" b="1" i="0" u="none" baseline="0" dirty="0">
                <a:solidFill>
                  <a:srgbClr val="000000"/>
                </a:solidFill>
                <a:latin typeface="メイリオ" panose="020B0604030504040204" pitchFamily="50" charset="-128"/>
                <a:ea typeface="メイリオ" panose="020B0604030504040204" pitchFamily="50" charset="-128"/>
              </a:rPr>
              <a:t> </a:t>
            </a:r>
            <a:r>
              <a:rPr lang="ja" sz="3200" b="1" i="0" u="none" baseline="0" dirty="0">
                <a:solidFill>
                  <a:srgbClr val="000000"/>
                </a:solidFill>
                <a:latin typeface="メイリオ" panose="020B0604030504040204" pitchFamily="50" charset="-128"/>
                <a:ea typeface="メイリオ" panose="020B0604030504040204" pitchFamily="50" charset="-128"/>
              </a:rPr>
              <a:t>隔年での開催に</a:t>
            </a:r>
          </a:p>
          <a:p>
            <a:pPr algn="l" rtl="0"/>
            <a:r>
              <a:rPr lang="ja" sz="3200" b="1" i="0" u="none" baseline="0" dirty="0">
                <a:solidFill>
                  <a:srgbClr val="000000"/>
                </a:solidFill>
                <a:latin typeface="メイリオ" panose="020B0604030504040204" pitchFamily="50" charset="-128"/>
                <a:ea typeface="メイリオ" panose="020B0604030504040204" pitchFamily="50" charset="-128"/>
              </a:rPr>
              <a:t>1972年：</a:t>
            </a:r>
            <a:r>
              <a:rPr lang="en-US" altLang="ja" sz="3200" b="1" i="0" u="none" baseline="0" dirty="0">
                <a:solidFill>
                  <a:srgbClr val="000000"/>
                </a:solidFill>
                <a:latin typeface="メイリオ" panose="020B0604030504040204" pitchFamily="50" charset="-128"/>
                <a:ea typeface="メイリオ" panose="020B0604030504040204" pitchFamily="50" charset="-128"/>
              </a:rPr>
              <a:t> </a:t>
            </a:r>
            <a:r>
              <a:rPr lang="ja" sz="3200" b="1" i="0" u="none" baseline="0" dirty="0">
                <a:solidFill>
                  <a:srgbClr val="000000"/>
                </a:solidFill>
                <a:latin typeface="メイリオ" panose="020B0604030504040204" pitchFamily="50" charset="-128"/>
                <a:ea typeface="メイリオ" panose="020B0604030504040204" pitchFamily="50" charset="-128"/>
              </a:rPr>
              <a:t>正式な立法機関となる</a:t>
            </a:r>
          </a:p>
          <a:p>
            <a:pPr algn="l" rtl="0"/>
            <a:r>
              <a:rPr lang="ja" sz="3200" b="1" i="0" u="none" baseline="0" dirty="0">
                <a:solidFill>
                  <a:srgbClr val="000000"/>
                </a:solidFill>
                <a:latin typeface="メイリオ" panose="020B0604030504040204" pitchFamily="50" charset="-128"/>
                <a:ea typeface="メイリオ" panose="020B0604030504040204" pitchFamily="50" charset="-128"/>
              </a:rPr>
              <a:t>1974年：</a:t>
            </a:r>
            <a:r>
              <a:rPr lang="en-US" altLang="ja" sz="3200" b="1" i="0" u="none" baseline="0" dirty="0">
                <a:solidFill>
                  <a:srgbClr val="000000"/>
                </a:solidFill>
                <a:latin typeface="メイリオ" panose="020B0604030504040204" pitchFamily="50" charset="-128"/>
                <a:ea typeface="メイリオ" panose="020B0604030504040204" pitchFamily="50" charset="-128"/>
              </a:rPr>
              <a:t> </a:t>
            </a:r>
            <a:r>
              <a:rPr lang="ja" sz="3200" b="1" i="0" u="none" baseline="0" dirty="0">
                <a:solidFill>
                  <a:srgbClr val="000000"/>
                </a:solidFill>
                <a:latin typeface="メイリオ" panose="020B0604030504040204" pitchFamily="50" charset="-128"/>
                <a:ea typeface="メイリオ" panose="020B0604030504040204" pitchFamily="50" charset="-128"/>
              </a:rPr>
              <a:t>3年に1度の開催に</a:t>
            </a:r>
          </a:p>
          <a:p>
            <a:pPr algn="l" rtl="0"/>
            <a:r>
              <a:rPr lang="ja" sz="3200" b="1" i="0" u="none" baseline="0" dirty="0">
                <a:solidFill>
                  <a:srgbClr val="000000"/>
                </a:solidFill>
                <a:latin typeface="メイリオ" panose="020B0604030504040204" pitchFamily="50" charset="-128"/>
                <a:ea typeface="メイリオ" panose="020B0604030504040204" pitchFamily="50" charset="-128"/>
              </a:rPr>
              <a:t>1977年：</a:t>
            </a:r>
            <a:r>
              <a:rPr lang="en-US" altLang="ja" sz="3200" b="1" i="0" u="none" baseline="0" dirty="0">
                <a:solidFill>
                  <a:srgbClr val="000000"/>
                </a:solidFill>
                <a:latin typeface="メイリオ" panose="020B0604030504040204" pitchFamily="50" charset="-128"/>
                <a:ea typeface="メイリオ" panose="020B0604030504040204" pitchFamily="50" charset="-128"/>
              </a:rPr>
              <a:t> </a:t>
            </a:r>
            <a:r>
              <a:rPr lang="ja" sz="3200" b="1" i="0" u="none" baseline="0" dirty="0">
                <a:solidFill>
                  <a:srgbClr val="000000"/>
                </a:solidFill>
                <a:latin typeface="メイリオ" panose="020B0604030504040204" pitchFamily="50" charset="-128"/>
                <a:ea typeface="メイリオ" panose="020B0604030504040204" pitchFamily="50" charset="-128"/>
              </a:rPr>
              <a:t>国際大会から独立</a:t>
            </a:r>
            <a:r>
              <a:rPr lang="ja-JP" altLang="en-US" sz="3200" b="1" i="0" u="none" baseline="0" dirty="0">
                <a:solidFill>
                  <a:srgbClr val="000000"/>
                </a:solidFill>
                <a:latin typeface="メイリオ" panose="020B0604030504040204" pitchFamily="50" charset="-128"/>
                <a:ea typeface="メイリオ" panose="020B0604030504040204" pitchFamily="50" charset="-128"/>
              </a:rPr>
              <a:t>、</a:t>
            </a:r>
            <a:r>
              <a:rPr lang="ja-JP" altLang="en-US" sz="3200" b="1" i="0" u="none" baseline="0" dirty="0">
                <a:solidFill>
                  <a:srgbClr val="FF3300"/>
                </a:solidFill>
                <a:latin typeface="メイリオ" panose="020B0604030504040204" pitchFamily="50" charset="-128"/>
                <a:ea typeface="メイリオ" panose="020B0604030504040204" pitchFamily="50" charset="-128"/>
              </a:rPr>
              <a:t>唯一の立法機関</a:t>
            </a:r>
            <a:r>
              <a:rPr lang="ja-JP" altLang="en-US" sz="3200" b="1" i="0" u="none" baseline="0" dirty="0">
                <a:solidFill>
                  <a:srgbClr val="000000"/>
                </a:solidFill>
                <a:latin typeface="メイリオ" panose="020B0604030504040204" pitchFamily="50" charset="-128"/>
                <a:ea typeface="メイリオ" panose="020B0604030504040204" pitchFamily="50" charset="-128"/>
              </a:rPr>
              <a:t>となる</a:t>
            </a:r>
            <a:endParaRPr lang="ja" sz="3200" b="1" i="0" u="none" baseline="0" dirty="0">
              <a:solidFill>
                <a:srgbClr val="000000"/>
              </a:solidFill>
              <a:latin typeface="メイリオ" panose="020B0604030504040204" pitchFamily="50" charset="-128"/>
              <a:ea typeface="メイリオ" panose="020B0604030504040204" pitchFamily="50" charset="-128"/>
            </a:endParaRPr>
          </a:p>
          <a:p>
            <a:pPr algn="l" rtl="0"/>
            <a:r>
              <a:rPr lang="ja" sz="3200" b="1" i="0" u="none" baseline="0" dirty="0">
                <a:solidFill>
                  <a:srgbClr val="000000"/>
                </a:solidFill>
                <a:latin typeface="メイリオ" panose="020B0604030504040204" pitchFamily="50" charset="-128"/>
                <a:ea typeface="メイリオ" panose="020B0604030504040204" pitchFamily="50" charset="-128"/>
              </a:rPr>
              <a:t>2001年：</a:t>
            </a:r>
            <a:r>
              <a:rPr lang="en-US" altLang="ja" sz="3200" b="1" i="0" u="none" baseline="0" dirty="0">
                <a:solidFill>
                  <a:srgbClr val="000000"/>
                </a:solidFill>
                <a:latin typeface="メイリオ" panose="020B0604030504040204" pitchFamily="50" charset="-128"/>
                <a:ea typeface="メイリオ" panose="020B0604030504040204" pitchFamily="50" charset="-128"/>
              </a:rPr>
              <a:t> </a:t>
            </a:r>
            <a:r>
              <a:rPr lang="ja" sz="3200" b="1" i="0" u="none" baseline="0" dirty="0">
                <a:solidFill>
                  <a:srgbClr val="000000"/>
                </a:solidFill>
                <a:latin typeface="メイリオ" panose="020B0604030504040204" pitchFamily="50" charset="-128"/>
                <a:ea typeface="メイリオ" panose="020B0604030504040204" pitchFamily="50" charset="-128"/>
              </a:rPr>
              <a:t>毎年シカゴで開催</a:t>
            </a:r>
          </a:p>
          <a:p>
            <a:pPr algn="l" rtl="0"/>
            <a:r>
              <a:rPr lang="ja" sz="3200" b="1" i="0" u="none" baseline="0" dirty="0">
                <a:solidFill>
                  <a:srgbClr val="000000"/>
                </a:solidFill>
                <a:latin typeface="メイリオ" panose="020B0604030504040204" pitchFamily="50" charset="-128"/>
                <a:ea typeface="メイリオ" panose="020B0604030504040204" pitchFamily="50" charset="-128"/>
              </a:rPr>
              <a:t>2016年：</a:t>
            </a:r>
            <a:r>
              <a:rPr lang="en-US" altLang="ja" sz="3200" b="1" i="0" u="none" baseline="0" dirty="0">
                <a:solidFill>
                  <a:srgbClr val="000000"/>
                </a:solidFill>
                <a:latin typeface="メイリオ" panose="020B0604030504040204" pitchFamily="50" charset="-128"/>
                <a:ea typeface="メイリオ" panose="020B0604030504040204" pitchFamily="50" charset="-128"/>
              </a:rPr>
              <a:t> </a:t>
            </a:r>
            <a:r>
              <a:rPr lang="ja" sz="3200" b="1" i="0" u="none" baseline="0" dirty="0">
                <a:solidFill>
                  <a:srgbClr val="00B050"/>
                </a:solidFill>
                <a:latin typeface="メイリオ" panose="020B0604030504040204" pitchFamily="50" charset="-128"/>
                <a:ea typeface="メイリオ" panose="020B0604030504040204" pitchFamily="50" charset="-128"/>
              </a:rPr>
              <a:t>決議審議会</a:t>
            </a:r>
            <a:r>
              <a:rPr lang="ja" sz="3200" b="1" i="0" u="none" baseline="0" dirty="0">
                <a:solidFill>
                  <a:srgbClr val="000000"/>
                </a:solidFill>
                <a:latin typeface="メイリオ" panose="020B0604030504040204" pitchFamily="50" charset="-128"/>
                <a:ea typeface="メイリオ" panose="020B0604030504040204" pitchFamily="50" charset="-128"/>
              </a:rPr>
              <a:t>を別個に開催</a:t>
            </a:r>
          </a:p>
          <a:p>
            <a:pPr algn="l" rtl="0"/>
            <a:r>
              <a:rPr lang="ja" sz="3200" b="1" i="0" u="none" baseline="0" dirty="0">
                <a:latin typeface="メイリオ" panose="020B0604030504040204" pitchFamily="50" charset="-128"/>
                <a:ea typeface="メイリオ" panose="020B0604030504040204" pitchFamily="50" charset="-128"/>
              </a:rPr>
              <a:t>2019年：</a:t>
            </a:r>
            <a:r>
              <a:rPr lang="en-US" altLang="ja" sz="3200" b="1" i="0" u="none" baseline="0" dirty="0">
                <a:latin typeface="メイリオ" panose="020B0604030504040204" pitchFamily="50" charset="-128"/>
                <a:ea typeface="メイリオ" panose="020B0604030504040204" pitchFamily="50" charset="-128"/>
              </a:rPr>
              <a:t> </a:t>
            </a:r>
            <a:r>
              <a:rPr lang="ja" sz="3200" b="1" i="0" u="none" baseline="0" dirty="0">
                <a:latin typeface="メイリオ" panose="020B0604030504040204" pitchFamily="50" charset="-128"/>
                <a:ea typeface="メイリオ" panose="020B0604030504040204" pitchFamily="50" charset="-128"/>
              </a:rPr>
              <a:t>事前審査と緊急制定案を認める</a:t>
            </a:r>
          </a:p>
          <a:p>
            <a:endParaRPr lang="ja" dirty="0">
              <a:solidFill>
                <a:srgbClr val="000000"/>
              </a:solidFill>
            </a:endParaRPr>
          </a:p>
        </p:txBody>
      </p:sp>
    </p:spTree>
    <p:custDataLst>
      <p:tags r:id="rId1"/>
    </p:custDataLst>
    <p:extLst>
      <p:ext uri="{BB962C8B-B14F-4D97-AF65-F5344CB8AC3E}">
        <p14:creationId xmlns:p14="http://schemas.microsoft.com/office/powerpoint/2010/main" val="42336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1F86-CC05-DD83-3B7F-C3ADDDD2497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79B629A-B80D-38D5-076A-BCF7AFA9F1B9}"/>
              </a:ext>
            </a:extLst>
          </p:cNvPr>
          <p:cNvSpPr>
            <a:spLocks noGrp="1"/>
          </p:cNvSpPr>
          <p:nvPr>
            <p:ph type="sldNum" sz="quarter" idx="12"/>
          </p:nvPr>
        </p:nvSpPr>
        <p:spPr/>
        <p:txBody>
          <a:bodyPr/>
          <a:lstStyle/>
          <a:p>
            <a:fld id="{97A94E25-127B-4C48-AF96-44BA7B823777}" type="slidenum">
              <a:rPr lang="en-US" smtClean="0"/>
              <a:pPr/>
              <a:t>30</a:t>
            </a:fld>
            <a:endParaRPr lang="en-US" dirty="0"/>
          </a:p>
        </p:txBody>
      </p:sp>
      <p:sp>
        <p:nvSpPr>
          <p:cNvPr id="2" name="正方形/長方形 1">
            <a:extLst>
              <a:ext uri="{FF2B5EF4-FFF2-40B4-BE49-F238E27FC236}">
                <a16:creationId xmlns:a16="http://schemas.microsoft.com/office/drawing/2014/main" id="{A1A85CC3-7BFD-6DAA-5A97-451C605507EB}"/>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標準ロータリークラブ定款に関する制定案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F738DD8E-AD71-7456-FB57-2EDD38CC4A91}"/>
              </a:ext>
            </a:extLst>
          </p:cNvPr>
          <p:cNvSpPr/>
          <p:nvPr/>
        </p:nvSpPr>
        <p:spPr>
          <a:xfrm>
            <a:off x="257174" y="1400175"/>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25-04</a:t>
            </a:r>
            <a:endParaRPr kumimoji="1" lang="ja-JP" altLang="en-US" sz="32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0EBBE481-85A0-64F8-6AF7-8F9E00927F0B}"/>
              </a:ext>
            </a:extLst>
          </p:cNvPr>
          <p:cNvSpPr/>
          <p:nvPr/>
        </p:nvSpPr>
        <p:spPr>
          <a:xfrm>
            <a:off x="585788" y="1951456"/>
            <a:ext cx="7064692" cy="396104"/>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クラブ理事をクラブ理事会の役員と規定する</a:t>
            </a:r>
            <a:r>
              <a:rPr lang="ja-JP" altLang="en-US" sz="1600" b="1" dirty="0">
                <a:solidFill>
                  <a:sysClr val="windowText" lastClr="000000"/>
                </a:solidFill>
                <a:latin typeface="メイリオ" panose="020B0604030504040204" pitchFamily="50" charset="-128"/>
                <a:ea typeface="メイリオ" panose="020B0604030504040204" pitchFamily="50" charset="-128"/>
              </a:rPr>
              <a:t>件</a:t>
            </a:r>
            <a:endParaRPr kumimoji="1" lang="en-US" altLang="ja-JP" sz="1600" b="1" dirty="0">
              <a:solidFill>
                <a:sysClr val="windowText" lastClr="00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5E6A5A41-5C66-4009-0829-9440ADFBF748}"/>
              </a:ext>
            </a:extLst>
          </p:cNvPr>
          <p:cNvSpPr/>
          <p:nvPr/>
        </p:nvSpPr>
        <p:spPr>
          <a:xfrm>
            <a:off x="257174" y="2441053"/>
            <a:ext cx="4589146" cy="2549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標準ロータリークラブ定款</a:t>
            </a:r>
            <a:r>
              <a:rPr kumimoji="1" lang="ja-JP" altLang="en-US" sz="1400" dirty="0">
                <a:solidFill>
                  <a:schemeClr val="tx1"/>
                </a:solidFill>
                <a:latin typeface="メイリオ" panose="020B0604030504040204" pitchFamily="50" charset="-128"/>
                <a:ea typeface="メイリオ" panose="020B0604030504040204" pitchFamily="50" charset="-128"/>
              </a:rPr>
              <a:t>を次のように改正する。</a:t>
            </a:r>
          </a:p>
        </p:txBody>
      </p:sp>
      <p:sp>
        <p:nvSpPr>
          <p:cNvPr id="10" name="正方形/長方形 9">
            <a:extLst>
              <a:ext uri="{FF2B5EF4-FFF2-40B4-BE49-F238E27FC236}">
                <a16:creationId xmlns:a16="http://schemas.microsoft.com/office/drawing/2014/main" id="{760615A4-7AEE-F3C0-F650-58AD8D02A455}"/>
              </a:ext>
            </a:extLst>
          </p:cNvPr>
          <p:cNvSpPr/>
          <p:nvPr/>
        </p:nvSpPr>
        <p:spPr>
          <a:xfrm>
            <a:off x="481807" y="2733849"/>
            <a:ext cx="11301412" cy="3987625"/>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ysClr val="windowText" lastClr="000000"/>
                </a:solidFill>
                <a:latin typeface="メイリオ" panose="020B0604030504040204" pitchFamily="50" charset="-128"/>
                <a:ea typeface="メイリオ" panose="020B0604030504040204" pitchFamily="50" charset="-128"/>
              </a:rPr>
              <a:t>第</a:t>
            </a:r>
            <a:r>
              <a:rPr kumimoji="1" lang="en-US" altLang="ja-JP" sz="1600" b="1" dirty="0">
                <a:solidFill>
                  <a:sysClr val="windowText" lastClr="000000"/>
                </a:solidFill>
                <a:latin typeface="メイリオ" panose="020B0604030504040204" pitchFamily="50" charset="-128"/>
                <a:ea typeface="メイリオ" panose="020B0604030504040204" pitchFamily="50" charset="-128"/>
              </a:rPr>
              <a:t>11</a:t>
            </a: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条　理事および役員および委員会</a:t>
            </a:r>
            <a:endParaRPr lang="en-US" altLang="ja-JP" sz="800" b="1"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b="1" dirty="0">
                <a:solidFill>
                  <a:sysClr val="windowText" lastClr="000000"/>
                </a:solidFill>
                <a:latin typeface="メイリオ" panose="020B0604030504040204" pitchFamily="50" charset="-128"/>
                <a:ea typeface="メイリオ" panose="020B0604030504040204" pitchFamily="50" charset="-128"/>
              </a:rPr>
              <a:t>第４節ー</a:t>
            </a:r>
            <a:r>
              <a:rPr lang="ja-JP" altLang="en-US" sz="1600" b="1" dirty="0">
                <a:solidFill>
                  <a:sysClr val="windowText" lastClr="000000"/>
                </a:solidFill>
                <a:latin typeface="メイリオ" panose="020B0604030504040204" pitchFamily="50" charset="-128"/>
                <a:ea typeface="メイリオ" panose="020B0604030504040204" pitchFamily="50" charset="-128"/>
              </a:rPr>
              <a:t>役員。</a:t>
            </a:r>
            <a:r>
              <a:rPr lang="ja-JP" altLang="en-US" sz="1600" dirty="0">
                <a:solidFill>
                  <a:sysClr val="windowText" lastClr="000000"/>
                </a:solidFill>
                <a:latin typeface="メイリオ" panose="020B0604030504040204" pitchFamily="50" charset="-128"/>
                <a:ea typeface="メイリオ" panose="020B0604030504040204" pitchFamily="50" charset="-128"/>
              </a:rPr>
              <a:t>クラブの役員は、会長、直前会長、会長エレクト、幹事、会計とし、</a:t>
            </a:r>
            <a:r>
              <a:rPr lang="en-US" altLang="ja-JP" sz="1600" dirty="0">
                <a:solidFill>
                  <a:sysClr val="windowText" lastClr="000000"/>
                </a:solidFill>
                <a:latin typeface="メイリオ" panose="020B0604030504040204" pitchFamily="50" charset="-128"/>
                <a:ea typeface="メイリオ" panose="020B0604030504040204" pitchFamily="50" charset="-128"/>
              </a:rPr>
              <a:t>1</a:t>
            </a:r>
            <a:r>
              <a:rPr lang="ja-JP" altLang="en-US" sz="1600" dirty="0">
                <a:solidFill>
                  <a:sysClr val="windowText" lastClr="000000"/>
                </a:solidFill>
                <a:latin typeface="メイリオ" panose="020B0604030504040204" pitchFamily="50" charset="-128"/>
                <a:ea typeface="メイリオ" panose="020B0604030504040204" pitchFamily="50" charset="-128"/>
              </a:rPr>
              <a:t>名または数名の副会長も役員に含め</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るめることができ、これら全員を理事会メンバーとする。また、会場監督</a:t>
            </a:r>
            <a:r>
              <a:rPr lang="ja-JP" altLang="en-US" sz="1600" b="1" u="sng" dirty="0">
                <a:solidFill>
                  <a:sysClr val="windowText" lastClr="000000"/>
                </a:solidFill>
                <a:latin typeface="メイリオ" panose="020B0604030504040204" pitchFamily="50" charset="-128"/>
                <a:ea typeface="メイリオ" panose="020B0604030504040204" pitchFamily="50" charset="-128"/>
              </a:rPr>
              <a:t>および理事</a:t>
            </a:r>
            <a:r>
              <a:rPr lang="ja-JP" altLang="en-US" sz="1600" dirty="0">
                <a:solidFill>
                  <a:sysClr val="windowText" lastClr="000000"/>
                </a:solidFill>
                <a:latin typeface="メイリオ" panose="020B0604030504040204" pitchFamily="50" charset="-128"/>
                <a:ea typeface="メイリオ" panose="020B0604030504040204" pitchFamily="50" charset="-128"/>
              </a:rPr>
              <a:t>もクラブ役員であるが、細則が定</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める場合、</a:t>
            </a:r>
            <a:r>
              <a:rPr lang="ja-JP" altLang="en-US" sz="1600" b="1" u="sng" dirty="0">
                <a:solidFill>
                  <a:sysClr val="windowText" lastClr="000000"/>
                </a:solidFill>
                <a:latin typeface="メイリオ" panose="020B0604030504040204" pitchFamily="50" charset="-128"/>
                <a:ea typeface="メイリオ" panose="020B0604030504040204" pitchFamily="50" charset="-128"/>
              </a:rPr>
              <a:t>共に</a:t>
            </a:r>
            <a:r>
              <a:rPr lang="ja-JP" altLang="en-US" sz="1600" dirty="0">
                <a:solidFill>
                  <a:sysClr val="windowText" lastClr="000000"/>
                </a:solidFill>
                <a:latin typeface="メイリオ" panose="020B0604030504040204" pitchFamily="50" charset="-128"/>
                <a:ea typeface="メイリオ" panose="020B0604030504040204" pitchFamily="50" charset="-128"/>
              </a:rPr>
              <a:t>理事会のメンバーすることができる。各役員と理事は、本クラブの瑕疵なき会員であるものとする。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クラブ役員は定期的に衛星クラブの例会に出席するものとする。</a:t>
            </a:r>
            <a:endParaRPr kumimoji="1" lang="en-US" altLang="ja-JP" sz="900"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dirty="0">
                <a:solidFill>
                  <a:sysClr val="windowText" lastClr="000000"/>
                </a:solidFill>
                <a:latin typeface="メイリオ" panose="020B0604030504040204" pitchFamily="50" charset="-128"/>
                <a:ea typeface="メイリオ" panose="020B0604030504040204" pitchFamily="50" charset="-128"/>
              </a:rPr>
              <a:t>第５節ー役員の選挙。</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　⒜　</a:t>
            </a:r>
            <a:r>
              <a:rPr lang="ja-JP" altLang="en-US" sz="1600" dirty="0">
                <a:solidFill>
                  <a:sysClr val="windowText" lastClr="000000"/>
                </a:solidFill>
                <a:latin typeface="メイリオ" panose="020B0604030504040204" pitchFamily="50" charset="-128"/>
                <a:ea typeface="メイリオ" panose="020B0604030504040204" pitchFamily="50" charset="-128"/>
              </a:rPr>
              <a:t>会長を除く</a:t>
            </a:r>
            <a:r>
              <a:rPr lang="ja-JP" altLang="en-US" sz="1600" b="1" u="sng" dirty="0">
                <a:solidFill>
                  <a:sysClr val="windowText" lastClr="000000"/>
                </a:solidFill>
                <a:latin typeface="メイリオ" panose="020B0604030504040204" pitchFamily="50" charset="-128"/>
                <a:ea typeface="メイリオ" panose="020B0604030504040204" pitchFamily="50" charset="-128"/>
              </a:rPr>
              <a:t>理事および</a:t>
            </a:r>
            <a:r>
              <a:rPr lang="ja-JP" altLang="en-US" sz="1600" dirty="0">
                <a:solidFill>
                  <a:sysClr val="windowText" lastClr="000000"/>
                </a:solidFill>
                <a:latin typeface="メイリオ" panose="020B0604030504040204" pitchFamily="50" charset="-128"/>
                <a:ea typeface="メイリオ" panose="020B0604030504040204" pitchFamily="50" charset="-128"/>
              </a:rPr>
              <a:t>役員の任期。各</a:t>
            </a:r>
            <a:r>
              <a:rPr lang="ja-JP" altLang="en-US" sz="1600" b="1" u="sng" dirty="0">
                <a:solidFill>
                  <a:sysClr val="windowText" lastClr="000000"/>
                </a:solidFill>
                <a:latin typeface="メイリオ" panose="020B0604030504040204" pitchFamily="50" charset="-128"/>
                <a:ea typeface="メイリオ" panose="020B0604030504040204" pitchFamily="50" charset="-128"/>
              </a:rPr>
              <a:t>理事および</a:t>
            </a:r>
            <a:r>
              <a:rPr lang="ja-JP" altLang="en-US" sz="1600" dirty="0">
                <a:solidFill>
                  <a:sysClr val="windowText" lastClr="000000"/>
                </a:solidFill>
                <a:latin typeface="メイリオ" panose="020B0604030504040204" pitchFamily="50" charset="-128"/>
                <a:ea typeface="メイリオ" panose="020B0604030504040204" pitchFamily="50" charset="-128"/>
              </a:rPr>
              <a:t>役員はクラブ細則に定めるところに従った選挙されるものとする。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　　　会長を除き、各</a:t>
            </a:r>
            <a:r>
              <a:rPr kumimoji="1" lang="ja-JP" altLang="en-US" sz="1600" b="1" u="sng" dirty="0">
                <a:solidFill>
                  <a:sysClr val="windowText" lastClr="000000"/>
                </a:solidFill>
                <a:latin typeface="メイリオ" panose="020B0604030504040204" pitchFamily="50" charset="-128"/>
                <a:ea typeface="メイリオ" panose="020B0604030504040204" pitchFamily="50" charset="-128"/>
              </a:rPr>
              <a:t>理事および</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役員は選挙された直後の</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7</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月</a:t>
            </a:r>
            <a:r>
              <a:rPr kumimoji="1" lang="en-US" altLang="ja-JP" sz="1600" dirty="0">
                <a:solidFill>
                  <a:sysClr val="windowText" lastClr="000000"/>
                </a:solidFill>
                <a:latin typeface="メイリオ" panose="020B0604030504040204" pitchFamily="50" charset="-128"/>
                <a:ea typeface="メイリオ" panose="020B0604030504040204" pitchFamily="50" charset="-128"/>
              </a:rPr>
              <a:t>1</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日に就任し、選挙された任期中または後任者が選挙されか</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つ適格となるまで在任する。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趣旨および効果</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現行の標準ロータリークラブ定款並びに標準ロータリークラブ定款によれば、クラブ理事会は理事と役員からなり、クラブにおけるあらゆる運営並びに管理関連事項に関して、最終的な決定権を持つ。しかしながら、両組織規定においては、</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クラブ役員の役割や責務についての細かい規定があるものの、クラブ理事に関するガイダンスは比較的に少ない。それにより、理事の身分や選挙課程に恣意的な運用がなされる危険がある。</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よって、クラブ理事の身分はクラブ役員に倣うものとし、クラブ細則においてそのその旨規定すべきである。</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48F52C2A-5C52-9446-662C-1A889B59985B}"/>
              </a:ext>
            </a:extLst>
          </p:cNvPr>
          <p:cNvSpPr/>
          <p:nvPr/>
        </p:nvSpPr>
        <p:spPr>
          <a:xfrm>
            <a:off x="2496000" y="2733848"/>
            <a:ext cx="7200000" cy="3312000"/>
          </a:xfrm>
          <a:prstGeom prst="irregularSeal2">
            <a:avLst/>
          </a:prstGeom>
          <a:solidFill>
            <a:srgbClr val="FFFF00"/>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0000"/>
                </a:solidFill>
                <a:latin typeface="メイリオ" panose="020B0604030504040204" pitchFamily="50" charset="-128"/>
                <a:ea typeface="メイリオ" panose="020B0604030504040204" pitchFamily="50" charset="-128"/>
              </a:rPr>
              <a:t>却下</a:t>
            </a:r>
            <a:endParaRPr kumimoji="1" lang="en-US" altLang="ja-JP" sz="4800" b="1" dirty="0">
              <a:solidFill>
                <a:srgbClr val="FF0000"/>
              </a:solidFill>
              <a:latin typeface="メイリオ" panose="020B0604030504040204" pitchFamily="50" charset="-128"/>
              <a:ea typeface="メイリオ" panose="020B0604030504040204" pitchFamily="50" charset="-128"/>
            </a:endParaRPr>
          </a:p>
          <a:p>
            <a:pPr algn="ctr"/>
            <a:r>
              <a:rPr lang="ja-JP" altLang="en-US" sz="3200" b="1" dirty="0">
                <a:solidFill>
                  <a:srgbClr val="FF0000"/>
                </a:solidFill>
                <a:latin typeface="メイリオ" panose="020B0604030504040204" pitchFamily="50" charset="-128"/>
                <a:ea typeface="メイリオ" panose="020B0604030504040204" pitchFamily="50" charset="-128"/>
              </a:rPr>
              <a:t>（</a:t>
            </a:r>
            <a:r>
              <a:rPr lang="en-US" altLang="ja-JP" sz="3200" b="1" dirty="0">
                <a:solidFill>
                  <a:srgbClr val="FF0000"/>
                </a:solidFill>
                <a:latin typeface="メイリオ" panose="020B0604030504040204" pitchFamily="50" charset="-128"/>
                <a:ea typeface="メイリオ" panose="020B0604030504040204" pitchFamily="50" charset="-128"/>
              </a:rPr>
              <a:t>318/156</a:t>
            </a:r>
            <a:r>
              <a:rPr lang="ja-JP" altLang="en-US" sz="3200" b="1" dirty="0">
                <a:solidFill>
                  <a:srgbClr val="FF0000"/>
                </a:solidFill>
                <a:latin typeface="メイリオ" panose="020B0604030504040204" pitchFamily="50" charset="-128"/>
                <a:ea typeface="メイリオ" panose="020B0604030504040204" pitchFamily="50" charset="-128"/>
              </a:rPr>
              <a:t>）</a:t>
            </a:r>
            <a:endParaRPr kumimoji="1" lang="ja-JP" altLang="en-US" sz="32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02F65574-94A4-7645-E63A-BACD271CB48D}"/>
              </a:ext>
            </a:extLst>
          </p:cNvPr>
          <p:cNvSpPr/>
          <p:nvPr/>
        </p:nvSpPr>
        <p:spPr>
          <a:xfrm>
            <a:off x="3539014" y="1500258"/>
            <a:ext cx="5925026" cy="345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提案者：水戸ロータリークラブ（</a:t>
            </a:r>
            <a:r>
              <a:rPr lang="ja-JP" altLang="en-US" b="1" dirty="0">
                <a:solidFill>
                  <a:schemeClr val="tx1"/>
                </a:solidFill>
                <a:latin typeface="メイリオ" panose="020B0604030504040204" pitchFamily="50" charset="-128"/>
                <a:ea typeface="メイリオ" panose="020B0604030504040204" pitchFamily="50" charset="-128"/>
              </a:rPr>
              <a:t>日本、第</a:t>
            </a:r>
            <a:r>
              <a:rPr lang="en-US" altLang="ja-JP" b="1" dirty="0">
                <a:solidFill>
                  <a:schemeClr val="tx1"/>
                </a:solidFill>
                <a:latin typeface="メイリオ" panose="020B0604030504040204" pitchFamily="50" charset="-128"/>
                <a:ea typeface="メイリオ" panose="020B0604030504040204" pitchFamily="50" charset="-128"/>
              </a:rPr>
              <a:t>2820</a:t>
            </a:r>
            <a:r>
              <a:rPr lang="ja-JP" altLang="en-US" b="1" dirty="0">
                <a:solidFill>
                  <a:schemeClr val="tx1"/>
                </a:solidFill>
                <a:latin typeface="メイリオ" panose="020B0604030504040204" pitchFamily="50" charset="-128"/>
                <a:ea typeface="メイリオ" panose="020B0604030504040204" pitchFamily="50" charset="-128"/>
              </a:rPr>
              <a:t>地区）</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679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93F39-5A31-30B1-A5DC-C58E7BDD816C}"/>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3B24B5D-45EF-EB0F-CD9B-CF0D068FFE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C173E573-B4D1-01C8-0CA2-E46168B6C626}"/>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提出された制定案</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lang="ja-JP" altLang="en-US" sz="2400" b="1" dirty="0">
                <a:solidFill>
                  <a:prstClr val="white"/>
                </a:solidFill>
                <a:latin typeface="メイリオ" panose="020B0604030504040204" pitchFamily="50" charset="-128"/>
                <a:ea typeface="メイリオ" panose="020B0604030504040204" pitchFamily="50" charset="-128"/>
              </a:rPr>
              <a:t>標準ロータリークラブ定款</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に関する制定案</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B75F4168-03FD-AB14-BC85-157B5584554F}"/>
              </a:ext>
            </a:extLst>
          </p:cNvPr>
          <p:cNvSpPr/>
          <p:nvPr/>
        </p:nvSpPr>
        <p:spPr>
          <a:xfrm>
            <a:off x="257173" y="1341976"/>
            <a:ext cx="2124000" cy="288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25-78</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281F907C-B394-684A-0122-41DF2D250AC3}"/>
              </a:ext>
            </a:extLst>
          </p:cNvPr>
          <p:cNvSpPr/>
          <p:nvPr/>
        </p:nvSpPr>
        <p:spPr>
          <a:xfrm>
            <a:off x="565081" y="1702139"/>
            <a:ext cx="7272000" cy="35622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ysClr val="windowText" lastClr="000000"/>
                </a:solidFill>
                <a:latin typeface="メイリオ" panose="020B0604030504040204" pitchFamily="50" charset="-128"/>
                <a:ea typeface="メイリオ" panose="020B0604030504040204" pitchFamily="50" charset="-128"/>
              </a:rPr>
              <a:t>クラブ奉仕をより良く定義するために第一の奉仕部門を改定</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する件</a:t>
            </a:r>
          </a:p>
        </p:txBody>
      </p:sp>
      <p:sp>
        <p:nvSpPr>
          <p:cNvPr id="9" name="正方形/長方形 8">
            <a:extLst>
              <a:ext uri="{FF2B5EF4-FFF2-40B4-BE49-F238E27FC236}">
                <a16:creationId xmlns:a16="http://schemas.microsoft.com/office/drawing/2014/main" id="{B7E87A93-2DDE-3521-FEFB-A079D30ABF09}"/>
              </a:ext>
            </a:extLst>
          </p:cNvPr>
          <p:cNvSpPr/>
          <p:nvPr/>
        </p:nvSpPr>
        <p:spPr>
          <a:xfrm>
            <a:off x="257173" y="2123616"/>
            <a:ext cx="4248000" cy="2135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標準ロータリークラブ定款を次のように改正する。</a:t>
            </a:r>
          </a:p>
        </p:txBody>
      </p:sp>
      <p:sp>
        <p:nvSpPr>
          <p:cNvPr id="13" name="正方形/長方形 12">
            <a:extLst>
              <a:ext uri="{FF2B5EF4-FFF2-40B4-BE49-F238E27FC236}">
                <a16:creationId xmlns:a16="http://schemas.microsoft.com/office/drawing/2014/main" id="{CFB7447F-505A-7CF7-25CB-9EB1A33EFAE9}"/>
              </a:ext>
            </a:extLst>
          </p:cNvPr>
          <p:cNvSpPr/>
          <p:nvPr/>
        </p:nvSpPr>
        <p:spPr>
          <a:xfrm>
            <a:off x="2475787" y="1340230"/>
            <a:ext cx="3492000" cy="356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a:t>
            </a:r>
            <a:r>
              <a:rPr lang="ja-JP" altLang="en-US" b="1" dirty="0">
                <a:solidFill>
                  <a:prstClr val="black"/>
                </a:solidFill>
                <a:latin typeface="メイリオ" panose="020B0604030504040204" pitchFamily="50" charset="-128"/>
                <a:ea typeface="メイリオ" panose="020B0604030504040204" pitchFamily="50" charset="-128"/>
              </a:rPr>
              <a:t>第</a:t>
            </a:r>
            <a:r>
              <a:rPr lang="en-US" altLang="ja-JP" b="1" dirty="0">
                <a:solidFill>
                  <a:prstClr val="black"/>
                </a:solidFill>
                <a:latin typeface="メイリオ" panose="020B0604030504040204" pitchFamily="50" charset="-128"/>
                <a:ea typeface="メイリオ" panose="020B0604030504040204" pitchFamily="50" charset="-128"/>
              </a:rPr>
              <a:t>2800</a:t>
            </a:r>
            <a:r>
              <a:rPr lang="ja-JP" altLang="en-US" b="1" dirty="0">
                <a:solidFill>
                  <a:prstClr val="black"/>
                </a:solidFill>
                <a:latin typeface="メイリオ" panose="020B0604030504040204" pitchFamily="50" charset="-128"/>
                <a:ea typeface="メイリオ" panose="020B0604030504040204" pitchFamily="50" charset="-128"/>
              </a:rPr>
              <a:t>地区</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（日本）</a:t>
            </a:r>
          </a:p>
        </p:txBody>
      </p:sp>
      <p:sp>
        <p:nvSpPr>
          <p:cNvPr id="6" name="正方形/長方形 5">
            <a:extLst>
              <a:ext uri="{FF2B5EF4-FFF2-40B4-BE49-F238E27FC236}">
                <a16:creationId xmlns:a16="http://schemas.microsoft.com/office/drawing/2014/main" id="{1974719D-C85F-CC82-A28E-178F8F7F5141}"/>
              </a:ext>
            </a:extLst>
          </p:cNvPr>
          <p:cNvSpPr/>
          <p:nvPr/>
        </p:nvSpPr>
        <p:spPr>
          <a:xfrm>
            <a:off x="257173" y="3672646"/>
            <a:ext cx="2340000" cy="288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25-79</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5F0208F8-455D-BCF3-767A-AA707222F569}"/>
              </a:ext>
            </a:extLst>
          </p:cNvPr>
          <p:cNvSpPr/>
          <p:nvPr/>
        </p:nvSpPr>
        <p:spPr>
          <a:xfrm>
            <a:off x="2679760" y="3708535"/>
            <a:ext cx="6372000" cy="3623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a:t>
            </a:r>
            <a:r>
              <a:rPr lang="ja-JP" altLang="en-US" b="1" dirty="0">
                <a:solidFill>
                  <a:prstClr val="black"/>
                </a:solidFill>
                <a:latin typeface="メイリオ" panose="020B0604030504040204" pitchFamily="50" charset="-128"/>
                <a:ea typeface="メイリオ" panose="020B0604030504040204" pitchFamily="50" charset="-128"/>
              </a:rPr>
              <a:t>宮崎</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ロータリークラブ （日本、第</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2730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地区）</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3F3A583E-3D5E-2B2E-4E27-692E7AEC9C4D}"/>
              </a:ext>
            </a:extLst>
          </p:cNvPr>
          <p:cNvSpPr/>
          <p:nvPr/>
        </p:nvSpPr>
        <p:spPr>
          <a:xfrm>
            <a:off x="257173" y="4426421"/>
            <a:ext cx="6236223" cy="226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メイリオ" panose="020B0604030504040204" pitchFamily="50" charset="-128"/>
                <a:ea typeface="メイリオ" panose="020B0604030504040204" pitchFamily="50" charset="-128"/>
              </a:rPr>
              <a:t>標準ロータリークラブ定款</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を次のように改正する。</a:t>
            </a:r>
          </a:p>
        </p:txBody>
      </p:sp>
      <p:sp>
        <p:nvSpPr>
          <p:cNvPr id="11" name="正方形/長方形 10">
            <a:extLst>
              <a:ext uri="{FF2B5EF4-FFF2-40B4-BE49-F238E27FC236}">
                <a16:creationId xmlns:a16="http://schemas.microsoft.com/office/drawing/2014/main" id="{648B21FE-258D-46A3-0E27-5F0DE2B77056}"/>
              </a:ext>
            </a:extLst>
          </p:cNvPr>
          <p:cNvSpPr/>
          <p:nvPr/>
        </p:nvSpPr>
        <p:spPr>
          <a:xfrm>
            <a:off x="565081" y="4721386"/>
            <a:ext cx="11301412" cy="1662444"/>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kumimoji="1" lang="en-US" altLang="ja-JP"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6</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a:t>
            </a:r>
            <a:r>
              <a:rPr lang="ja-JP" altLang="en-US" b="1" dirty="0">
                <a:solidFill>
                  <a:sysClr val="windowText" lastClr="000000"/>
                </a:solidFill>
                <a:latin typeface="メイリオ" panose="020B0604030504040204" pitchFamily="50" charset="-128"/>
                <a:ea typeface="メイリオ" panose="020B0604030504040204" pitchFamily="50" charset="-128"/>
              </a:rPr>
              <a:t>五大奉仕</a:t>
            </a:r>
            <a:endParaRPr kumimoji="1" lang="en-US" altLang="ja-JP"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ysClr val="windowText" lastClr="000000"/>
                </a:solidFill>
                <a:latin typeface="メイリオ" panose="020B0604030504040204" pitchFamily="50" charset="-128"/>
                <a:ea typeface="メイリオ" panose="020B0604030504040204" pitchFamily="50" charset="-128"/>
              </a:rPr>
              <a:t>３．奉仕の第三部門である社会奉仕は、地域社会における積極的平和を目指すことにより、クラブの所在</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ysClr val="windowText" lastClr="000000"/>
                </a:solidFill>
                <a:latin typeface="メイリオ" panose="020B0604030504040204" pitchFamily="50" charset="-128"/>
                <a:ea typeface="メイリオ" panose="020B0604030504040204" pitchFamily="50" charset="-128"/>
              </a:rPr>
              <a:t>　　地域または行政区域内に居住する人々の生活の質を高め</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るために</a:t>
            </a:r>
            <a:r>
              <a:rPr lang="ja-JP" altLang="en-US" b="1" u="sng" dirty="0">
                <a:solidFill>
                  <a:sysClr val="windowText" lastClr="000000"/>
                </a:solidFill>
                <a:latin typeface="メイリオ" panose="020B0604030504040204" pitchFamily="50" charset="-128"/>
                <a:ea typeface="メイリオ" panose="020B0604030504040204" pitchFamily="50" charset="-128"/>
              </a:rPr>
              <a:t>つつ、メンタルヘルスの問題を抱える</a:t>
            </a:r>
            <a:endParaRPr lang="en-US" altLang="ja-JP" b="1" u="sng"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r>
              <a:rPr kumimoji="1" lang="ja-JP" altLang="en-US" sz="18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人々に対する社会の偏見をなくし、それに対する支援を行うために</a:t>
            </a: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、時には他と協力しながら、会員が</a:t>
            </a:r>
            <a:endParaRPr kumimoji="1" lang="en-US" altLang="ja-JP"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ysClr val="windowText" lastClr="000000"/>
                </a:solidFill>
                <a:latin typeface="メイリオ" panose="020B0604030504040204" pitchFamily="50" charset="-128"/>
                <a:ea typeface="メイリオ" panose="020B0604030504040204" pitchFamily="50" charset="-128"/>
              </a:rPr>
              <a:t>　　行うさまざまな取り組みから成るものである。</a:t>
            </a: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p>
        </p:txBody>
      </p:sp>
      <p:sp>
        <p:nvSpPr>
          <p:cNvPr id="14" name="爆発: 14 pt 13">
            <a:extLst>
              <a:ext uri="{FF2B5EF4-FFF2-40B4-BE49-F238E27FC236}">
                <a16:creationId xmlns:a16="http://schemas.microsoft.com/office/drawing/2014/main" id="{D9786984-5B29-AE5D-6A64-3CD0E9FD203A}"/>
              </a:ext>
            </a:extLst>
          </p:cNvPr>
          <p:cNvSpPr/>
          <p:nvPr/>
        </p:nvSpPr>
        <p:spPr>
          <a:xfrm>
            <a:off x="3524011" y="4160194"/>
            <a:ext cx="5184000" cy="2184199"/>
          </a:xfrm>
          <a:prstGeom prst="irregularSeal2">
            <a:avLst/>
          </a:prstGeom>
          <a:solidFill>
            <a:srgbClr val="FFFF00"/>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理事会付託</a:t>
            </a:r>
          </a:p>
        </p:txBody>
      </p:sp>
      <p:sp>
        <p:nvSpPr>
          <p:cNvPr id="15" name="正方形/長方形 14">
            <a:extLst>
              <a:ext uri="{FF2B5EF4-FFF2-40B4-BE49-F238E27FC236}">
                <a16:creationId xmlns:a16="http://schemas.microsoft.com/office/drawing/2014/main" id="{3BA84586-12DD-B048-F46F-E49AC6A448EE}"/>
              </a:ext>
            </a:extLst>
          </p:cNvPr>
          <p:cNvSpPr/>
          <p:nvPr/>
        </p:nvSpPr>
        <p:spPr>
          <a:xfrm>
            <a:off x="565080" y="4030224"/>
            <a:ext cx="8460000" cy="362343"/>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ysClr val="windowText" lastClr="000000"/>
                </a:solidFill>
                <a:latin typeface="メイリオ" panose="020B0604030504040204" pitchFamily="50" charset="-128"/>
                <a:ea typeface="メイリオ" panose="020B0604030504040204" pitchFamily="50" charset="-128"/>
              </a:rPr>
              <a:t>メンタルヘルスの問題を抱える人々の支援を含めた奉仕の第三部門を改定</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する件</a:t>
            </a:r>
          </a:p>
        </p:txBody>
      </p:sp>
      <p:sp>
        <p:nvSpPr>
          <p:cNvPr id="10" name="正方形/長方形 9">
            <a:extLst>
              <a:ext uri="{FF2B5EF4-FFF2-40B4-BE49-F238E27FC236}">
                <a16:creationId xmlns:a16="http://schemas.microsoft.com/office/drawing/2014/main" id="{FF6D5455-6995-9780-8A09-DA579BC996FC}"/>
              </a:ext>
            </a:extLst>
          </p:cNvPr>
          <p:cNvSpPr/>
          <p:nvPr/>
        </p:nvSpPr>
        <p:spPr>
          <a:xfrm>
            <a:off x="584824" y="2363622"/>
            <a:ext cx="11301412" cy="1239446"/>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第６条　五大奉仕部門</a:t>
            </a:r>
            <a:endParaRPr kumimoji="1" lang="en-US" altLang="ja-JP"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ロータリーの五大奉仕部門は、本ロータリークラブの活動の哲学的および実際的な基準である。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１．</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奉仕の第一部門であるクラブ奉仕は、本クラブの</a:t>
            </a:r>
            <a:r>
              <a:rPr kumimoji="1" lang="ja-JP" altLang="en-US" sz="1600" b="0" i="0" u="none" strike="sngStrik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機能を充実させる</a:t>
            </a:r>
            <a:r>
              <a:rPr kumimoji="1" lang="ja-JP" altLang="en-US" sz="16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目的を達成する</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ために、クラブ内で</a:t>
            </a:r>
            <a:r>
              <a:rPr kumimoji="1" lang="ja-JP" altLang="en-US" sz="1600" b="0" i="0" u="none" strike="sngStrik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会員が取るべき</a:t>
            </a:r>
            <a:r>
              <a:rPr kumimoji="1" lang="ja-JP" altLang="en-US" sz="16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行動取るべき会委員の親睦と高潔性に満ちた積極的な行動、およびクラブリーダーによる多様性、公平</a:t>
            </a:r>
            <a:r>
              <a:rPr lang="ja-JP" altLang="en-US" sz="1600" b="1" u="sng" dirty="0">
                <a:solidFill>
                  <a:sysClr val="windowText" lastClr="000000"/>
                </a:solidFill>
                <a:latin typeface="メイリオ" panose="020B0604030504040204" pitchFamily="50" charset="-128"/>
                <a:ea typeface="メイリオ" panose="020B0604030504040204" pitchFamily="50" charset="-128"/>
              </a:rPr>
              <a:t>さ、インクルージョンに基づいたクラブ管理運営</a:t>
            </a:r>
            <a:r>
              <a:rPr lang="ja-JP" altLang="en-US" sz="1600" dirty="0">
                <a:solidFill>
                  <a:sysClr val="windowText" lastClr="000000"/>
                </a:solidFill>
                <a:latin typeface="メイリオ" panose="020B0604030504040204" pitchFamily="50" charset="-128"/>
                <a:ea typeface="メイリオ" panose="020B0604030504040204" pitchFamily="50" charset="-128"/>
              </a:rPr>
              <a:t>に関するものである。</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12" name="爆発: 14 pt 11">
            <a:extLst>
              <a:ext uri="{FF2B5EF4-FFF2-40B4-BE49-F238E27FC236}">
                <a16:creationId xmlns:a16="http://schemas.microsoft.com/office/drawing/2014/main" id="{54F39880-D63A-C1F1-C7D4-05A5887F151B}"/>
              </a:ext>
            </a:extLst>
          </p:cNvPr>
          <p:cNvSpPr/>
          <p:nvPr/>
        </p:nvSpPr>
        <p:spPr>
          <a:xfrm>
            <a:off x="3643530" y="1756709"/>
            <a:ext cx="5184000" cy="2184199"/>
          </a:xfrm>
          <a:prstGeom prst="irregularSeal2">
            <a:avLst/>
          </a:prstGeom>
          <a:solidFill>
            <a:srgbClr val="FFFF00"/>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理事会付託</a:t>
            </a:r>
          </a:p>
        </p:txBody>
      </p:sp>
    </p:spTree>
    <p:extLst>
      <p:ext uri="{BB962C8B-B14F-4D97-AF65-F5344CB8AC3E}">
        <p14:creationId xmlns:p14="http://schemas.microsoft.com/office/powerpoint/2010/main" val="105174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0B23-335A-F588-DD4F-8FE5503ADF00}"/>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C6972D6-C3AB-B749-5BE6-7D254E192AA9}"/>
              </a:ext>
            </a:extLst>
          </p:cNvPr>
          <p:cNvSpPr>
            <a:spLocks noGrp="1"/>
          </p:cNvSpPr>
          <p:nvPr>
            <p:ph type="sldNum" sz="quarter" idx="12"/>
          </p:nvPr>
        </p:nvSpPr>
        <p:spPr>
          <a:xfrm>
            <a:off x="8610600" y="634206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269DE091-E11B-817A-150F-443F0FE1148E}"/>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提出された制定案</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lang="ja-JP" altLang="en-US" sz="2400" b="1" dirty="0">
                <a:solidFill>
                  <a:prstClr val="white"/>
                </a:solidFill>
                <a:latin typeface="メイリオ" panose="020B0604030504040204" pitchFamily="50" charset="-128"/>
                <a:ea typeface="メイリオ" panose="020B0604030504040204" pitchFamily="50" charset="-128"/>
              </a:rPr>
              <a:t>標準ロータリークラブ定款</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に関する制定案</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95DE2617-9462-8C4D-717B-38582B117DFE}"/>
              </a:ext>
            </a:extLst>
          </p:cNvPr>
          <p:cNvSpPr/>
          <p:nvPr/>
        </p:nvSpPr>
        <p:spPr>
          <a:xfrm>
            <a:off x="257173" y="1450337"/>
            <a:ext cx="2124000" cy="360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25-80</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D73A315C-21A3-D231-424A-CC5DA1AAD24D}"/>
              </a:ext>
            </a:extLst>
          </p:cNvPr>
          <p:cNvSpPr/>
          <p:nvPr/>
        </p:nvSpPr>
        <p:spPr>
          <a:xfrm>
            <a:off x="565081" y="1900898"/>
            <a:ext cx="2484000" cy="288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ysClr val="windowText" lastClr="000000"/>
                </a:solidFill>
                <a:latin typeface="メイリオ" panose="020B0604030504040204" pitchFamily="50" charset="-128"/>
                <a:ea typeface="メイリオ" panose="020B0604030504040204" pitchFamily="50" charset="-128"/>
              </a:rPr>
              <a:t>奉仕部門を改定</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する件</a:t>
            </a:r>
          </a:p>
        </p:txBody>
      </p:sp>
      <p:sp>
        <p:nvSpPr>
          <p:cNvPr id="9" name="正方形/長方形 8">
            <a:extLst>
              <a:ext uri="{FF2B5EF4-FFF2-40B4-BE49-F238E27FC236}">
                <a16:creationId xmlns:a16="http://schemas.microsoft.com/office/drawing/2014/main" id="{4B1EA7F7-F2B3-CA90-AC05-C45DFE8DF777}"/>
              </a:ext>
            </a:extLst>
          </p:cNvPr>
          <p:cNvSpPr/>
          <p:nvPr/>
        </p:nvSpPr>
        <p:spPr>
          <a:xfrm>
            <a:off x="257173" y="2337795"/>
            <a:ext cx="4248000" cy="2135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標準ロータリークラブ定款を次のように改正する。</a:t>
            </a:r>
          </a:p>
        </p:txBody>
      </p:sp>
      <p:sp>
        <p:nvSpPr>
          <p:cNvPr id="13" name="正方形/長方形 12">
            <a:extLst>
              <a:ext uri="{FF2B5EF4-FFF2-40B4-BE49-F238E27FC236}">
                <a16:creationId xmlns:a16="http://schemas.microsoft.com/office/drawing/2014/main" id="{42F7EF9A-1D94-4BA9-6AF0-F6CAFA8943AD}"/>
              </a:ext>
            </a:extLst>
          </p:cNvPr>
          <p:cNvSpPr/>
          <p:nvPr/>
        </p:nvSpPr>
        <p:spPr>
          <a:xfrm>
            <a:off x="2475785" y="1472948"/>
            <a:ext cx="6363413" cy="2564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提案者：東京本郷</a:t>
            </a:r>
            <a:r>
              <a:rPr lang="ja-JP" altLang="en-US" b="1" dirty="0">
                <a:solidFill>
                  <a:prstClr val="black"/>
                </a:solidFill>
                <a:latin typeface="メイリオ" panose="020B0604030504040204" pitchFamily="50" charset="-128"/>
                <a:ea typeface="メイリオ" panose="020B0604030504040204" pitchFamily="50" charset="-128"/>
              </a:rPr>
              <a:t>ロータリークラブ</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（日本、第</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2580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地区）</a:t>
            </a:r>
          </a:p>
        </p:txBody>
      </p:sp>
      <p:sp>
        <p:nvSpPr>
          <p:cNvPr id="6" name="正方形/長方形 5">
            <a:extLst>
              <a:ext uri="{FF2B5EF4-FFF2-40B4-BE49-F238E27FC236}">
                <a16:creationId xmlns:a16="http://schemas.microsoft.com/office/drawing/2014/main" id="{A9105D8B-9365-EF41-2273-A403065661B0}"/>
              </a:ext>
            </a:extLst>
          </p:cNvPr>
          <p:cNvSpPr/>
          <p:nvPr/>
        </p:nvSpPr>
        <p:spPr>
          <a:xfrm>
            <a:off x="257173" y="4368068"/>
            <a:ext cx="2340000" cy="360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25-83</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535F07CD-8867-A02B-658E-7656D7EBCB47}"/>
              </a:ext>
            </a:extLst>
          </p:cNvPr>
          <p:cNvSpPr/>
          <p:nvPr/>
        </p:nvSpPr>
        <p:spPr>
          <a:xfrm>
            <a:off x="2597173" y="4409617"/>
            <a:ext cx="3420000" cy="3623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a:t>
            </a:r>
            <a:r>
              <a:rPr lang="ja-JP" altLang="en-US" b="1" dirty="0">
                <a:solidFill>
                  <a:prstClr val="black"/>
                </a:solidFill>
                <a:latin typeface="メイリオ" panose="020B0604030504040204" pitchFamily="50" charset="-128"/>
                <a:ea typeface="メイリオ" panose="020B0604030504040204" pitchFamily="50" charset="-128"/>
              </a:rPr>
              <a:t>第</a:t>
            </a:r>
            <a:r>
              <a:rPr lang="en-US" altLang="ja-JP" b="1" dirty="0">
                <a:solidFill>
                  <a:prstClr val="black"/>
                </a:solidFill>
                <a:latin typeface="メイリオ" panose="020B0604030504040204" pitchFamily="50" charset="-128"/>
                <a:ea typeface="メイリオ" panose="020B0604030504040204" pitchFamily="50" charset="-128"/>
              </a:rPr>
              <a:t>2680</a:t>
            </a:r>
            <a:r>
              <a:rPr lang="ja-JP" altLang="en-US" b="1" dirty="0">
                <a:solidFill>
                  <a:prstClr val="black"/>
                </a:solidFill>
                <a:latin typeface="メイリオ" panose="020B0604030504040204" pitchFamily="50" charset="-128"/>
                <a:ea typeface="メイリオ" panose="020B0604030504040204" pitchFamily="50" charset="-128"/>
              </a:rPr>
              <a:t>地区</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（日本）</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FB6CB442-AB70-8CCF-C9E7-B6BE02F920E4}"/>
              </a:ext>
            </a:extLst>
          </p:cNvPr>
          <p:cNvSpPr/>
          <p:nvPr/>
        </p:nvSpPr>
        <p:spPr>
          <a:xfrm>
            <a:off x="257173" y="5252504"/>
            <a:ext cx="6236223" cy="226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メイリオ" panose="020B0604030504040204" pitchFamily="50" charset="-128"/>
                <a:ea typeface="メイリオ" panose="020B0604030504040204" pitchFamily="50" charset="-128"/>
              </a:rPr>
              <a:t>標準ロータリークラブ定款</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を次のように改正する。</a:t>
            </a:r>
          </a:p>
        </p:txBody>
      </p:sp>
      <p:sp>
        <p:nvSpPr>
          <p:cNvPr id="11" name="正方形/長方形 10">
            <a:extLst>
              <a:ext uri="{FF2B5EF4-FFF2-40B4-BE49-F238E27FC236}">
                <a16:creationId xmlns:a16="http://schemas.microsoft.com/office/drawing/2014/main" id="{35C4DA9D-CAC5-855C-C5B0-3FA1AED65A24}"/>
              </a:ext>
            </a:extLst>
          </p:cNvPr>
          <p:cNvSpPr/>
          <p:nvPr/>
        </p:nvSpPr>
        <p:spPr>
          <a:xfrm>
            <a:off x="565081" y="5516023"/>
            <a:ext cx="11301412" cy="1205451"/>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lang="ja-JP" altLang="en-US" b="1" dirty="0">
                <a:solidFill>
                  <a:sysClr val="windowText" lastClr="000000"/>
                </a:solidFill>
                <a:latin typeface="メイリオ" panose="020B0604030504040204" pitchFamily="50" charset="-128"/>
                <a:ea typeface="メイリオ" panose="020B0604030504040204" pitchFamily="50" charset="-128"/>
              </a:rPr>
              <a:t>７</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会合</a:t>
            </a:r>
            <a:endParaRPr kumimoji="1" lang="en-US" altLang="ja-JP"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ysClr val="windowText" lastClr="000000"/>
                </a:solidFill>
                <a:latin typeface="メイリオ" panose="020B0604030504040204" pitchFamily="50" charset="-128"/>
                <a:ea typeface="メイリオ" panose="020B0604030504040204" pitchFamily="50" charset="-128"/>
              </a:rPr>
              <a:t>第１節ー例会</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solidFill>
                  <a:sysClr val="windowText" lastClr="000000"/>
                </a:solidFill>
                <a:latin typeface="メイリオ" panose="020B0604030504040204" pitchFamily="50" charset="-128"/>
                <a:ea typeface="メイリオ" panose="020B0604030504040204" pitchFamily="50" charset="-128"/>
              </a:rPr>
              <a:t>⒜</a:t>
            </a:r>
            <a:r>
              <a:rPr lang="ja-JP" altLang="en-US" dirty="0">
                <a:solidFill>
                  <a:sysClr val="windowText" lastClr="000000"/>
                </a:solidFill>
                <a:latin typeface="メイリオ" panose="020B0604030504040204" pitchFamily="50" charset="-128"/>
                <a:ea typeface="メイリオ" panose="020B0604030504040204" pitchFamily="50" charset="-128"/>
              </a:rPr>
              <a:t>　日および時間。本クラブは、細則に定められた日</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および時間に、</a:t>
            </a:r>
            <a:r>
              <a:rPr lang="ja-JP" altLang="en-US" b="1" u="sng" dirty="0">
                <a:solidFill>
                  <a:sysClr val="windowText" lastClr="000000"/>
                </a:solidFill>
                <a:latin typeface="メイリオ" panose="020B0604030504040204" pitchFamily="50" charset="-128"/>
                <a:ea typeface="メイリオ" panose="020B0604030504040204" pitchFamily="50" charset="-128"/>
              </a:rPr>
              <a:t>の開始時刻から終了時刻まで、</a:t>
            </a:r>
            <a:r>
              <a:rPr lang="ja-JP" altLang="en-US" dirty="0">
                <a:solidFill>
                  <a:sysClr val="windowText" lastClr="000000"/>
                </a:solidFill>
                <a:latin typeface="メイリオ" panose="020B0604030504040204" pitchFamily="50" charset="-128"/>
                <a:ea typeface="メイリオ" panose="020B0604030504040204" pitchFamily="50" charset="-128"/>
              </a:rPr>
              <a:t>定期の</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ysClr val="windowText" lastClr="000000"/>
                </a:solidFill>
                <a:latin typeface="メイリオ" panose="020B0604030504040204" pitchFamily="50" charset="-128"/>
                <a:ea typeface="メイリオ" panose="020B0604030504040204" pitchFamily="50" charset="-128"/>
              </a:rPr>
              <a:t>　　週の会合を開くものとする。</a:t>
            </a:r>
            <a:endParaRPr lang="en-US" altLang="ja-JP" dirty="0">
              <a:solidFill>
                <a:sysClr val="windowText" lastClr="000000"/>
              </a:solidFill>
              <a:latin typeface="メイリオ" panose="020B0604030504040204" pitchFamily="50" charset="-128"/>
              <a:ea typeface="メイリオ" panose="020B0604030504040204" pitchFamily="50" charset="-128"/>
            </a:endParaRPr>
          </a:p>
        </p:txBody>
      </p:sp>
      <p:sp>
        <p:nvSpPr>
          <p:cNvPr id="14" name="爆発: 14 pt 13">
            <a:extLst>
              <a:ext uri="{FF2B5EF4-FFF2-40B4-BE49-F238E27FC236}">
                <a16:creationId xmlns:a16="http://schemas.microsoft.com/office/drawing/2014/main" id="{C75A5462-D922-85EB-8D16-31A6F7B3A17C}"/>
              </a:ext>
            </a:extLst>
          </p:cNvPr>
          <p:cNvSpPr/>
          <p:nvPr/>
        </p:nvSpPr>
        <p:spPr>
          <a:xfrm>
            <a:off x="3901396" y="4960015"/>
            <a:ext cx="5184000" cy="1656000"/>
          </a:xfrm>
          <a:prstGeom prst="irregularSeal2">
            <a:avLst/>
          </a:prstGeom>
          <a:solidFill>
            <a:srgbClr val="FFFF00"/>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無期限延期</a:t>
            </a:r>
          </a:p>
        </p:txBody>
      </p:sp>
      <p:sp>
        <p:nvSpPr>
          <p:cNvPr id="15" name="正方形/長方形 14">
            <a:extLst>
              <a:ext uri="{FF2B5EF4-FFF2-40B4-BE49-F238E27FC236}">
                <a16:creationId xmlns:a16="http://schemas.microsoft.com/office/drawing/2014/main" id="{D0EC47EE-C559-11C7-6713-AA9E7C2772B8}"/>
              </a:ext>
            </a:extLst>
          </p:cNvPr>
          <p:cNvSpPr/>
          <p:nvPr/>
        </p:nvSpPr>
        <p:spPr>
          <a:xfrm>
            <a:off x="565081" y="4803526"/>
            <a:ext cx="5328000" cy="362343"/>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クラブ例会の開始時刻と終了時刻を規定する件</a:t>
            </a:r>
          </a:p>
        </p:txBody>
      </p:sp>
      <p:sp>
        <p:nvSpPr>
          <p:cNvPr id="10" name="正方形/長方形 9">
            <a:extLst>
              <a:ext uri="{FF2B5EF4-FFF2-40B4-BE49-F238E27FC236}">
                <a16:creationId xmlns:a16="http://schemas.microsoft.com/office/drawing/2014/main" id="{EB451DF2-DC2B-CDA0-9383-FDE39D2AB6EA}"/>
              </a:ext>
            </a:extLst>
          </p:cNvPr>
          <p:cNvSpPr/>
          <p:nvPr/>
        </p:nvSpPr>
        <p:spPr>
          <a:xfrm>
            <a:off x="565081" y="2668681"/>
            <a:ext cx="11301412" cy="1474011"/>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第３条　</a:t>
            </a:r>
            <a:r>
              <a:rPr lang="ja-JP" altLang="en-US" sz="1600" b="1" dirty="0">
                <a:solidFill>
                  <a:sysClr val="windowText" lastClr="000000"/>
                </a:solidFill>
                <a:latin typeface="メイリオ" panose="020B0604030504040204" pitchFamily="50" charset="-128"/>
                <a:ea typeface="メイリオ" panose="020B0604030504040204" pitchFamily="50" charset="-128"/>
              </a:rPr>
              <a:t>クラブ</a:t>
            </a:r>
            <a:r>
              <a:rPr lang="ja-JP" altLang="en-US" sz="1600" b="1" baseline="0" dirty="0">
                <a:solidFill>
                  <a:sysClr val="windowText" lastClr="000000"/>
                </a:solidFill>
                <a:latin typeface="メイリオ" panose="020B0604030504040204" pitchFamily="50" charset="-128"/>
                <a:ea typeface="メイリオ" panose="020B0604030504040204" pitchFamily="50" charset="-128"/>
              </a:rPr>
              <a:t>の目的</a:t>
            </a:r>
            <a:endParaRPr kumimoji="1" lang="en-US" altLang="ja-JP" sz="1600" b="1" i="0" u="non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本クラブの目的は、次の通りである。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600" dirty="0">
                <a:solidFill>
                  <a:sysClr val="windowText" lastClr="000000"/>
                </a:solidFill>
                <a:latin typeface="メイリオ" panose="020B0604030504040204" pitchFamily="50" charset="-128"/>
                <a:ea typeface="メイリオ" panose="020B0604030504040204" pitchFamily="50" charset="-128"/>
              </a:rPr>
              <a:t>⒝</a:t>
            </a:r>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lang="ja-JP" altLang="en-US" sz="1600" strike="sngStrike" dirty="0">
                <a:solidFill>
                  <a:sysClr val="windowText" lastClr="000000"/>
                </a:solidFill>
                <a:latin typeface="メイリオ" panose="020B0604030504040204" pitchFamily="50" charset="-128"/>
                <a:ea typeface="メイリオ" panose="020B0604030504040204" pitchFamily="50" charset="-128"/>
              </a:rPr>
              <a:t>五</a:t>
            </a:r>
            <a:r>
              <a:rPr lang="ja-JP" altLang="en-US" sz="1600" b="1" u="sng" dirty="0">
                <a:solidFill>
                  <a:sysClr val="windowText" lastClr="000000"/>
                </a:solidFill>
                <a:latin typeface="メイリオ" panose="020B0604030504040204" pitchFamily="50" charset="-128"/>
                <a:ea typeface="メイリオ" panose="020B0604030504040204" pitchFamily="50" charset="-128"/>
              </a:rPr>
              <a:t>三</a:t>
            </a:r>
            <a:r>
              <a:rPr lang="ja-JP" altLang="en-US" sz="1600" dirty="0">
                <a:solidFill>
                  <a:sysClr val="windowText" lastClr="000000"/>
                </a:solidFill>
                <a:latin typeface="メイリオ" panose="020B0604030504040204" pitchFamily="50" charset="-128"/>
                <a:ea typeface="メイリオ" panose="020B0604030504040204" pitchFamily="50" charset="-128"/>
              </a:rPr>
              <a:t>大奉仕部門の基づいて成果あふれる奉仕プロジェクトを実施すること。</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第６条　</a:t>
            </a:r>
            <a:r>
              <a:rPr lang="ja-JP" altLang="en-US" sz="1600" strike="sngStrike" dirty="0">
                <a:solidFill>
                  <a:sysClr val="windowText" lastClr="000000"/>
                </a:solidFill>
                <a:latin typeface="メイリオ" panose="020B0604030504040204" pitchFamily="50" charset="-128"/>
                <a:ea typeface="メイリオ" panose="020B0604030504040204" pitchFamily="50" charset="-128"/>
              </a:rPr>
              <a:t>五</a:t>
            </a:r>
            <a:r>
              <a:rPr lang="ja-JP" altLang="en-US" sz="1600" b="1" u="sng" dirty="0">
                <a:solidFill>
                  <a:sysClr val="windowText" lastClr="000000"/>
                </a:solidFill>
                <a:latin typeface="メイリオ" panose="020B0604030504040204" pitchFamily="50" charset="-128"/>
                <a:ea typeface="メイリオ" panose="020B0604030504040204" pitchFamily="50" charset="-128"/>
              </a:rPr>
              <a:t>三</a:t>
            </a:r>
            <a:r>
              <a:rPr lang="ja-JP" altLang="en-US" sz="1600" dirty="0">
                <a:solidFill>
                  <a:sysClr val="windowText" lastClr="000000"/>
                </a:solidFill>
                <a:latin typeface="メイリオ" panose="020B0604030504040204" pitchFamily="50" charset="-128"/>
                <a:ea typeface="メイリオ" panose="020B0604030504040204" pitchFamily="50" charset="-128"/>
              </a:rPr>
              <a:t>奉仕部門</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ロータリーの</a:t>
            </a:r>
            <a:r>
              <a:rPr lang="ja-JP" altLang="en-US" sz="1600" strike="sngStrike" dirty="0">
                <a:solidFill>
                  <a:sysClr val="windowText" lastClr="000000"/>
                </a:solidFill>
                <a:latin typeface="メイリオ" panose="020B0604030504040204" pitchFamily="50" charset="-128"/>
                <a:ea typeface="メイリオ" panose="020B0604030504040204" pitchFamily="50" charset="-128"/>
              </a:rPr>
              <a:t>五</a:t>
            </a:r>
            <a:r>
              <a:rPr lang="ja-JP" altLang="en-US" sz="1600" b="1" u="sng" dirty="0">
                <a:solidFill>
                  <a:sysClr val="windowText" lastClr="000000"/>
                </a:solidFill>
                <a:latin typeface="メイリオ" panose="020B0604030504040204" pitchFamily="50" charset="-128"/>
                <a:ea typeface="メイリオ" panose="020B0604030504040204" pitchFamily="50" charset="-128"/>
              </a:rPr>
              <a:t>三</a:t>
            </a:r>
            <a:r>
              <a:rPr lang="ja-JP" altLang="en-US" sz="1600" dirty="0">
                <a:solidFill>
                  <a:sysClr val="windowText" lastClr="000000"/>
                </a:solidFill>
                <a:latin typeface="メイリオ" panose="020B0604030504040204" pitchFamily="50" charset="-128"/>
                <a:ea typeface="メイリオ" panose="020B0604030504040204" pitchFamily="50" charset="-128"/>
              </a:rPr>
              <a:t>奉仕部門は、本ロータリークラブの活動の哲学的および実際的な基準である。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１</a:t>
            </a:r>
            <a:r>
              <a:rPr lang="en-US" altLang="ja-JP" sz="1600" dirty="0">
                <a:solidFill>
                  <a:sysClr val="windowText" lastClr="000000"/>
                </a:solidFill>
                <a:latin typeface="メイリオ" panose="020B0604030504040204" pitchFamily="50" charset="-128"/>
                <a:ea typeface="メイリオ" panose="020B0604030504040204" pitchFamily="50" charset="-128"/>
              </a:rPr>
              <a:t>.</a:t>
            </a:r>
            <a:r>
              <a:rPr lang="ja-JP" altLang="en-US" sz="1600" dirty="0">
                <a:solidFill>
                  <a:sysClr val="windowText" lastClr="000000"/>
                </a:solidFill>
                <a:latin typeface="メイリオ" panose="020B0604030504040204" pitchFamily="50" charset="-128"/>
                <a:ea typeface="メイリオ" panose="020B0604030504040204" pitchFamily="50" charset="-128"/>
              </a:rPr>
              <a:t>　～５</a:t>
            </a:r>
            <a:r>
              <a:rPr lang="en-US" altLang="ja-JP" sz="1600" dirty="0">
                <a:solidFill>
                  <a:sysClr val="windowText" lastClr="000000"/>
                </a:solidFill>
                <a:latin typeface="メイリオ" panose="020B0604030504040204" pitchFamily="50" charset="-128"/>
                <a:ea typeface="メイリオ" panose="020B0604030504040204" pitchFamily="50" charset="-128"/>
              </a:rPr>
              <a:t>.</a:t>
            </a:r>
            <a:r>
              <a:rPr lang="ja-JP" altLang="en-US" sz="1600" dirty="0">
                <a:solidFill>
                  <a:sysClr val="windowText" lastClr="000000"/>
                </a:solidFill>
                <a:latin typeface="メイリオ" panose="020B0604030504040204" pitchFamily="50" charset="-128"/>
                <a:ea typeface="メイリオ" panose="020B0604030504040204" pitchFamily="50" charset="-128"/>
              </a:rPr>
              <a:t>　の文章を改定する。</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p>
        </p:txBody>
      </p:sp>
      <p:sp>
        <p:nvSpPr>
          <p:cNvPr id="12" name="爆発: 14 pt 11">
            <a:extLst>
              <a:ext uri="{FF2B5EF4-FFF2-40B4-BE49-F238E27FC236}">
                <a16:creationId xmlns:a16="http://schemas.microsoft.com/office/drawing/2014/main" id="{980D2A33-3F59-2525-900E-BFC435B63FC0}"/>
              </a:ext>
            </a:extLst>
          </p:cNvPr>
          <p:cNvSpPr/>
          <p:nvPr/>
        </p:nvSpPr>
        <p:spPr>
          <a:xfrm>
            <a:off x="3540513" y="2440812"/>
            <a:ext cx="5184000" cy="1872000"/>
          </a:xfrm>
          <a:prstGeom prst="irregularSeal2">
            <a:avLst/>
          </a:prstGeom>
          <a:solidFill>
            <a:srgbClr val="FFFF00"/>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理事会付託</a:t>
            </a:r>
          </a:p>
        </p:txBody>
      </p:sp>
    </p:spTree>
    <p:extLst>
      <p:ext uri="{BB962C8B-B14F-4D97-AF65-F5344CB8AC3E}">
        <p14:creationId xmlns:p14="http://schemas.microsoft.com/office/powerpoint/2010/main" val="417946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26392-C4BE-4063-0001-BED65CAF109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0920944-0C27-F5B8-6B76-C1B7D519600C}"/>
              </a:ext>
            </a:extLst>
          </p:cNvPr>
          <p:cNvSpPr>
            <a:spLocks noGrp="1"/>
          </p:cNvSpPr>
          <p:nvPr>
            <p:ph type="sldNum" sz="quarter" idx="12"/>
          </p:nvPr>
        </p:nvSpPr>
        <p:spPr>
          <a:xfrm>
            <a:off x="8610600" y="634206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32981390-E7DA-F380-D75F-15B9E6CCA288}"/>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提出された制定案</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lang="ja-JP" altLang="en-US" sz="2400" b="1" dirty="0">
                <a:solidFill>
                  <a:prstClr val="white"/>
                </a:solidFill>
                <a:latin typeface="メイリオ" panose="020B0604030504040204" pitchFamily="50" charset="-128"/>
                <a:ea typeface="メイリオ" panose="020B0604030504040204" pitchFamily="50" charset="-128"/>
              </a:rPr>
              <a:t>標準ロータリークラブ定款</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に関する制定案</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1BDB76BE-4509-3674-CE14-399E0C3CEC55}"/>
              </a:ext>
            </a:extLst>
          </p:cNvPr>
          <p:cNvSpPr/>
          <p:nvPr/>
        </p:nvSpPr>
        <p:spPr>
          <a:xfrm>
            <a:off x="288509" y="1363300"/>
            <a:ext cx="2124000" cy="360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25-84</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03527F0-E1C5-A893-E3DF-BD820C8D3C9B}"/>
              </a:ext>
            </a:extLst>
          </p:cNvPr>
          <p:cNvSpPr/>
          <p:nvPr/>
        </p:nvSpPr>
        <p:spPr>
          <a:xfrm>
            <a:off x="565081" y="1777541"/>
            <a:ext cx="3384000" cy="288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ysClr val="windowText" lastClr="000000"/>
                </a:solidFill>
                <a:latin typeface="メイリオ" panose="020B0604030504040204" pitchFamily="50" charset="-128"/>
                <a:ea typeface="メイリオ" panose="020B0604030504040204" pitchFamily="50" charset="-128"/>
              </a:rPr>
              <a:t>例会取消の頻度を改正</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する件</a:t>
            </a:r>
          </a:p>
        </p:txBody>
      </p:sp>
      <p:sp>
        <p:nvSpPr>
          <p:cNvPr id="9" name="正方形/長方形 8">
            <a:extLst>
              <a:ext uri="{FF2B5EF4-FFF2-40B4-BE49-F238E27FC236}">
                <a16:creationId xmlns:a16="http://schemas.microsoft.com/office/drawing/2014/main" id="{E8ADEDFF-2A77-7650-FC91-41BFB11E2313}"/>
              </a:ext>
            </a:extLst>
          </p:cNvPr>
          <p:cNvSpPr/>
          <p:nvPr/>
        </p:nvSpPr>
        <p:spPr>
          <a:xfrm>
            <a:off x="269388" y="2147360"/>
            <a:ext cx="4248000" cy="2135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標準ロータリークラブ定款を次のように改正する。</a:t>
            </a:r>
          </a:p>
        </p:txBody>
      </p:sp>
      <p:sp>
        <p:nvSpPr>
          <p:cNvPr id="13" name="正方形/長方形 12">
            <a:extLst>
              <a:ext uri="{FF2B5EF4-FFF2-40B4-BE49-F238E27FC236}">
                <a16:creationId xmlns:a16="http://schemas.microsoft.com/office/drawing/2014/main" id="{50D6A720-A192-2ADB-894B-00FC72C56362}"/>
              </a:ext>
            </a:extLst>
          </p:cNvPr>
          <p:cNvSpPr/>
          <p:nvPr/>
        </p:nvSpPr>
        <p:spPr>
          <a:xfrm>
            <a:off x="2475784" y="1395397"/>
            <a:ext cx="6363413" cy="2564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提案者：第</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2660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地区（日本）</a:t>
            </a:r>
          </a:p>
        </p:txBody>
      </p:sp>
      <p:sp>
        <p:nvSpPr>
          <p:cNvPr id="10" name="正方形/長方形 9">
            <a:extLst>
              <a:ext uri="{FF2B5EF4-FFF2-40B4-BE49-F238E27FC236}">
                <a16:creationId xmlns:a16="http://schemas.microsoft.com/office/drawing/2014/main" id="{95020727-E451-C684-5C62-F0F021BC51D1}"/>
              </a:ext>
            </a:extLst>
          </p:cNvPr>
          <p:cNvSpPr/>
          <p:nvPr/>
        </p:nvSpPr>
        <p:spPr>
          <a:xfrm>
            <a:off x="410493" y="2360937"/>
            <a:ext cx="11444039" cy="434625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kumimoji="1" lang="en-US" altLang="ja-JP"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7</a:t>
            </a: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会合</a:t>
            </a:r>
            <a:endParaRPr kumimoji="1" lang="en-US" altLang="ja-JP" sz="1600" b="1" i="0" u="non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第１節ー例会</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600" dirty="0">
                <a:solidFill>
                  <a:sysClr val="windowText" lastClr="000000"/>
                </a:solidFill>
                <a:latin typeface="メイリオ" panose="020B0604030504040204" pitchFamily="50" charset="-128"/>
                <a:ea typeface="メイリオ" panose="020B0604030504040204" pitchFamily="50" charset="-128"/>
              </a:rPr>
              <a:t>⒟</a:t>
            </a:r>
            <a:r>
              <a:rPr lang="ja-JP" altLang="en-US" sz="1600" dirty="0">
                <a:solidFill>
                  <a:sysClr val="windowText" lastClr="000000"/>
                </a:solidFill>
                <a:latin typeface="メイリオ" panose="020B0604030504040204" pitchFamily="50" charset="-128"/>
                <a:ea typeface="メイリオ" panose="020B0604030504040204" pitchFamily="50" charset="-128"/>
              </a:rPr>
              <a:t>　取消。例会が以下にあたる場合、理事会は、例会を取りやめることができる。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⑴　祝日にあたる場合、またはその週に祝日が含まれる場合</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⑵　会員の葬儀の場合</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⑶　全地域社会のわらる流行病もしくは災害が発生した場合、または</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⑷　地域社会での武力紛争がある場合</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理事会は、</a:t>
            </a:r>
            <a:r>
              <a:rPr lang="ja-JP" altLang="en-US" sz="1600" b="1" u="sng" dirty="0">
                <a:solidFill>
                  <a:sysClr val="windowText" lastClr="000000"/>
                </a:solidFill>
                <a:latin typeface="メイリオ" panose="020B0604030504040204" pitchFamily="50" charset="-128"/>
                <a:ea typeface="メイリオ" panose="020B0604030504040204" pitchFamily="50" charset="-128"/>
              </a:rPr>
              <a:t>上記⑴の理由により、および</a:t>
            </a:r>
            <a:r>
              <a:rPr lang="ja-JP" altLang="en-US" sz="1600" dirty="0">
                <a:solidFill>
                  <a:sysClr val="windowText" lastClr="000000"/>
                </a:solidFill>
                <a:latin typeface="メイリオ" panose="020B0604030504040204" pitchFamily="50" charset="-128"/>
                <a:ea typeface="メイリオ" panose="020B0604030504040204" pitchFamily="50" charset="-128"/>
              </a:rPr>
              <a:t>ここに列記されていない理由であっても、１年に４回まで例会を取りやめること</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ができが、３回を超えて続けて例会を取りやめてはならない。</a:t>
            </a:r>
            <a:r>
              <a:rPr lang="ja-JP" altLang="en-US" sz="1600" b="1" u="sng" dirty="0">
                <a:solidFill>
                  <a:sysClr val="windowText" lastClr="000000"/>
                </a:solidFill>
                <a:latin typeface="メイリオ" panose="020B0604030504040204" pitchFamily="50" charset="-128"/>
                <a:ea typeface="メイリオ" panose="020B0604030504040204" pitchFamily="50" charset="-128"/>
              </a:rPr>
              <a:t>例会が上記⑵、⑶、⑷の理由で取り消される場合、前述の</a:t>
            </a:r>
            <a:endParaRPr lang="en-US" altLang="ja-JP" sz="1600" b="1" u="sng"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lang="ja-JP" altLang="en-US" sz="1600" b="1" u="sng" dirty="0">
                <a:solidFill>
                  <a:sysClr val="windowText" lastClr="000000"/>
                </a:solidFill>
                <a:latin typeface="メイリオ" panose="020B0604030504040204" pitchFamily="50" charset="-128"/>
                <a:ea typeface="メイリオ" panose="020B0604030504040204" pitchFamily="50" charset="-128"/>
              </a:rPr>
              <a:t>規定を当てはめないものとする。</a:t>
            </a:r>
            <a:endParaRPr lang="en-US" altLang="ja-JP" sz="1600" b="1" u="sng"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b="1" u="sng"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ysClr val="windowText" lastClr="000000"/>
                </a:solidFill>
                <a:latin typeface="メイリオ" panose="020B0604030504040204" pitchFamily="50" charset="-128"/>
                <a:ea typeface="メイリオ" panose="020B0604030504040204" pitchFamily="50" charset="-128"/>
              </a:rPr>
              <a:t>趣旨および効果</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ロータリークラブの例会は、年度が始まる前に、年会の開催日時を予め設定するものである。年間の開催日時を決める時点で、祝日による取消は想定できるが、流行病、災害、武力紛争、会員の逝去は想定できない。通常の状況下では、クラブが、</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１年に４回までの例会取りやめや、３回を超えて続けて取りやめてはならないといった要件を適用することに問題はない。しかし、不測の例会中止の場合、このような規定を順守することは不可能である。例えば、</a:t>
            </a:r>
            <a:r>
              <a:rPr lang="en-US" altLang="ja-JP" sz="1600" dirty="0">
                <a:solidFill>
                  <a:sysClr val="windowText" lastClr="000000"/>
                </a:solidFill>
                <a:latin typeface="メイリオ" panose="020B0604030504040204" pitchFamily="50" charset="-128"/>
                <a:ea typeface="メイリオ" panose="020B0604030504040204" pitchFamily="50" charset="-128"/>
              </a:rPr>
              <a:t>COVID-19</a:t>
            </a:r>
            <a:r>
              <a:rPr lang="ja-JP" altLang="en-US" sz="1600" dirty="0">
                <a:solidFill>
                  <a:sysClr val="windowText" lastClr="000000"/>
                </a:solidFill>
                <a:latin typeface="メイリオ" panose="020B0604030504040204" pitchFamily="50" charset="-128"/>
                <a:ea typeface="メイリオ" panose="020B0604030504040204" pitchFamily="50" charset="-128"/>
              </a:rPr>
              <a:t>感染の際には、全てのクラブが例会取消の限度を超える必要があることは、当然のこととして理解されていた。第</a:t>
            </a:r>
            <a:r>
              <a:rPr lang="en-US" altLang="ja-JP" sz="1600" dirty="0">
                <a:solidFill>
                  <a:sysClr val="windowText" lastClr="000000"/>
                </a:solidFill>
                <a:latin typeface="メイリオ" panose="020B0604030504040204" pitchFamily="50" charset="-128"/>
                <a:ea typeface="メイリオ" panose="020B0604030504040204" pitchFamily="50" charset="-128"/>
              </a:rPr>
              <a:t>7</a:t>
            </a:r>
            <a:r>
              <a:rPr lang="ja-JP" altLang="en-US" sz="1600" dirty="0">
                <a:solidFill>
                  <a:sysClr val="windowText" lastClr="000000"/>
                </a:solidFill>
                <a:latin typeface="メイリオ" panose="020B0604030504040204" pitchFamily="50" charset="-128"/>
                <a:ea typeface="メイリオ" panose="020B0604030504040204" pitchFamily="50" charset="-128"/>
              </a:rPr>
              <a:t>条第</a:t>
            </a:r>
            <a:r>
              <a:rPr lang="en-US" altLang="ja-JP" sz="1600" dirty="0">
                <a:solidFill>
                  <a:sysClr val="windowText" lastClr="000000"/>
                </a:solidFill>
                <a:latin typeface="メイリオ" panose="020B0604030504040204" pitchFamily="50" charset="-128"/>
                <a:ea typeface="メイリオ" panose="020B0604030504040204" pitchFamily="50" charset="-128"/>
              </a:rPr>
              <a:t>1</a:t>
            </a:r>
            <a:r>
              <a:rPr lang="ja-JP" altLang="en-US" sz="1600" dirty="0">
                <a:solidFill>
                  <a:sysClr val="windowText" lastClr="000000"/>
                </a:solidFill>
                <a:latin typeface="メイリオ" panose="020B0604030504040204" pitchFamily="50" charset="-128"/>
                <a:ea typeface="メイリオ" panose="020B0604030504040204" pitchFamily="50" charset="-128"/>
              </a:rPr>
              <a:t>節⒟が上記のように</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改正されれば、不測の事態による例会取消に、より実際的かつ現実的な方法で対処できるようになる。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C04F6647-9CB4-7BDD-3401-DA29CCF2F8EC}"/>
              </a:ext>
            </a:extLst>
          </p:cNvPr>
          <p:cNvSpPr/>
          <p:nvPr/>
        </p:nvSpPr>
        <p:spPr>
          <a:xfrm>
            <a:off x="2550513" y="3015501"/>
            <a:ext cx="7164000" cy="3132000"/>
          </a:xfrm>
          <a:prstGeom prst="irregularSeal2">
            <a:avLst/>
          </a:prstGeom>
          <a:solidFill>
            <a:srgbClr val="FFFF00"/>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b="1" dirty="0">
                <a:solidFill>
                  <a:srgbClr val="FF0000"/>
                </a:solidFill>
                <a:latin typeface="メイリオ" panose="020B0604030504040204" pitchFamily="50" charset="-128"/>
                <a:ea typeface="メイリオ" panose="020B0604030504040204" pitchFamily="50" charset="-128"/>
              </a:rPr>
              <a:t>無期限延期</a:t>
            </a:r>
            <a:endParaRPr kumimoji="1" lang="ja-JP" altLang="en-US" sz="4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684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A8C35-B4CF-9232-8936-268B66EB1F5C}"/>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807D3B8-FDC3-34D0-307D-F0612AB70A0B}"/>
              </a:ext>
            </a:extLst>
          </p:cNvPr>
          <p:cNvSpPr>
            <a:spLocks noGrp="1"/>
          </p:cNvSpPr>
          <p:nvPr>
            <p:ph type="sldNum" sz="quarter" idx="12"/>
          </p:nvPr>
        </p:nvSpPr>
        <p:spPr>
          <a:xfrm>
            <a:off x="8610600" y="634206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6DF85159-0378-D809-B27B-2054C96BC4CB}"/>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提出された制定案</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lang="ja-JP" altLang="en-US" sz="2400" b="1" dirty="0">
                <a:solidFill>
                  <a:prstClr val="white"/>
                </a:solidFill>
                <a:latin typeface="メイリオ" panose="020B0604030504040204" pitchFamily="50" charset="-128"/>
                <a:ea typeface="メイリオ" panose="020B0604030504040204" pitchFamily="50" charset="-128"/>
              </a:rPr>
              <a:t>標準ロータリークラブ定款</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に関する制定案</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C3225D9B-8CC3-F042-53EB-6A30DB0E7E47}"/>
              </a:ext>
            </a:extLst>
          </p:cNvPr>
          <p:cNvSpPr/>
          <p:nvPr/>
        </p:nvSpPr>
        <p:spPr>
          <a:xfrm>
            <a:off x="300000" y="1323953"/>
            <a:ext cx="2124000" cy="360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25-85</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985EDAEC-70C9-B91A-1A3E-E1B0675DEE21}"/>
              </a:ext>
            </a:extLst>
          </p:cNvPr>
          <p:cNvSpPr/>
          <p:nvPr/>
        </p:nvSpPr>
        <p:spPr>
          <a:xfrm>
            <a:off x="565081" y="1700495"/>
            <a:ext cx="3384000" cy="288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ysClr val="windowText" lastClr="000000"/>
                </a:solidFill>
                <a:latin typeface="メイリオ" panose="020B0604030504040204" pitchFamily="50" charset="-128"/>
                <a:ea typeface="メイリオ" panose="020B0604030504040204" pitchFamily="50" charset="-128"/>
              </a:rPr>
              <a:t>メイクアップ期間を改正</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する件</a:t>
            </a:r>
          </a:p>
        </p:txBody>
      </p:sp>
      <p:sp>
        <p:nvSpPr>
          <p:cNvPr id="9" name="正方形/長方形 8">
            <a:extLst>
              <a:ext uri="{FF2B5EF4-FFF2-40B4-BE49-F238E27FC236}">
                <a16:creationId xmlns:a16="http://schemas.microsoft.com/office/drawing/2014/main" id="{A656C3C9-8ECF-BC8D-6707-8CD1D4C6E177}"/>
              </a:ext>
            </a:extLst>
          </p:cNvPr>
          <p:cNvSpPr/>
          <p:nvPr/>
        </p:nvSpPr>
        <p:spPr>
          <a:xfrm>
            <a:off x="300000" y="2056396"/>
            <a:ext cx="4248000" cy="2135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標準ロータリークラブ定款を次のように改正する。</a:t>
            </a:r>
          </a:p>
        </p:txBody>
      </p:sp>
      <p:sp>
        <p:nvSpPr>
          <p:cNvPr id="13" name="正方形/長方形 12">
            <a:extLst>
              <a:ext uri="{FF2B5EF4-FFF2-40B4-BE49-F238E27FC236}">
                <a16:creationId xmlns:a16="http://schemas.microsoft.com/office/drawing/2014/main" id="{1A48AF33-5300-E013-42F5-3AE00178D35C}"/>
              </a:ext>
            </a:extLst>
          </p:cNvPr>
          <p:cNvSpPr/>
          <p:nvPr/>
        </p:nvSpPr>
        <p:spPr>
          <a:xfrm>
            <a:off x="2475784" y="1395397"/>
            <a:ext cx="6363413" cy="2564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提案者：茅ケ崎ロータリークラブ（第</a:t>
            </a:r>
            <a:r>
              <a:rPr lang="en-US" altLang="ja-JP" b="1" dirty="0">
                <a:solidFill>
                  <a:prstClr val="black"/>
                </a:solidFill>
                <a:latin typeface="メイリオ" panose="020B0604030504040204" pitchFamily="50" charset="-128"/>
                <a:ea typeface="メイリオ" panose="020B0604030504040204" pitchFamily="50" charset="-128"/>
              </a:rPr>
              <a:t>2780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地区</a:t>
            </a:r>
            <a:r>
              <a:rPr lang="ja-JP" altLang="en-US" b="1" dirty="0">
                <a:solidFill>
                  <a:prstClr val="black"/>
                </a:solidFill>
                <a:latin typeface="メイリオ" panose="020B0604030504040204" pitchFamily="50" charset="-128"/>
                <a:ea typeface="メイリオ" panose="020B0604030504040204" pitchFamily="50" charset="-128"/>
              </a:rPr>
              <a:t>、</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日本）</a:t>
            </a:r>
          </a:p>
        </p:txBody>
      </p:sp>
      <p:sp>
        <p:nvSpPr>
          <p:cNvPr id="10" name="正方形/長方形 9">
            <a:extLst>
              <a:ext uri="{FF2B5EF4-FFF2-40B4-BE49-F238E27FC236}">
                <a16:creationId xmlns:a16="http://schemas.microsoft.com/office/drawing/2014/main" id="{B26A3B85-D304-DCD3-2600-0F1086AC24B8}"/>
              </a:ext>
            </a:extLst>
          </p:cNvPr>
          <p:cNvSpPr/>
          <p:nvPr/>
        </p:nvSpPr>
        <p:spPr>
          <a:xfrm>
            <a:off x="447961" y="2269974"/>
            <a:ext cx="11444039" cy="449706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10</a:t>
            </a: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出席</a:t>
            </a:r>
            <a:endParaRPr kumimoji="1" lang="en-US" altLang="ja-JP" sz="1600" b="1" i="0" u="non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第１節ー一般規定。各会員は本クラブの例会、あるいは衛星クラブの例会に出席し、本クラブの奉仕プロジェクト、行事、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およびその他の活動に参加するべきである。会員が、ある例会に出席したとものとみなされるには、</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600" dirty="0">
                <a:solidFill>
                  <a:sysClr val="windowText" lastClr="000000"/>
                </a:solidFill>
                <a:latin typeface="メイリオ" panose="020B0604030504040204" pitchFamily="50" charset="-128"/>
                <a:ea typeface="メイリオ" panose="020B0604030504040204" pitchFamily="50" charset="-128"/>
              </a:rPr>
              <a:t>⒜</a:t>
            </a:r>
            <a:r>
              <a:rPr lang="ja-JP" altLang="en-US" sz="1600" dirty="0">
                <a:solidFill>
                  <a:sysClr val="windowText" lastClr="000000"/>
                </a:solidFill>
                <a:latin typeface="メイリオ" panose="020B0604030504040204" pitchFamily="50" charset="-128"/>
                <a:ea typeface="メイリオ" panose="020B0604030504040204" pitchFamily="50" charset="-128"/>
              </a:rPr>
              <a:t>⒝⒞</a:t>
            </a:r>
            <a:r>
              <a:rPr lang="en-US" altLang="ja-JP" sz="1600" dirty="0">
                <a:solidFill>
                  <a:sysClr val="windowText" lastClr="000000"/>
                </a:solidFill>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600" dirty="0">
                <a:solidFill>
                  <a:sysClr val="windowText" lastClr="000000"/>
                </a:solidFill>
                <a:latin typeface="メイリオ" panose="020B0604030504040204" pitchFamily="50" charset="-128"/>
                <a:ea typeface="メイリオ" panose="020B0604030504040204" pitchFamily="50" charset="-128"/>
              </a:rPr>
              <a:t>⒟</a:t>
            </a:r>
            <a:r>
              <a:rPr lang="ja-JP" altLang="en-US" sz="1600" dirty="0">
                <a:solidFill>
                  <a:sysClr val="windowText" lastClr="000000"/>
                </a:solidFill>
                <a:latin typeface="メイリオ" panose="020B0604030504040204" pitchFamily="50" charset="-128"/>
                <a:ea typeface="メイリオ" panose="020B0604030504040204" pitchFamily="50" charset="-128"/>
              </a:rPr>
              <a:t>　次のような方法で同じ年度</a:t>
            </a:r>
            <a:r>
              <a:rPr lang="ja-JP" altLang="en-US" sz="1600" b="1" u="sng" dirty="0">
                <a:solidFill>
                  <a:sysClr val="windowText" lastClr="000000"/>
                </a:solidFill>
                <a:latin typeface="メイリオ" panose="020B0604030504040204" pitchFamily="50" charset="-128"/>
                <a:ea typeface="メイリオ" panose="020B0604030504040204" pitchFamily="50" charset="-128"/>
              </a:rPr>
              <a:t>または翌年度最初の２週間以内</a:t>
            </a:r>
            <a:r>
              <a:rPr lang="ja-JP" altLang="en-US" sz="1600" dirty="0">
                <a:solidFill>
                  <a:sysClr val="windowText" lastClr="000000"/>
                </a:solidFill>
                <a:latin typeface="メイリオ" panose="020B0604030504040204" pitchFamily="50" charset="-128"/>
                <a:ea typeface="メイリオ" panose="020B0604030504040204" pitchFamily="50" charset="-128"/>
              </a:rPr>
              <a:t>に欠席をメークアップする：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ysClr val="windowText" lastClr="000000"/>
                </a:solidFill>
                <a:latin typeface="メイリオ" panose="020B0604030504040204" pitchFamily="50" charset="-128"/>
                <a:ea typeface="メイリオ" panose="020B0604030504040204" pitchFamily="50" charset="-128"/>
              </a:rPr>
              <a:t>　</a:t>
            </a:r>
            <a:r>
              <a:rPr lang="ja-JP" altLang="en-US" sz="1600" dirty="0">
                <a:solidFill>
                  <a:sysClr val="windowText" lastClr="000000"/>
                </a:solidFill>
                <a:latin typeface="メイリオ" panose="020B0604030504040204" pitchFamily="50" charset="-128"/>
                <a:ea typeface="メイリオ" panose="020B0604030504040204" pitchFamily="50" charset="-128"/>
              </a:rPr>
              <a:t>　⑴　他のロータリークラブ、仮クラブ、または他のロータリークラブでの衛生クラブのいずれかの例会の少なくとも</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lang="en-US" altLang="ja-JP" sz="1600" dirty="0">
                <a:solidFill>
                  <a:sysClr val="windowText" lastClr="000000"/>
                </a:solidFill>
                <a:latin typeface="メイリオ" panose="020B0604030504040204" pitchFamily="50" charset="-128"/>
                <a:ea typeface="メイリオ" panose="020B0604030504040204" pitchFamily="50" charset="-128"/>
              </a:rPr>
              <a:t>60</a:t>
            </a:r>
            <a:r>
              <a:rPr lang="ja-JP" altLang="en-US" sz="1600" dirty="0">
                <a:solidFill>
                  <a:sysClr val="windowText" lastClr="000000"/>
                </a:solidFill>
                <a:latin typeface="メイリオ" panose="020B0604030504040204" pitchFamily="50" charset="-128"/>
                <a:ea typeface="メイリオ" panose="020B0604030504040204" pitchFamily="50" charset="-128"/>
              </a:rPr>
              <a:t>％に出席する。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⑵　他クラブまたは他クラブの衛星クラブの例会に出席の目的をもって定刻に会場に赴いたとき、当該クラブが、定例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lvl="0">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の時間または場所において例会を開いていなかった場合。唱した</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⑶　理事会承認のクラブの奉仕プロジェクトまたはクラブが提地域社会の行事や会合に出席すること</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⑷　理事会の会合、または理事会が承認した場合、選任された奉仕委員会の会合に出席すること</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⑸　クラブのウェブサイトを通じて、オンラインの会合または参加型活動に参加する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⑹　ローターアクトクラブ、インターアクトクラブ、ロータリー地域社会共同隊、ロータリー親睦活動、あるいは</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仮ローターアクトクラブ、仮インターアクトクラブ、仮ロータリー地域社会共同隊、仮ロータリー親睦活動の</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例会に出席すること。または</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⑺　</a:t>
            </a:r>
            <a:r>
              <a:rPr lang="en-US" altLang="ja-JP" sz="1600" dirty="0">
                <a:solidFill>
                  <a:sysClr val="windowText" lastClr="000000"/>
                </a:solidFill>
                <a:latin typeface="メイリオ" panose="020B0604030504040204" pitchFamily="50" charset="-128"/>
                <a:ea typeface="メイリオ" panose="020B0604030504040204" pitchFamily="50" charset="-128"/>
              </a:rPr>
              <a:t>RI</a:t>
            </a:r>
            <a:r>
              <a:rPr lang="ja-JP" altLang="en-US" sz="1600" dirty="0">
                <a:solidFill>
                  <a:sysClr val="windowText" lastClr="000000"/>
                </a:solidFill>
                <a:latin typeface="メイリオ" panose="020B0604030504040204" pitchFamily="50" charset="-128"/>
                <a:ea typeface="メイリオ" panose="020B0604030504040204" pitchFamily="50" charset="-128"/>
              </a:rPr>
              <a:t>国際大会、規定審議会、国際協議会、ロータリー研究会、</a:t>
            </a:r>
            <a:r>
              <a:rPr lang="en-US" altLang="ja-JP" sz="1600" dirty="0">
                <a:solidFill>
                  <a:sysClr val="windowText" lastClr="000000"/>
                </a:solidFill>
                <a:latin typeface="メイリオ" panose="020B0604030504040204" pitchFamily="50" charset="-128"/>
                <a:ea typeface="メイリオ" panose="020B0604030504040204" pitchFamily="50" charset="-128"/>
              </a:rPr>
              <a:t>RI</a:t>
            </a:r>
            <a:r>
              <a:rPr lang="ja-JP" altLang="en-US" sz="1600" dirty="0">
                <a:solidFill>
                  <a:sysClr val="windowText" lastClr="000000"/>
                </a:solidFill>
                <a:latin typeface="メイリオ" panose="020B0604030504040204" pitchFamily="50" charset="-128"/>
                <a:ea typeface="メイリオ" panose="020B0604030504040204" pitchFamily="50" charset="-128"/>
              </a:rPr>
              <a:t>理事会または</a:t>
            </a:r>
            <a:r>
              <a:rPr lang="en-US" altLang="ja-JP" sz="1600" dirty="0">
                <a:solidFill>
                  <a:sysClr val="windowText" lastClr="000000"/>
                </a:solidFill>
                <a:latin typeface="メイリオ" panose="020B0604030504040204" pitchFamily="50" charset="-128"/>
                <a:ea typeface="メイリオ" panose="020B0604030504040204" pitchFamily="50" charset="-128"/>
              </a:rPr>
              <a:t>RI</a:t>
            </a:r>
            <a:r>
              <a:rPr lang="ja-JP" altLang="en-US" sz="1600" dirty="0">
                <a:solidFill>
                  <a:sysClr val="windowText" lastClr="000000"/>
                </a:solidFill>
                <a:latin typeface="メイリオ" panose="020B0604030504040204" pitchFamily="50" charset="-128"/>
                <a:ea typeface="メイリオ" panose="020B0604030504040204" pitchFamily="50" charset="-128"/>
              </a:rPr>
              <a:t>会長の承認を得て招集された会合、</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合同ゾーン大会、</a:t>
            </a:r>
            <a:r>
              <a:rPr lang="en-US" altLang="ja-JP" sz="1600" dirty="0">
                <a:solidFill>
                  <a:sysClr val="windowText" lastClr="000000"/>
                </a:solidFill>
                <a:latin typeface="メイリオ" panose="020B0604030504040204" pitchFamily="50" charset="-128"/>
                <a:ea typeface="メイリオ" panose="020B0604030504040204" pitchFamily="50" charset="-128"/>
              </a:rPr>
              <a:t>RI</a:t>
            </a:r>
            <a:r>
              <a:rPr lang="ja-JP" altLang="en-US" sz="1600" dirty="0">
                <a:solidFill>
                  <a:sysClr val="windowText" lastClr="000000"/>
                </a:solidFill>
                <a:latin typeface="メイリオ" panose="020B0604030504040204" pitchFamily="50" charset="-128"/>
                <a:ea typeface="メイリオ" panose="020B0604030504040204" pitchFamily="50" charset="-128"/>
              </a:rPr>
              <a:t>委員会会合、地区大会、地区研修・協議会、</a:t>
            </a:r>
            <a:r>
              <a:rPr lang="en-US" altLang="ja-JP" sz="1600" dirty="0">
                <a:solidFill>
                  <a:sysClr val="windowText" lastClr="000000"/>
                </a:solidFill>
                <a:latin typeface="メイリオ" panose="020B0604030504040204" pitchFamily="50" charset="-128"/>
                <a:ea typeface="メイリオ" panose="020B0604030504040204" pitchFamily="50" charset="-128"/>
              </a:rPr>
              <a:t>RI</a:t>
            </a:r>
            <a:r>
              <a:rPr lang="ja-JP" altLang="en-US" sz="1600" dirty="0">
                <a:solidFill>
                  <a:sysClr val="windowText" lastClr="000000"/>
                </a:solidFill>
                <a:latin typeface="メイリオ" panose="020B0604030504040204" pitchFamily="50" charset="-128"/>
                <a:ea typeface="メイリオ" panose="020B0604030504040204" pitchFamily="50" charset="-128"/>
              </a:rPr>
              <a:t>理事会の指示の下に開催された地区会合、</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ガバナーの指示の下開催された地区委員会、または正式に公表されたクラブ都市連合会に出席すること。</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97169423-C1EA-B043-EFFA-C5DD61464D46}"/>
              </a:ext>
            </a:extLst>
          </p:cNvPr>
          <p:cNvSpPr/>
          <p:nvPr/>
        </p:nvSpPr>
        <p:spPr>
          <a:xfrm>
            <a:off x="2695980" y="2785163"/>
            <a:ext cx="6948000" cy="3060000"/>
          </a:xfrm>
          <a:prstGeom prst="irregularSeal2">
            <a:avLst/>
          </a:prstGeom>
          <a:solidFill>
            <a:srgbClr val="FFFF00"/>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000" b="1" dirty="0">
                <a:solidFill>
                  <a:srgbClr val="FF0000"/>
                </a:solidFill>
                <a:latin typeface="メイリオ" panose="020B0604030504040204" pitchFamily="50" charset="-128"/>
                <a:ea typeface="メイリオ" panose="020B0604030504040204" pitchFamily="50" charset="-128"/>
              </a:rPr>
              <a:t>無期限延期</a:t>
            </a:r>
            <a:endPar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8374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972E5-5528-4A46-FED1-E9A7C91211D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9614AA-D572-F6BE-FCF2-30BAFD903E40}"/>
              </a:ext>
            </a:extLst>
          </p:cNvPr>
          <p:cNvSpPr>
            <a:spLocks noGrp="1"/>
          </p:cNvSpPr>
          <p:nvPr>
            <p:ph type="sldNum" sz="quarter" idx="12"/>
          </p:nvPr>
        </p:nvSpPr>
        <p:spPr>
          <a:xfrm>
            <a:off x="8610600" y="634206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58FDE488-B526-C300-E896-90336D7C76A1}"/>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提出された制定案</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lang="ja-JP" altLang="en-US" sz="2400" b="1" dirty="0">
                <a:solidFill>
                  <a:prstClr val="white"/>
                </a:solidFill>
                <a:latin typeface="メイリオ" panose="020B0604030504040204" pitchFamily="50" charset="-128"/>
                <a:ea typeface="メイリオ" panose="020B0604030504040204" pitchFamily="50" charset="-128"/>
              </a:rPr>
              <a:t>標準ロータリークラブ定款</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に関する制定案</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10E2A85C-B3F0-AE27-5C3F-DAA1CDA2C1FC}"/>
              </a:ext>
            </a:extLst>
          </p:cNvPr>
          <p:cNvSpPr/>
          <p:nvPr/>
        </p:nvSpPr>
        <p:spPr>
          <a:xfrm>
            <a:off x="300000" y="1323953"/>
            <a:ext cx="2124000" cy="360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25-86</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894E5375-FA9D-9F57-79F6-1BADB702E18B}"/>
              </a:ext>
            </a:extLst>
          </p:cNvPr>
          <p:cNvSpPr/>
          <p:nvPr/>
        </p:nvSpPr>
        <p:spPr>
          <a:xfrm>
            <a:off x="300000" y="1882285"/>
            <a:ext cx="4716000" cy="288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ysClr val="windowText" lastClr="000000"/>
                </a:solidFill>
                <a:latin typeface="メイリオ" panose="020B0604030504040204" pitchFamily="50" charset="-128"/>
                <a:ea typeface="メイリオ" panose="020B0604030504040204" pitchFamily="50" charset="-128"/>
              </a:rPr>
              <a:t>連続欠席による終結の手続きを改正</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する件</a:t>
            </a:r>
          </a:p>
        </p:txBody>
      </p:sp>
      <p:sp>
        <p:nvSpPr>
          <p:cNvPr id="9" name="正方形/長方形 8">
            <a:extLst>
              <a:ext uri="{FF2B5EF4-FFF2-40B4-BE49-F238E27FC236}">
                <a16:creationId xmlns:a16="http://schemas.microsoft.com/office/drawing/2014/main" id="{E8B5BB8B-A6AB-8E9A-7E1C-89264265EAA3}"/>
              </a:ext>
            </a:extLst>
          </p:cNvPr>
          <p:cNvSpPr/>
          <p:nvPr/>
        </p:nvSpPr>
        <p:spPr>
          <a:xfrm>
            <a:off x="133081" y="2306026"/>
            <a:ext cx="4248000" cy="2135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標準ロータリークラブ定款を次のように改正する。</a:t>
            </a:r>
          </a:p>
        </p:txBody>
      </p:sp>
      <p:sp>
        <p:nvSpPr>
          <p:cNvPr id="13" name="正方形/長方形 12">
            <a:extLst>
              <a:ext uri="{FF2B5EF4-FFF2-40B4-BE49-F238E27FC236}">
                <a16:creationId xmlns:a16="http://schemas.microsoft.com/office/drawing/2014/main" id="{3D851719-F641-B467-8EE7-9A63314EE119}"/>
              </a:ext>
            </a:extLst>
          </p:cNvPr>
          <p:cNvSpPr/>
          <p:nvPr/>
        </p:nvSpPr>
        <p:spPr>
          <a:xfrm>
            <a:off x="2475784" y="1395396"/>
            <a:ext cx="6546296" cy="5028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a:t>
            </a:r>
            <a:r>
              <a:rPr lang="ja-JP" altLang="en-US" b="1" dirty="0">
                <a:solidFill>
                  <a:prstClr val="black"/>
                </a:solidFill>
                <a:latin typeface="メイリオ" panose="020B0604030504040204" pitchFamily="50" charset="-128"/>
                <a:ea typeface="メイリオ" panose="020B0604030504040204" pitchFamily="50" charset="-128"/>
              </a:rPr>
              <a:t>秦野</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ロータリークラブ（日本、第</a:t>
            </a:r>
            <a:r>
              <a:rPr lang="en-US" altLang="ja-JP" b="1" dirty="0">
                <a:solidFill>
                  <a:prstClr val="black"/>
                </a:solidFill>
                <a:latin typeface="メイリオ" panose="020B0604030504040204" pitchFamily="50" charset="-128"/>
                <a:ea typeface="メイリオ" panose="020B0604030504040204" pitchFamily="50" charset="-128"/>
              </a:rPr>
              <a:t>2780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地区）</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メイリオ" panose="020B0604030504040204" pitchFamily="50" charset="-128"/>
                <a:ea typeface="メイリオ" panose="020B0604030504040204" pitchFamily="50" charset="-128"/>
              </a:rPr>
              <a:t>　　　　相模原南ロータリークラブ（日本、第</a:t>
            </a:r>
            <a:r>
              <a:rPr lang="en-US" altLang="ja-JP" b="1" dirty="0">
                <a:solidFill>
                  <a:prstClr val="black"/>
                </a:solidFill>
                <a:latin typeface="メイリオ" panose="020B0604030504040204" pitchFamily="50" charset="-128"/>
                <a:ea typeface="メイリオ" panose="020B0604030504040204" pitchFamily="50" charset="-128"/>
              </a:rPr>
              <a:t>2780</a:t>
            </a:r>
            <a:r>
              <a:rPr lang="ja-JP" altLang="en-US" b="1" dirty="0">
                <a:solidFill>
                  <a:prstClr val="black"/>
                </a:solidFill>
                <a:latin typeface="メイリオ" panose="020B0604030504040204" pitchFamily="50" charset="-128"/>
                <a:ea typeface="メイリオ" panose="020B0604030504040204" pitchFamily="50" charset="-128"/>
              </a:rPr>
              <a:t>地区）</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9C3254A3-1D08-1C86-B8DC-3C36D1D34E8A}"/>
              </a:ext>
            </a:extLst>
          </p:cNvPr>
          <p:cNvSpPr/>
          <p:nvPr/>
        </p:nvSpPr>
        <p:spPr>
          <a:xfrm>
            <a:off x="373980" y="2717389"/>
            <a:ext cx="11444039" cy="3722318"/>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kumimoji="1" lang="en-US" altLang="ja-JP"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13</a:t>
            </a: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会員身分の存続</a:t>
            </a:r>
            <a:endParaRPr kumimoji="1" lang="en-US" altLang="ja-JP" sz="1600" b="1" i="0" u="non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第</a:t>
            </a:r>
            <a:r>
              <a:rPr lang="en-US" altLang="ja-JP" sz="1600" dirty="0">
                <a:solidFill>
                  <a:sysClr val="windowText" lastClr="000000"/>
                </a:solidFill>
                <a:latin typeface="メイリオ" panose="020B0604030504040204" pitchFamily="50" charset="-128"/>
                <a:ea typeface="メイリオ" panose="020B0604030504040204" pitchFamily="50" charset="-128"/>
              </a:rPr>
              <a:t>4</a:t>
            </a:r>
            <a:r>
              <a:rPr lang="ja-JP" altLang="en-US" sz="1600" dirty="0">
                <a:solidFill>
                  <a:sysClr val="windowText" lastClr="000000"/>
                </a:solidFill>
                <a:latin typeface="メイリオ" panose="020B0604030504040204" pitchFamily="50" charset="-128"/>
                <a:ea typeface="メイリオ" panose="020B0604030504040204" pitchFamily="50" charset="-128"/>
              </a:rPr>
              <a:t>節ー終結ー欠席。</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　連続欠席。理事会が正当かつ十分な理由があると認めない限り、または第</a:t>
            </a:r>
            <a:r>
              <a:rPr lang="en-US" altLang="ja-JP" sz="1600" dirty="0">
                <a:solidFill>
                  <a:sysClr val="windowText" lastClr="000000"/>
                </a:solidFill>
                <a:latin typeface="メイリオ" panose="020B0604030504040204" pitchFamily="50" charset="-128"/>
                <a:ea typeface="メイリオ" panose="020B0604030504040204" pitchFamily="50" charset="-128"/>
              </a:rPr>
              <a:t>10</a:t>
            </a:r>
            <a:r>
              <a:rPr lang="ja-JP" altLang="en-US" sz="1600" dirty="0">
                <a:solidFill>
                  <a:sysClr val="windowText" lastClr="000000"/>
                </a:solidFill>
                <a:latin typeface="メイリオ" panose="020B0604030504040204" pitchFamily="50" charset="-128"/>
                <a:ea typeface="メイリオ" panose="020B0604030504040204" pitchFamily="50" charset="-128"/>
              </a:rPr>
              <a:t>条第</a:t>
            </a:r>
            <a:r>
              <a:rPr lang="en-US" altLang="ja-JP" sz="1600" dirty="0">
                <a:solidFill>
                  <a:sysClr val="windowText" lastClr="000000"/>
                </a:solidFill>
                <a:latin typeface="メイリオ" panose="020B0604030504040204" pitchFamily="50" charset="-128"/>
                <a:ea typeface="メイリオ" panose="020B0604030504040204" pitchFamily="50" charset="-128"/>
              </a:rPr>
              <a:t>4</a:t>
            </a:r>
            <a:r>
              <a:rPr lang="ja-JP" altLang="en-US" sz="1600" dirty="0">
                <a:solidFill>
                  <a:sysClr val="windowText" lastClr="000000"/>
                </a:solidFill>
                <a:latin typeface="メイリオ" panose="020B0604030504040204" pitchFamily="50" charset="-128"/>
                <a:ea typeface="メイリオ" panose="020B0604030504040204" pitchFamily="50" charset="-128"/>
              </a:rPr>
              <a:t>節もしくは第</a:t>
            </a:r>
            <a:r>
              <a:rPr lang="en-US" altLang="ja-JP" sz="1600" dirty="0">
                <a:solidFill>
                  <a:sysClr val="windowText" lastClr="000000"/>
                </a:solidFill>
                <a:latin typeface="メイリオ" panose="020B0604030504040204" pitchFamily="50" charset="-128"/>
                <a:ea typeface="メイリオ" panose="020B0604030504040204" pitchFamily="50" charset="-128"/>
              </a:rPr>
              <a:t>5</a:t>
            </a:r>
            <a:r>
              <a:rPr lang="ja-JP" altLang="en-US" sz="1600" dirty="0">
                <a:solidFill>
                  <a:sysClr val="windowText" lastClr="000000"/>
                </a:solidFill>
                <a:latin typeface="メイリオ" panose="020B0604030504040204" pitchFamily="50" charset="-128"/>
                <a:ea typeface="メイリオ" panose="020B0604030504040204" pitchFamily="50" charset="-128"/>
              </a:rPr>
              <a:t>節に従う場合を</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除き、</a:t>
            </a:r>
            <a:r>
              <a:rPr lang="ja-JP" altLang="en-US" sz="1600" b="1" strike="sngStrike" dirty="0">
                <a:solidFill>
                  <a:sysClr val="windowText" lastClr="000000"/>
                </a:solidFill>
                <a:latin typeface="メイリオ" panose="020B0604030504040204" pitchFamily="50" charset="-128"/>
                <a:ea typeface="メイリオ" panose="020B0604030504040204" pitchFamily="50" charset="-128"/>
              </a:rPr>
              <a:t>連続４回</a:t>
            </a:r>
            <a:r>
              <a:rPr lang="ja-JP" altLang="en-US" sz="1600" b="1" u="sng" dirty="0">
                <a:solidFill>
                  <a:sysClr val="windowText" lastClr="000000"/>
                </a:solidFill>
                <a:latin typeface="メイリオ" panose="020B0604030504040204" pitchFamily="50" charset="-128"/>
                <a:ea typeface="メイリオ" panose="020B0604030504040204" pitchFamily="50" charset="-128"/>
              </a:rPr>
              <a:t>２ヵ月連続</a:t>
            </a:r>
            <a:r>
              <a:rPr lang="ja-JP" altLang="en-US" sz="1600" dirty="0">
                <a:solidFill>
                  <a:sysClr val="windowText" lastClr="000000"/>
                </a:solidFill>
                <a:latin typeface="メイリオ" panose="020B0604030504040204" pitchFamily="50" charset="-128"/>
                <a:ea typeface="メイリオ" panose="020B0604030504040204" pitchFamily="50" charset="-128"/>
              </a:rPr>
              <a:t>で例会に出席せず、または</a:t>
            </a:r>
            <a:r>
              <a:rPr lang="ja-JP" altLang="en-US" sz="1600" b="1" u="sng" dirty="0">
                <a:solidFill>
                  <a:sysClr val="windowText" lastClr="000000"/>
                </a:solidFill>
                <a:latin typeface="メイリオ" panose="020B0604030504040204" pitchFamily="50" charset="-128"/>
                <a:ea typeface="メイリオ" panose="020B0604030504040204" pitchFamily="50" charset="-128"/>
              </a:rPr>
              <a:t>その間に一度も</a:t>
            </a:r>
            <a:r>
              <a:rPr lang="ja-JP" altLang="en-US" sz="1600" dirty="0">
                <a:solidFill>
                  <a:sysClr val="windowText" lastClr="000000"/>
                </a:solidFill>
                <a:latin typeface="メイリオ" panose="020B0604030504040204" pitchFamily="50" charset="-128"/>
                <a:ea typeface="メイリオ" panose="020B0604030504040204" pitchFamily="50" charset="-128"/>
              </a:rPr>
              <a:t>メークアップもしていない場合、その欠席が</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クラブ会員身分の終結を要請していると考えることができる。理事会が会員に通知した後、理事会は過半数によって、</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会員の会員身分を終結することができる。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趣旨および効果</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sysClr val="windowText" lastClr="000000"/>
                </a:solidFill>
                <a:latin typeface="メイリオ" panose="020B0604030504040204" pitchFamily="50" charset="-128"/>
                <a:ea typeface="メイリオ" panose="020B0604030504040204" pitchFamily="50" charset="-128"/>
              </a:rPr>
              <a:t>2016</a:t>
            </a:r>
            <a:r>
              <a:rPr lang="ja-JP" altLang="en-US" sz="1600" dirty="0">
                <a:solidFill>
                  <a:sysClr val="windowText" lastClr="000000"/>
                </a:solidFill>
                <a:latin typeface="メイリオ" panose="020B0604030504040204" pitchFamily="50" charset="-128"/>
                <a:ea typeface="メイリオ" panose="020B0604030504040204" pitchFamily="50" charset="-128"/>
              </a:rPr>
              <a:t>年の規定審議会の決定により、「会合」「会員身分」「出席」に柔軟化が取り入れられた。この規則の下、</a:t>
            </a:r>
            <a:r>
              <a:rPr lang="en-US" altLang="ja-JP" sz="1600" dirty="0">
                <a:solidFill>
                  <a:sysClr val="windowText" lastClr="000000"/>
                </a:solidFill>
                <a:latin typeface="メイリオ" panose="020B0604030504040204" pitchFamily="50" charset="-128"/>
                <a:ea typeface="メイリオ" panose="020B0604030504040204" pitchFamily="50" charset="-128"/>
              </a:rPr>
              <a:t>RI</a:t>
            </a:r>
            <a:r>
              <a:rPr lang="ja-JP" altLang="en-US" sz="1600" dirty="0">
                <a:solidFill>
                  <a:sysClr val="windowText" lastClr="000000"/>
                </a:solidFill>
                <a:latin typeface="メイリオ" panose="020B0604030504040204" pitchFamily="50" charset="-128"/>
                <a:ea typeface="メイリオ" panose="020B0604030504040204" pitchFamily="50" charset="-128"/>
              </a:rPr>
              <a:t>は、</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毎週または月２回の例会という選択枝をクラブに提供し、会員が所属するクラブ例会に連続して４回以上欠席した場合、</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その会員身分を終結するとしている。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毎週例会を開いているクラブ会員にとって、これは明らかに不公平である。現在の計算では、欠席が発生しうる期間が</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事実上半分になるからである。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「四つのテスト」の「みんなに公平化」に鑑みて、回数ではなく期間を会員身分終結の基準とすべきであると考える。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3083A755-557E-DEBA-A3A3-97668FCE8966}"/>
              </a:ext>
            </a:extLst>
          </p:cNvPr>
          <p:cNvSpPr/>
          <p:nvPr/>
        </p:nvSpPr>
        <p:spPr>
          <a:xfrm>
            <a:off x="2225999" y="2928098"/>
            <a:ext cx="7740000" cy="3132000"/>
          </a:xfrm>
          <a:prstGeom prst="irregularSeal2">
            <a:avLst/>
          </a:prstGeom>
          <a:solidFill>
            <a:srgbClr val="FFFF00"/>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dirty="0">
                <a:solidFill>
                  <a:srgbClr val="FF0000"/>
                </a:solidFill>
                <a:latin typeface="メイリオ" panose="020B0604030504040204" pitchFamily="50" charset="-128"/>
                <a:ea typeface="メイリオ" panose="020B0604030504040204" pitchFamily="50" charset="-128"/>
              </a:rPr>
              <a:t>却下</a:t>
            </a:r>
            <a:endParaRPr lang="en-US" altLang="ja-JP" sz="3600" b="1" dirty="0">
              <a:solidFill>
                <a:srgbClr val="FF0000"/>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r>
              <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122/336</a:t>
            </a: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96320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87330-8D9D-DF5B-E5AE-5B4073C72F79}"/>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2FDCC41-B9E9-8D58-075A-A84581025DA5}"/>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150733590"/>
                    </a:ext>
                  </a:extLst>
                </a:gridCol>
              </a:tblGrid>
              <a:tr h="6858000">
                <a:tc>
                  <a:txBody>
                    <a:bodyPr/>
                    <a:lstStyle/>
                    <a:p>
                      <a:endParaRPr kumimoji="1" lang="ja-JP" altLang="en-US" dirty="0"/>
                    </a:p>
                  </a:txBody>
                  <a:tcPr>
                    <a:solidFill>
                      <a:srgbClr val="6600FF"/>
                    </a:solidFill>
                  </a:tcPr>
                </a:tc>
                <a:extLst>
                  <a:ext uri="{0D108BD9-81ED-4DB2-BD59-A6C34878D82A}">
                    <a16:rowId xmlns:a16="http://schemas.microsoft.com/office/drawing/2014/main" val="925261837"/>
                  </a:ext>
                </a:extLst>
              </a:tr>
            </a:tbl>
          </a:graphicData>
        </a:graphic>
      </p:graphicFrame>
      <p:graphicFrame>
        <p:nvGraphicFramePr>
          <p:cNvPr id="3" name="表 2">
            <a:extLst>
              <a:ext uri="{FF2B5EF4-FFF2-40B4-BE49-F238E27FC236}">
                <a16:creationId xmlns:a16="http://schemas.microsoft.com/office/drawing/2014/main" id="{BE203475-8754-5E22-8795-C720D598D3EA}"/>
              </a:ext>
            </a:extLst>
          </p:cNvPr>
          <p:cNvGraphicFramePr>
            <a:graphicFrameLocks noGrp="1"/>
          </p:cNvGraphicFramePr>
          <p:nvPr>
            <p:extLst>
              <p:ext uri="{D42A27DB-BD31-4B8C-83A1-F6EECF244321}">
                <p14:modId xmlns:p14="http://schemas.microsoft.com/office/powerpoint/2010/main" val="3086913052"/>
              </p:ext>
            </p:extLst>
          </p:nvPr>
        </p:nvGraphicFramePr>
        <p:xfrm>
          <a:off x="2032000" y="719666"/>
          <a:ext cx="8128000" cy="4868334"/>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128000">
                  <a:extLst>
                    <a:ext uri="{9D8B030D-6E8A-4147-A177-3AD203B41FA5}">
                      <a16:colId xmlns:a16="http://schemas.microsoft.com/office/drawing/2014/main" val="1223002113"/>
                    </a:ext>
                  </a:extLst>
                </a:gridCol>
              </a:tblGrid>
              <a:tr h="4868334">
                <a:tc>
                  <a:txBody>
                    <a:bodyPr/>
                    <a:lstStyle/>
                    <a:p>
                      <a:pPr algn="ctr">
                        <a:lnSpc>
                          <a:spcPct val="100000"/>
                        </a:lnSpc>
                        <a:spcBef>
                          <a:spcPts val="1500"/>
                        </a:spcBef>
                        <a:spcAft>
                          <a:spcPts val="1500"/>
                        </a:spcAft>
                      </a:pPr>
                      <a:r>
                        <a:rPr kumimoji="1" lang="ja-JP" altLang="en-US" sz="6000" dirty="0">
                          <a:latin typeface="メイリオ" panose="020B0604030504040204" pitchFamily="50" charset="-128"/>
                          <a:ea typeface="メイリオ" panose="020B0604030504040204" pitchFamily="50" charset="-128"/>
                        </a:rPr>
                        <a:t>規定審議会</a:t>
                      </a:r>
                      <a:endParaRPr kumimoji="1" lang="en-US" altLang="ja-JP" sz="6000" dirty="0">
                        <a:latin typeface="メイリオ" panose="020B0604030504040204" pitchFamily="50" charset="-128"/>
                        <a:ea typeface="メイリオ" panose="020B0604030504040204" pitchFamily="50" charset="-128"/>
                      </a:endParaRPr>
                    </a:p>
                    <a:p>
                      <a:pPr algn="ctr">
                        <a:lnSpc>
                          <a:spcPct val="100000"/>
                        </a:lnSpc>
                        <a:spcBef>
                          <a:spcPts val="1500"/>
                        </a:spcBef>
                        <a:spcAft>
                          <a:spcPts val="1500"/>
                        </a:spcAft>
                      </a:pPr>
                      <a:r>
                        <a:rPr kumimoji="1" lang="en-US" altLang="ja-JP" sz="4400" dirty="0">
                          <a:solidFill>
                            <a:srgbClr val="FFFF00"/>
                          </a:solidFill>
                          <a:latin typeface="メイリオ" panose="020B0604030504040204" pitchFamily="50" charset="-128"/>
                          <a:ea typeface="メイリオ" panose="020B0604030504040204" pitchFamily="50" charset="-128"/>
                        </a:rPr>
                        <a:t>-</a:t>
                      </a:r>
                      <a:r>
                        <a:rPr kumimoji="1" lang="ja-JP" altLang="en-US" sz="4400" dirty="0">
                          <a:solidFill>
                            <a:srgbClr val="FFFF00"/>
                          </a:solidFill>
                          <a:latin typeface="メイリオ" panose="020B0604030504040204" pitchFamily="50" charset="-128"/>
                          <a:ea typeface="メイリオ" panose="020B0604030504040204" pitchFamily="50" charset="-128"/>
                        </a:rPr>
                        <a:t>国際ロータリー定款</a:t>
                      </a:r>
                      <a:r>
                        <a:rPr kumimoji="1" lang="en-US" altLang="ja-JP" sz="4400" dirty="0">
                          <a:solidFill>
                            <a:srgbClr val="FFFF00"/>
                          </a:solidFill>
                          <a:latin typeface="メイリオ" panose="020B0604030504040204" pitchFamily="50" charset="-128"/>
                          <a:ea typeface="メイリオ" panose="020B0604030504040204" pitchFamily="50" charset="-128"/>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5400000" scaled="1"/>
                      <a:tileRect/>
                    </a:gradFill>
                  </a:tcPr>
                </a:tc>
                <a:extLst>
                  <a:ext uri="{0D108BD9-81ED-4DB2-BD59-A6C34878D82A}">
                    <a16:rowId xmlns:a16="http://schemas.microsoft.com/office/drawing/2014/main" val="2460557683"/>
                  </a:ext>
                </a:extLst>
              </a:tr>
            </a:tbl>
          </a:graphicData>
        </a:graphic>
      </p:graphicFrame>
    </p:spTree>
    <p:extLst>
      <p:ext uri="{BB962C8B-B14F-4D97-AF65-F5344CB8AC3E}">
        <p14:creationId xmlns:p14="http://schemas.microsoft.com/office/powerpoint/2010/main" val="344506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B03BB-BC4D-9EAB-E02B-B5DC84A46886}"/>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F9B4918-D757-B82C-E84F-C149B1F76A8E}"/>
              </a:ext>
            </a:extLst>
          </p:cNvPr>
          <p:cNvSpPr>
            <a:spLocks noGrp="1"/>
          </p:cNvSpPr>
          <p:nvPr>
            <p:ph type="sldNum" sz="quarter" idx="12"/>
          </p:nvPr>
        </p:nvSpPr>
        <p:spPr/>
        <p:txBody>
          <a:bodyPr/>
          <a:lstStyle/>
          <a:p>
            <a:fld id="{97A94E25-127B-4C48-AF96-44BA7B823777}" type="slidenum">
              <a:rPr lang="en-US" smtClean="0"/>
              <a:pPr/>
              <a:t>37</a:t>
            </a:fld>
            <a:endParaRPr lang="en-US" dirty="0"/>
          </a:p>
        </p:txBody>
      </p:sp>
      <p:graphicFrame>
        <p:nvGraphicFramePr>
          <p:cNvPr id="7" name="表 6">
            <a:extLst>
              <a:ext uri="{FF2B5EF4-FFF2-40B4-BE49-F238E27FC236}">
                <a16:creationId xmlns:a16="http://schemas.microsoft.com/office/drawing/2014/main" id="{68C1421C-0A63-624C-0085-46614D9D1180}"/>
              </a:ext>
            </a:extLst>
          </p:cNvPr>
          <p:cNvGraphicFramePr>
            <a:graphicFrameLocks noGrp="1"/>
          </p:cNvGraphicFramePr>
          <p:nvPr>
            <p:extLst>
              <p:ext uri="{D42A27DB-BD31-4B8C-83A1-F6EECF244321}">
                <p14:modId xmlns:p14="http://schemas.microsoft.com/office/powerpoint/2010/main" val="2052845235"/>
              </p:ext>
            </p:extLst>
          </p:nvPr>
        </p:nvGraphicFramePr>
        <p:xfrm>
          <a:off x="232302" y="1449070"/>
          <a:ext cx="11727395" cy="5090160"/>
        </p:xfrm>
        <a:graphic>
          <a:graphicData uri="http://schemas.openxmlformats.org/drawingml/2006/table">
            <a:tbl>
              <a:tblPr firstRow="1" bandRow="1">
                <a:tableStyleId>{5940675A-B579-460E-94D1-54222C63F5DA}</a:tableStyleId>
              </a:tblPr>
              <a:tblGrid>
                <a:gridCol w="1329892">
                  <a:extLst>
                    <a:ext uri="{9D8B030D-6E8A-4147-A177-3AD203B41FA5}">
                      <a16:colId xmlns:a16="http://schemas.microsoft.com/office/drawing/2014/main" val="718305024"/>
                    </a:ext>
                  </a:extLst>
                </a:gridCol>
                <a:gridCol w="9374240">
                  <a:extLst>
                    <a:ext uri="{9D8B030D-6E8A-4147-A177-3AD203B41FA5}">
                      <a16:colId xmlns:a16="http://schemas.microsoft.com/office/drawing/2014/main" val="843987697"/>
                    </a:ext>
                  </a:extLst>
                </a:gridCol>
                <a:gridCol w="1023263">
                  <a:extLst>
                    <a:ext uri="{9D8B030D-6E8A-4147-A177-3AD203B41FA5}">
                      <a16:colId xmlns:a16="http://schemas.microsoft.com/office/drawing/2014/main" val="966254452"/>
                    </a:ext>
                  </a:extLst>
                </a:gridCol>
              </a:tblGrid>
              <a:tr h="658404">
                <a:tc>
                  <a:txBody>
                    <a:bodyPr/>
                    <a:lstStyle/>
                    <a:p>
                      <a:r>
                        <a:rPr kumimoji="1" lang="en-US" altLang="ja-JP" sz="2600" dirty="0">
                          <a:latin typeface="メイリオ" panose="020B0604030504040204" pitchFamily="50" charset="-128"/>
                          <a:ea typeface="メイリオ" panose="020B0604030504040204" pitchFamily="50" charset="-128"/>
                        </a:rPr>
                        <a:t>25-10</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000" dirty="0">
                          <a:latin typeface="メイリオ" panose="020B0604030504040204" pitchFamily="50" charset="-128"/>
                          <a:ea typeface="メイリオ" panose="020B0604030504040204" pitchFamily="50" charset="-128"/>
                        </a:rPr>
                        <a:t>新クラブ結成を援助するロータリアンの二重会員身分を認める件</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（第</a:t>
                      </a:r>
                      <a:r>
                        <a:rPr kumimoji="1" lang="en-US" altLang="ja-JP" sz="2000" dirty="0">
                          <a:latin typeface="メイリオ" panose="020B0604030504040204" pitchFamily="50" charset="-128"/>
                          <a:ea typeface="メイリオ" panose="020B0604030504040204" pitchFamily="50" charset="-128"/>
                        </a:rPr>
                        <a:t>2800</a:t>
                      </a:r>
                      <a:r>
                        <a:rPr kumimoji="1" lang="ja-JP" altLang="en-US" sz="2000" dirty="0">
                          <a:latin typeface="メイリオ" panose="020B0604030504040204" pitchFamily="50" charset="-128"/>
                          <a:ea typeface="メイリオ" panose="020B0604030504040204" pitchFamily="50" charset="-128"/>
                        </a:rPr>
                        <a:t>地区）</a:t>
                      </a:r>
                    </a:p>
                  </a:txBody>
                  <a:tcPr anchor="ctr">
                    <a:noFill/>
                  </a:tcPr>
                </a:tc>
                <a:tc>
                  <a:txBody>
                    <a:bodyPr/>
                    <a:lstStyle/>
                    <a:p>
                      <a:r>
                        <a:rPr kumimoji="1" lang="ja-JP" altLang="en-US" dirty="0">
                          <a:latin typeface="メイリオ" panose="020B0604030504040204" pitchFamily="50" charset="-128"/>
                          <a:ea typeface="メイリオ" panose="020B0604030504040204" pitchFamily="50" charset="-128"/>
                        </a:rPr>
                        <a:t>却下</a:t>
                      </a:r>
                    </a:p>
                  </a:txBody>
                  <a:tcPr anchor="ctr"/>
                </a:tc>
                <a:extLst>
                  <a:ext uri="{0D108BD9-81ED-4DB2-BD59-A6C34878D82A}">
                    <a16:rowId xmlns:a16="http://schemas.microsoft.com/office/drawing/2014/main" val="3305242343"/>
                  </a:ext>
                </a:extLst>
              </a:tr>
              <a:tr h="658404">
                <a:tc>
                  <a:txBody>
                    <a:bodyPr/>
                    <a:lstStyle/>
                    <a:p>
                      <a:r>
                        <a:rPr kumimoji="1" lang="en-US" altLang="ja-JP" sz="2600" dirty="0">
                          <a:latin typeface="メイリオ" panose="020B0604030504040204" pitchFamily="50" charset="-128"/>
                          <a:ea typeface="メイリオ" panose="020B0604030504040204" pitchFamily="50" charset="-128"/>
                        </a:rPr>
                        <a:t>25-12</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000" dirty="0">
                          <a:latin typeface="メイリオ" panose="020B0604030504040204" pitchFamily="50" charset="-128"/>
                          <a:ea typeface="メイリオ" panose="020B0604030504040204" pitchFamily="50" charset="-128"/>
                        </a:rPr>
                        <a:t>ローターアクターの年齢制限を定める件</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a:t>
                      </a:r>
                      <a:r>
                        <a:rPr kumimoji="1" lang="en-US" altLang="ja-JP" sz="2000" dirty="0" err="1">
                          <a:latin typeface="メイリオ" panose="020B0604030504040204" pitchFamily="50" charset="-128"/>
                          <a:ea typeface="メイリオ" panose="020B0604030504040204" pitchFamily="50" charset="-128"/>
                        </a:rPr>
                        <a:t>VizianagaramRC</a:t>
                      </a:r>
                      <a:r>
                        <a:rPr kumimoji="1" lang="ja-JP" altLang="en-US" sz="2000" dirty="0">
                          <a:latin typeface="メイリオ" panose="020B0604030504040204" pitchFamily="50" charset="-128"/>
                          <a:ea typeface="メイリオ" panose="020B0604030504040204" pitchFamily="50" charset="-128"/>
                        </a:rPr>
                        <a:t>、インド第</a:t>
                      </a:r>
                      <a:r>
                        <a:rPr kumimoji="1" lang="en-US" altLang="ja-JP" sz="2000" dirty="0">
                          <a:latin typeface="メイリオ" panose="020B0604030504040204" pitchFamily="50" charset="-128"/>
                          <a:ea typeface="メイリオ" panose="020B0604030504040204" pitchFamily="50" charset="-128"/>
                        </a:rPr>
                        <a:t>3020</a:t>
                      </a:r>
                      <a:r>
                        <a:rPr kumimoji="1" lang="ja-JP" altLang="en-US" sz="2000" dirty="0">
                          <a:latin typeface="メイリオ" panose="020B0604030504040204" pitchFamily="50" charset="-128"/>
                          <a:ea typeface="メイリオ" panose="020B0604030504040204" pitchFamily="50" charset="-128"/>
                        </a:rPr>
                        <a:t>地区）</a:t>
                      </a:r>
                    </a:p>
                  </a:txBody>
                  <a:tcPr anchor="ctr">
                    <a:noFill/>
                  </a:tcPr>
                </a:tc>
                <a:tc>
                  <a:txBody>
                    <a:bodyPr/>
                    <a:lstStyle/>
                    <a:p>
                      <a:r>
                        <a:rPr kumimoji="1" lang="ja-JP" altLang="en-US" dirty="0">
                          <a:latin typeface="メイリオ" panose="020B0604030504040204" pitchFamily="50" charset="-128"/>
                          <a:ea typeface="メイリオ" panose="020B0604030504040204" pitchFamily="50" charset="-128"/>
                        </a:rPr>
                        <a:t>却下</a:t>
                      </a:r>
                    </a:p>
                  </a:txBody>
                  <a:tcPr anchor="ctr"/>
                </a:tc>
                <a:extLst>
                  <a:ext uri="{0D108BD9-81ED-4DB2-BD59-A6C34878D82A}">
                    <a16:rowId xmlns:a16="http://schemas.microsoft.com/office/drawing/2014/main" val="3042846493"/>
                  </a:ext>
                </a:extLst>
              </a:tr>
              <a:tr h="658404">
                <a:tc>
                  <a:txBody>
                    <a:bodyPr/>
                    <a:lstStyle/>
                    <a:p>
                      <a:r>
                        <a:rPr kumimoji="1" lang="en-US" altLang="ja-JP" sz="2600" dirty="0">
                          <a:latin typeface="メイリオ" panose="020B0604030504040204" pitchFamily="50" charset="-128"/>
                          <a:ea typeface="メイリオ" panose="020B0604030504040204" pitchFamily="50" charset="-128"/>
                        </a:rPr>
                        <a:t>25-11</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ローターアクターの年齢制限を定める件</a:t>
                      </a:r>
                      <a:endParaRPr kumimoji="1" lang="en-US" altLang="ja-JP" sz="2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a:t>
                      </a:r>
                      <a:r>
                        <a:rPr kumimoji="1" lang="en-US" altLang="ja-JP" sz="2000" dirty="0">
                          <a:latin typeface="メイリオ" panose="020B0604030504040204" pitchFamily="50" charset="-128"/>
                          <a:ea typeface="メイリオ" panose="020B0604030504040204" pitchFamily="50" charset="-128"/>
                        </a:rPr>
                        <a:t>Mangalore</a:t>
                      </a:r>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North</a:t>
                      </a:r>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RC</a:t>
                      </a:r>
                      <a:r>
                        <a:rPr kumimoji="1" lang="ja-JP" altLang="en-US" sz="2000" dirty="0">
                          <a:latin typeface="メイリオ" panose="020B0604030504040204" pitchFamily="50" charset="-128"/>
                          <a:ea typeface="メイリオ" panose="020B0604030504040204" pitchFamily="50" charset="-128"/>
                        </a:rPr>
                        <a:t>、インド 第</a:t>
                      </a:r>
                      <a:r>
                        <a:rPr kumimoji="1" lang="en-US" altLang="ja-JP" sz="2000" dirty="0">
                          <a:latin typeface="メイリオ" panose="020B0604030504040204" pitchFamily="50" charset="-128"/>
                          <a:ea typeface="メイリオ" panose="020B0604030504040204" pitchFamily="50" charset="-128"/>
                        </a:rPr>
                        <a:t>3131</a:t>
                      </a:r>
                      <a:r>
                        <a:rPr kumimoji="1" lang="ja-JP" altLang="en-US" sz="2000" dirty="0">
                          <a:latin typeface="メイリオ" panose="020B0604030504040204" pitchFamily="50" charset="-128"/>
                          <a:ea typeface="メイリオ" panose="020B0604030504040204" pitchFamily="50" charset="-128"/>
                        </a:rPr>
                        <a:t>地区）</a:t>
                      </a:r>
                    </a:p>
                  </a:txBody>
                  <a:tcPr anchor="ctr">
                    <a:noFill/>
                  </a:tcPr>
                </a:tc>
                <a:tc>
                  <a:txBody>
                    <a:bodyPr/>
                    <a:lstStyle/>
                    <a:p>
                      <a:r>
                        <a:rPr kumimoji="1" lang="ja-JP" altLang="en-US" dirty="0">
                          <a:latin typeface="メイリオ" panose="020B0604030504040204" pitchFamily="50" charset="-128"/>
                          <a:ea typeface="メイリオ" panose="020B0604030504040204" pitchFamily="50" charset="-128"/>
                        </a:rPr>
                        <a:t>却下</a:t>
                      </a:r>
                    </a:p>
                  </a:txBody>
                  <a:tcPr anchor="ctr"/>
                </a:tc>
                <a:extLst>
                  <a:ext uri="{0D108BD9-81ED-4DB2-BD59-A6C34878D82A}">
                    <a16:rowId xmlns:a16="http://schemas.microsoft.com/office/drawing/2014/main" val="1103470293"/>
                  </a:ext>
                </a:extLst>
              </a:tr>
              <a:tr h="658404">
                <a:tc>
                  <a:txBody>
                    <a:bodyPr/>
                    <a:lstStyle/>
                    <a:p>
                      <a:r>
                        <a:rPr kumimoji="1" lang="en-US" altLang="ja-JP" sz="2600" dirty="0">
                          <a:latin typeface="メイリオ" panose="020B0604030504040204" pitchFamily="50" charset="-128"/>
                          <a:ea typeface="メイリオ" panose="020B0604030504040204" pitchFamily="50" charset="-128"/>
                        </a:rPr>
                        <a:t>25-61</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pPr algn="l"/>
                      <a:r>
                        <a:rPr kumimoji="1" lang="ja-JP" altLang="en-US" sz="2000" dirty="0">
                          <a:latin typeface="メイリオ" panose="020B0604030504040204" pitchFamily="50" charset="-128"/>
                          <a:ea typeface="メイリオ" panose="020B0604030504040204" pitchFamily="50" charset="-128"/>
                        </a:rPr>
                        <a:t>規定審議会の開催頻度を改正する件</a:t>
                      </a:r>
                      <a:endParaRPr kumimoji="1" lang="en-US" altLang="ja-JP" sz="2000" dirty="0">
                        <a:latin typeface="メイリオ" panose="020B0604030504040204" pitchFamily="50" charset="-128"/>
                        <a:ea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rPr>
                        <a:t>（</a:t>
                      </a:r>
                      <a:r>
                        <a:rPr kumimoji="1" lang="en-US" altLang="ja-JP" sz="2000" dirty="0">
                          <a:latin typeface="メイリオ" panose="020B0604030504040204" pitchFamily="50" charset="-128"/>
                          <a:ea typeface="メイリオ" panose="020B0604030504040204" pitchFamily="50" charset="-128"/>
                        </a:rPr>
                        <a:t>Ciudad del Este RC,</a:t>
                      </a:r>
                      <a:r>
                        <a:rPr kumimoji="1" lang="ja-JP" altLang="en-US" sz="2000" dirty="0">
                          <a:latin typeface="メイリオ" panose="020B0604030504040204" pitchFamily="50" charset="-128"/>
                          <a:ea typeface="メイリオ" panose="020B0604030504040204" pitchFamily="50" charset="-128"/>
                        </a:rPr>
                        <a:t>アルゼンチンとパラグアイ、第</a:t>
                      </a:r>
                      <a:r>
                        <a:rPr kumimoji="1" lang="en-US" altLang="ja-JP" sz="2000" dirty="0">
                          <a:latin typeface="メイリオ" panose="020B0604030504040204" pitchFamily="50" charset="-128"/>
                          <a:ea typeface="メイリオ" panose="020B0604030504040204" pitchFamily="50" charset="-128"/>
                        </a:rPr>
                        <a:t>4845</a:t>
                      </a:r>
                      <a:r>
                        <a:rPr kumimoji="1" lang="ja-JP" altLang="en-US" sz="2000" dirty="0">
                          <a:latin typeface="メイリオ" panose="020B0604030504040204" pitchFamily="50" charset="-128"/>
                          <a:ea typeface="メイリオ" panose="020B0604030504040204" pitchFamily="50" charset="-128"/>
                        </a:rPr>
                        <a:t>地区）</a:t>
                      </a:r>
                    </a:p>
                  </a:txBody>
                  <a:tcPr anchor="ctr">
                    <a:noFill/>
                  </a:tcPr>
                </a:tc>
                <a:tc>
                  <a:txBody>
                    <a:bodyPr/>
                    <a:lstStyle/>
                    <a:p>
                      <a:r>
                        <a:rPr kumimoji="1" lang="ja-JP" altLang="en-US" dirty="0">
                          <a:latin typeface="メイリオ" panose="020B0604030504040204" pitchFamily="50" charset="-128"/>
                          <a:ea typeface="メイリオ" panose="020B0604030504040204" pitchFamily="50" charset="-128"/>
                        </a:rPr>
                        <a:t>却下</a:t>
                      </a:r>
                    </a:p>
                  </a:txBody>
                  <a:tcPr anchor="ctr"/>
                </a:tc>
                <a:extLst>
                  <a:ext uri="{0D108BD9-81ED-4DB2-BD59-A6C34878D82A}">
                    <a16:rowId xmlns:a16="http://schemas.microsoft.com/office/drawing/2014/main" val="1973498128"/>
                  </a:ext>
                </a:extLst>
              </a:tr>
              <a:tr h="658404">
                <a:tc>
                  <a:txBody>
                    <a:bodyPr/>
                    <a:lstStyle/>
                    <a:p>
                      <a:r>
                        <a:rPr kumimoji="1" lang="en-US" altLang="ja-JP" sz="2600" dirty="0">
                          <a:latin typeface="メイリオ" panose="020B0604030504040204" pitchFamily="50" charset="-128"/>
                          <a:ea typeface="メイリオ" panose="020B0604030504040204" pitchFamily="50" charset="-128"/>
                        </a:rPr>
                        <a:t>25-62</a:t>
                      </a:r>
                      <a:endParaRPr kumimoji="1" lang="ja-JP" altLang="en-US" sz="2600" dirty="0">
                        <a:latin typeface="メイリオ" panose="020B0604030504040204" pitchFamily="50" charset="-128"/>
                        <a:ea typeface="メイリオ" panose="020B0604030504040204" pitchFamily="50" charset="-128"/>
                      </a:endParaRPr>
                    </a:p>
                  </a:txBody>
                  <a:tcPr anchor="ctr">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規定審議会の開催規定を改正する件（</a:t>
                      </a:r>
                      <a:r>
                        <a:rPr kumimoji="1" lang="en-US" altLang="ja-JP" sz="2000" dirty="0">
                          <a:latin typeface="メイリオ" panose="020B0604030504040204" pitchFamily="50" charset="-128"/>
                          <a:ea typeface="メイリオ" panose="020B0604030504040204" pitchFamily="50" charset="-128"/>
                        </a:rPr>
                        <a:t>Reutte-</a:t>
                      </a:r>
                      <a:r>
                        <a:rPr kumimoji="1" lang="en-US" altLang="ja-JP" sz="2000" dirty="0" err="1">
                          <a:latin typeface="メイリオ" panose="020B0604030504040204" pitchFamily="50" charset="-128"/>
                          <a:ea typeface="メイリオ" panose="020B0604030504040204" pitchFamily="50" charset="-128"/>
                        </a:rPr>
                        <a:t>Füsen</a:t>
                      </a:r>
                      <a:r>
                        <a:rPr kumimoji="1" lang="en-US" altLang="ja-JP" sz="2000" dirty="0">
                          <a:latin typeface="メイリオ" panose="020B0604030504040204" pitchFamily="50" charset="-128"/>
                          <a:ea typeface="メイリオ" panose="020B0604030504040204" pitchFamily="50" charset="-128"/>
                        </a:rPr>
                        <a:t> RC </a:t>
                      </a:r>
                      <a:r>
                        <a:rPr kumimoji="1" lang="ja-JP" altLang="en-US" sz="2000" dirty="0">
                          <a:latin typeface="メイリオ" panose="020B0604030504040204" pitchFamily="50" charset="-128"/>
                          <a:ea typeface="メイリオ" panose="020B0604030504040204" pitchFamily="50" charset="-128"/>
                        </a:rPr>
                        <a:t>オーストリアとドイツ</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第</a:t>
                      </a:r>
                      <a:r>
                        <a:rPr kumimoji="1" lang="en-US" altLang="ja-JP" sz="2000" dirty="0">
                          <a:latin typeface="メイリオ" panose="020B0604030504040204" pitchFamily="50" charset="-128"/>
                          <a:ea typeface="メイリオ" panose="020B0604030504040204" pitchFamily="50" charset="-128"/>
                        </a:rPr>
                        <a:t>1841</a:t>
                      </a:r>
                      <a:r>
                        <a:rPr kumimoji="1" lang="ja-JP" altLang="en-US" sz="2000" dirty="0">
                          <a:latin typeface="メイリオ" panose="020B0604030504040204" pitchFamily="50" charset="-128"/>
                          <a:ea typeface="メイリオ" panose="020B0604030504040204" pitchFamily="50" charset="-128"/>
                        </a:rPr>
                        <a:t>地区、第</a:t>
                      </a:r>
                      <a:r>
                        <a:rPr kumimoji="1" lang="en-US" altLang="ja-JP" sz="2000" dirty="0">
                          <a:latin typeface="メイリオ" panose="020B0604030504040204" pitchFamily="50" charset="-128"/>
                          <a:ea typeface="メイリオ" panose="020B0604030504040204" pitchFamily="50" charset="-128"/>
                        </a:rPr>
                        <a:t>1910</a:t>
                      </a:r>
                      <a:r>
                        <a:rPr kumimoji="1" lang="ja-JP" altLang="en-US" sz="2000" dirty="0">
                          <a:latin typeface="メイリオ" panose="020B0604030504040204" pitchFamily="50" charset="-128"/>
                          <a:ea typeface="メイリオ" panose="020B0604030504040204" pitchFamily="50" charset="-128"/>
                        </a:rPr>
                        <a:t>地区 オーストリアとドイツ）</a:t>
                      </a:r>
                    </a:p>
                  </a:txBody>
                  <a:tcPr anchor="ctr">
                    <a:solidFill>
                      <a:srgbClr val="FFCCFF"/>
                    </a:solidFill>
                  </a:tcPr>
                </a:tc>
                <a:tc>
                  <a:txBody>
                    <a:bodyPr/>
                    <a:lstStyle/>
                    <a:p>
                      <a:r>
                        <a:rPr kumimoji="1" lang="ja-JP" altLang="en-US" dirty="0">
                          <a:latin typeface="メイリオ" panose="020B0604030504040204" pitchFamily="50" charset="-128"/>
                          <a:ea typeface="メイリオ" panose="020B0604030504040204" pitchFamily="50" charset="-128"/>
                        </a:rPr>
                        <a:t>採択</a:t>
                      </a:r>
                    </a:p>
                  </a:txBody>
                  <a:tcPr anchor="ctr"/>
                </a:tc>
                <a:extLst>
                  <a:ext uri="{0D108BD9-81ED-4DB2-BD59-A6C34878D82A}">
                    <a16:rowId xmlns:a16="http://schemas.microsoft.com/office/drawing/2014/main" val="2467913020"/>
                  </a:ext>
                </a:extLst>
              </a:tr>
              <a:tr h="658404">
                <a:tc>
                  <a:txBody>
                    <a:bodyPr/>
                    <a:lstStyle/>
                    <a:p>
                      <a:r>
                        <a:rPr kumimoji="1" lang="en-US" altLang="ja-JP" sz="2600" dirty="0">
                          <a:latin typeface="メイリオ" panose="020B0604030504040204" pitchFamily="50" charset="-128"/>
                          <a:ea typeface="メイリオ" panose="020B0604030504040204" pitchFamily="50" charset="-128"/>
                        </a:rPr>
                        <a:t>25-63</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世界的な流行病もしくは災害があった場合に、規定審議会を延期することを規定する件（神戸須磨</a:t>
                      </a:r>
                      <a:r>
                        <a:rPr kumimoji="1" lang="en-US" altLang="ja-JP" sz="2000" dirty="0">
                          <a:latin typeface="メイリオ" panose="020B0604030504040204" pitchFamily="50" charset="-128"/>
                          <a:ea typeface="メイリオ" panose="020B0604030504040204" pitchFamily="50" charset="-128"/>
                        </a:rPr>
                        <a:t>RC </a:t>
                      </a:r>
                      <a:r>
                        <a:rPr kumimoji="1" lang="ja-JP" altLang="en-US" sz="2000" dirty="0">
                          <a:latin typeface="メイリオ" panose="020B0604030504040204" pitchFamily="50" charset="-128"/>
                          <a:ea typeface="メイリオ" panose="020B0604030504040204" pitchFamily="50" charset="-128"/>
                        </a:rPr>
                        <a:t>第</a:t>
                      </a:r>
                      <a:r>
                        <a:rPr kumimoji="1" lang="en-US" altLang="ja-JP" sz="2000" dirty="0">
                          <a:latin typeface="メイリオ" panose="020B0604030504040204" pitchFamily="50" charset="-128"/>
                          <a:ea typeface="メイリオ" panose="020B0604030504040204" pitchFamily="50" charset="-128"/>
                        </a:rPr>
                        <a:t>2680</a:t>
                      </a:r>
                      <a:r>
                        <a:rPr kumimoji="1" lang="ja-JP" altLang="en-US" sz="2000" dirty="0">
                          <a:latin typeface="メイリオ" panose="020B0604030504040204" pitchFamily="50" charset="-128"/>
                          <a:ea typeface="メイリオ" panose="020B0604030504040204" pitchFamily="50" charset="-128"/>
                        </a:rPr>
                        <a:t>地区）</a:t>
                      </a:r>
                    </a:p>
                  </a:txBody>
                  <a:tcPr anchor="ctr">
                    <a:noFill/>
                  </a:tcPr>
                </a:tc>
                <a:tc>
                  <a:txBody>
                    <a:bodyPr/>
                    <a:lstStyle/>
                    <a:p>
                      <a:r>
                        <a:rPr kumimoji="1" lang="ja-JP" altLang="en-US" dirty="0">
                          <a:latin typeface="メイリオ" panose="020B0604030504040204" pitchFamily="50" charset="-128"/>
                          <a:ea typeface="メイリオ" panose="020B0604030504040204" pitchFamily="50" charset="-128"/>
                        </a:rPr>
                        <a:t>却下</a:t>
                      </a:r>
                      <a:endParaRPr kumimoji="1" lang="en-US" altLang="ja-JP"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42131518"/>
                  </a:ext>
                </a:extLst>
              </a:tr>
              <a:tr h="658404">
                <a:tc>
                  <a:txBody>
                    <a:bodyPr/>
                    <a:lstStyle/>
                    <a:p>
                      <a:r>
                        <a:rPr kumimoji="1" lang="en-US" altLang="ja-JP" sz="2600" dirty="0">
                          <a:latin typeface="メイリオ" panose="020B0604030504040204" pitchFamily="50" charset="-128"/>
                          <a:ea typeface="メイリオ" panose="020B0604030504040204" pitchFamily="50" charset="-128"/>
                        </a:rPr>
                        <a:t>25-81/82</a:t>
                      </a:r>
                      <a:endParaRPr kumimoji="1" lang="ja-JP" altLang="en-US" sz="2600" dirty="0">
                        <a:latin typeface="メイリオ" panose="020B0604030504040204" pitchFamily="50" charset="-128"/>
                        <a:ea typeface="メイリオ" panose="020B0604030504040204" pitchFamily="50" charset="-128"/>
                      </a:endParaRPr>
                    </a:p>
                  </a:txBody>
                  <a:tcPr anchor="ctr">
                    <a:noFill/>
                  </a:tcPr>
                </a:tc>
                <a:tc>
                  <a:txBody>
                    <a:bodyPr/>
                    <a:lstStyle/>
                    <a:p>
                      <a:r>
                        <a:rPr kumimoji="1" lang="ja-JP" altLang="en-US" sz="2000" dirty="0">
                          <a:latin typeface="メイリオ" panose="020B0604030504040204" pitchFamily="50" charset="-128"/>
                          <a:ea typeface="メイリオ" panose="020B0604030504040204" pitchFamily="50" charset="-128"/>
                        </a:rPr>
                        <a:t>ロータリーの目的を改正する件</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（千葉</a:t>
                      </a:r>
                      <a:r>
                        <a:rPr kumimoji="1" lang="en-US" altLang="ja-JP" sz="2000" dirty="0">
                          <a:latin typeface="メイリオ" panose="020B0604030504040204" pitchFamily="50" charset="-128"/>
                          <a:ea typeface="メイリオ" panose="020B0604030504040204" pitchFamily="50" charset="-128"/>
                        </a:rPr>
                        <a:t>RC</a:t>
                      </a:r>
                      <a:r>
                        <a:rPr kumimoji="1" lang="ja-JP" altLang="en-US" sz="2000" dirty="0">
                          <a:latin typeface="メイリオ" panose="020B0604030504040204" pitchFamily="50" charset="-128"/>
                          <a:ea typeface="メイリオ" panose="020B0604030504040204" pitchFamily="50" charset="-128"/>
                        </a:rPr>
                        <a:t>、</a:t>
                      </a:r>
                      <a:r>
                        <a:rPr kumimoji="1" lang="en-US" altLang="ja-JP" sz="2000" dirty="0">
                          <a:latin typeface="メイリオ" panose="020B0604030504040204" pitchFamily="50" charset="-128"/>
                          <a:ea typeface="メイリオ" panose="020B0604030504040204" pitchFamily="50" charset="-128"/>
                        </a:rPr>
                        <a:t>2790</a:t>
                      </a:r>
                      <a:r>
                        <a:rPr kumimoji="1" lang="ja-JP" altLang="en-US" sz="2000" dirty="0">
                          <a:latin typeface="メイリオ" panose="020B0604030504040204" pitchFamily="50" charset="-128"/>
                          <a:ea typeface="メイリオ" panose="020B0604030504040204" pitchFamily="50" charset="-128"/>
                        </a:rPr>
                        <a:t>地区）</a:t>
                      </a:r>
                    </a:p>
                  </a:txBody>
                  <a:tcPr anchor="ctr">
                    <a:noFill/>
                  </a:tcPr>
                </a:tc>
                <a:tc>
                  <a:txBody>
                    <a:bodyPr/>
                    <a:lstStyle/>
                    <a:p>
                      <a:r>
                        <a:rPr kumimoji="1" lang="ja-JP" altLang="en-US" dirty="0">
                          <a:latin typeface="メイリオ" panose="020B0604030504040204" pitchFamily="50" charset="-128"/>
                          <a:ea typeface="メイリオ" panose="020B0604030504040204" pitchFamily="50" charset="-128"/>
                        </a:rPr>
                        <a:t>却下</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却下</a:t>
                      </a:r>
                    </a:p>
                  </a:txBody>
                  <a:tcPr anchor="ctr"/>
                </a:tc>
                <a:extLst>
                  <a:ext uri="{0D108BD9-81ED-4DB2-BD59-A6C34878D82A}">
                    <a16:rowId xmlns:a16="http://schemas.microsoft.com/office/drawing/2014/main" val="4155932611"/>
                  </a:ext>
                </a:extLst>
              </a:tr>
            </a:tbl>
          </a:graphicData>
        </a:graphic>
      </p:graphicFrame>
      <p:sp>
        <p:nvSpPr>
          <p:cNvPr id="2" name="正方形/長方形 1">
            <a:extLst>
              <a:ext uri="{FF2B5EF4-FFF2-40B4-BE49-F238E27FC236}">
                <a16:creationId xmlns:a16="http://schemas.microsoft.com/office/drawing/2014/main" id="{C7B1FDAB-DD67-5CEA-F2C6-1F9429D9379B}"/>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国際ロータリー定款に関する制定案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4175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2D559-14D4-1C20-A162-732BCC41D623}"/>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BDF35A73-B4FA-D1A1-C11F-6EF572F984AB}"/>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150733590"/>
                    </a:ext>
                  </a:extLst>
                </a:gridCol>
              </a:tblGrid>
              <a:tr h="6858000">
                <a:tc>
                  <a:txBody>
                    <a:bodyPr/>
                    <a:lstStyle/>
                    <a:p>
                      <a:endParaRPr kumimoji="1" lang="ja-JP" altLang="en-US" dirty="0"/>
                    </a:p>
                  </a:txBody>
                  <a:tcPr>
                    <a:solidFill>
                      <a:srgbClr val="6600FF"/>
                    </a:solidFill>
                  </a:tcPr>
                </a:tc>
                <a:extLst>
                  <a:ext uri="{0D108BD9-81ED-4DB2-BD59-A6C34878D82A}">
                    <a16:rowId xmlns:a16="http://schemas.microsoft.com/office/drawing/2014/main" val="925261837"/>
                  </a:ext>
                </a:extLst>
              </a:tr>
            </a:tbl>
          </a:graphicData>
        </a:graphic>
      </p:graphicFrame>
      <p:graphicFrame>
        <p:nvGraphicFramePr>
          <p:cNvPr id="3" name="表 2">
            <a:extLst>
              <a:ext uri="{FF2B5EF4-FFF2-40B4-BE49-F238E27FC236}">
                <a16:creationId xmlns:a16="http://schemas.microsoft.com/office/drawing/2014/main" id="{9E5E64F9-381C-445C-23D1-9C82AE6592B1}"/>
              </a:ext>
            </a:extLst>
          </p:cNvPr>
          <p:cNvGraphicFramePr>
            <a:graphicFrameLocks noGrp="1"/>
          </p:cNvGraphicFramePr>
          <p:nvPr>
            <p:extLst>
              <p:ext uri="{D42A27DB-BD31-4B8C-83A1-F6EECF244321}">
                <p14:modId xmlns:p14="http://schemas.microsoft.com/office/powerpoint/2010/main" val="3216398572"/>
              </p:ext>
            </p:extLst>
          </p:nvPr>
        </p:nvGraphicFramePr>
        <p:xfrm>
          <a:off x="2032000" y="719666"/>
          <a:ext cx="8128000" cy="4868334"/>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128000">
                  <a:extLst>
                    <a:ext uri="{9D8B030D-6E8A-4147-A177-3AD203B41FA5}">
                      <a16:colId xmlns:a16="http://schemas.microsoft.com/office/drawing/2014/main" val="1223002113"/>
                    </a:ext>
                  </a:extLst>
                </a:gridCol>
              </a:tblGrid>
              <a:tr h="4868334">
                <a:tc>
                  <a:txBody>
                    <a:bodyPr/>
                    <a:lstStyle/>
                    <a:p>
                      <a:pPr algn="ctr">
                        <a:lnSpc>
                          <a:spcPct val="100000"/>
                        </a:lnSpc>
                        <a:spcBef>
                          <a:spcPts val="1500"/>
                        </a:spcBef>
                        <a:spcAft>
                          <a:spcPts val="1500"/>
                        </a:spcAft>
                      </a:pPr>
                      <a:r>
                        <a:rPr kumimoji="1" lang="ja-JP" altLang="en-US" sz="6000" dirty="0">
                          <a:latin typeface="メイリオ" panose="020B0604030504040204" pitchFamily="50" charset="-128"/>
                          <a:ea typeface="メイリオ" panose="020B0604030504040204" pitchFamily="50" charset="-128"/>
                        </a:rPr>
                        <a:t>規定審議会</a:t>
                      </a:r>
                      <a:endParaRPr kumimoji="1" lang="en-US" altLang="ja-JP" sz="6000" dirty="0">
                        <a:latin typeface="メイリオ" panose="020B0604030504040204" pitchFamily="50" charset="-128"/>
                        <a:ea typeface="メイリオ" panose="020B0604030504040204" pitchFamily="50" charset="-128"/>
                      </a:endParaRPr>
                    </a:p>
                    <a:p>
                      <a:pPr algn="ctr">
                        <a:lnSpc>
                          <a:spcPct val="100000"/>
                        </a:lnSpc>
                        <a:spcBef>
                          <a:spcPts val="1500"/>
                        </a:spcBef>
                        <a:spcAft>
                          <a:spcPts val="1500"/>
                        </a:spcAft>
                      </a:pPr>
                      <a:r>
                        <a:rPr kumimoji="1" lang="en-US" altLang="ja-JP" sz="4400" dirty="0">
                          <a:solidFill>
                            <a:srgbClr val="FFFF00"/>
                          </a:solidFill>
                          <a:latin typeface="メイリオ" panose="020B0604030504040204" pitchFamily="50" charset="-128"/>
                          <a:ea typeface="メイリオ" panose="020B0604030504040204" pitchFamily="50" charset="-128"/>
                        </a:rPr>
                        <a:t>-</a:t>
                      </a:r>
                      <a:r>
                        <a:rPr kumimoji="1" lang="ja-JP" altLang="en-US" sz="4400" dirty="0">
                          <a:solidFill>
                            <a:srgbClr val="FFFF00"/>
                          </a:solidFill>
                          <a:latin typeface="メイリオ" panose="020B0604030504040204" pitchFamily="50" charset="-128"/>
                          <a:ea typeface="メイリオ" panose="020B0604030504040204" pitchFamily="50" charset="-128"/>
                        </a:rPr>
                        <a:t>国際ロータリー細則</a:t>
                      </a:r>
                      <a:r>
                        <a:rPr kumimoji="1" lang="en-US" altLang="ja-JP" sz="4400" dirty="0">
                          <a:solidFill>
                            <a:srgbClr val="FFFF00"/>
                          </a:solidFill>
                          <a:latin typeface="メイリオ" panose="020B0604030504040204" pitchFamily="50" charset="-128"/>
                          <a:ea typeface="メイリオ" panose="020B0604030504040204" pitchFamily="50" charset="-128"/>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5400000" scaled="1"/>
                      <a:tileRect/>
                    </a:gradFill>
                  </a:tcPr>
                </a:tc>
                <a:extLst>
                  <a:ext uri="{0D108BD9-81ED-4DB2-BD59-A6C34878D82A}">
                    <a16:rowId xmlns:a16="http://schemas.microsoft.com/office/drawing/2014/main" val="2460557683"/>
                  </a:ext>
                </a:extLst>
              </a:tr>
            </a:tbl>
          </a:graphicData>
        </a:graphic>
      </p:graphicFrame>
    </p:spTree>
    <p:extLst>
      <p:ext uri="{BB962C8B-B14F-4D97-AF65-F5344CB8AC3E}">
        <p14:creationId xmlns:p14="http://schemas.microsoft.com/office/powerpoint/2010/main" val="3490939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FF1EA-2B64-F537-4EE6-F286418EF8A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2D7E8AE-8FF3-7557-90EB-51E5D43DB4AE}"/>
              </a:ext>
            </a:extLst>
          </p:cNvPr>
          <p:cNvSpPr>
            <a:spLocks noGrp="1"/>
          </p:cNvSpPr>
          <p:nvPr>
            <p:ph type="sldNum" sz="quarter" idx="12"/>
          </p:nvPr>
        </p:nvSpPr>
        <p:spPr/>
        <p:txBody>
          <a:bodyPr/>
          <a:lstStyle/>
          <a:p>
            <a:fld id="{97A94E25-127B-4C48-AF96-44BA7B823777}" type="slidenum">
              <a:rPr lang="en-US" smtClean="0"/>
              <a:pPr/>
              <a:t>39</a:t>
            </a:fld>
            <a:endParaRPr lang="en-US" dirty="0"/>
          </a:p>
        </p:txBody>
      </p:sp>
      <p:sp>
        <p:nvSpPr>
          <p:cNvPr id="2" name="正方形/長方形 1">
            <a:extLst>
              <a:ext uri="{FF2B5EF4-FFF2-40B4-BE49-F238E27FC236}">
                <a16:creationId xmlns:a16="http://schemas.microsoft.com/office/drawing/2014/main" id="{B359BAF5-5FD9-7B32-2412-483E6CCAA394}"/>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55336DE7-FD33-2C54-B847-E7F9E6BFC14E}"/>
              </a:ext>
            </a:extLst>
          </p:cNvPr>
          <p:cNvSpPr/>
          <p:nvPr/>
        </p:nvSpPr>
        <p:spPr>
          <a:xfrm>
            <a:off x="253316" y="1368998"/>
            <a:ext cx="3071813" cy="612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25-07</a:t>
            </a:r>
            <a:endParaRPr kumimoji="1" lang="ja-JP" altLang="en-US" sz="32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82726588-2F3C-48A8-2745-D7F899976CE0}"/>
              </a:ext>
            </a:extLst>
          </p:cNvPr>
          <p:cNvSpPr/>
          <p:nvPr/>
        </p:nvSpPr>
        <p:spPr>
          <a:xfrm>
            <a:off x="481807" y="2080054"/>
            <a:ext cx="6660000" cy="31043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新しいロータリークラブの加盟に必要な会員数を減らす件</a:t>
            </a:r>
          </a:p>
        </p:txBody>
      </p:sp>
      <p:sp>
        <p:nvSpPr>
          <p:cNvPr id="9" name="正方形/長方形 8">
            <a:extLst>
              <a:ext uri="{FF2B5EF4-FFF2-40B4-BE49-F238E27FC236}">
                <a16:creationId xmlns:a16="http://schemas.microsoft.com/office/drawing/2014/main" id="{FA6CC855-98F1-0B78-2891-2FB3A2D18A9F}"/>
              </a:ext>
            </a:extLst>
          </p:cNvPr>
          <p:cNvSpPr/>
          <p:nvPr/>
        </p:nvSpPr>
        <p:spPr>
          <a:xfrm>
            <a:off x="385824" y="2562055"/>
            <a:ext cx="3972779" cy="236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AF6A51B5-E528-791A-EC4F-7524AD847ABE}"/>
              </a:ext>
            </a:extLst>
          </p:cNvPr>
          <p:cNvSpPr/>
          <p:nvPr/>
        </p:nvSpPr>
        <p:spPr>
          <a:xfrm>
            <a:off x="481807" y="2981861"/>
            <a:ext cx="11301412" cy="3597453"/>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第２条　国際ロータリーの加盟申請</a:t>
            </a:r>
            <a:endParaRPr kumimoji="1" lang="en-US" altLang="ja-JP" b="1" dirty="0">
              <a:solidFill>
                <a:sysClr val="windowText" lastClr="000000"/>
              </a:solidFill>
              <a:latin typeface="メイリオ" panose="020B0604030504040204" pitchFamily="50" charset="-128"/>
              <a:ea typeface="メイリオ" panose="020B0604030504040204" pitchFamily="50" charset="-128"/>
            </a:endParaRPr>
          </a:p>
          <a:p>
            <a:r>
              <a:rPr lang="en-US" altLang="ja-JP" sz="1600" b="1" dirty="0">
                <a:solidFill>
                  <a:sysClr val="windowText" lastClr="000000"/>
                </a:solidFill>
                <a:latin typeface="メイリオ" panose="020B0604030504040204" pitchFamily="50" charset="-128"/>
                <a:ea typeface="メイリオ" panose="020B0604030504040204" pitchFamily="50" charset="-128"/>
              </a:rPr>
              <a:t>2.010.</a:t>
            </a:r>
            <a:r>
              <a:rPr lang="ja-JP" altLang="en-US" sz="1600" b="1" dirty="0">
                <a:solidFill>
                  <a:sysClr val="windowText" lastClr="000000"/>
                </a:solidFill>
                <a:latin typeface="メイリオ" panose="020B0604030504040204" pitchFamily="50" charset="-128"/>
                <a:ea typeface="メイリオ" panose="020B0604030504040204" pitchFamily="50" charset="-128"/>
              </a:rPr>
              <a:t> </a:t>
            </a:r>
            <a:r>
              <a:rPr lang="en-US" altLang="ja-JP" sz="1600" dirty="0">
                <a:solidFill>
                  <a:sysClr val="windowText" lastClr="000000"/>
                </a:solidFill>
                <a:latin typeface="メイリオ" panose="020B0604030504040204" pitchFamily="50" charset="-128"/>
                <a:ea typeface="メイリオ" panose="020B0604030504040204" pitchFamily="50" charset="-128"/>
              </a:rPr>
              <a:t>RI</a:t>
            </a:r>
            <a:r>
              <a:rPr lang="ja-JP" altLang="en-US" sz="1600" dirty="0">
                <a:solidFill>
                  <a:sysClr val="windowText" lastClr="000000"/>
                </a:solidFill>
                <a:latin typeface="メイリオ" panose="020B0604030504040204" pitchFamily="50" charset="-128"/>
                <a:ea typeface="メイリオ" panose="020B0604030504040204" pitchFamily="50" charset="-128"/>
              </a:rPr>
              <a:t>への加盟申請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en-US" altLang="ja-JP" sz="1600" dirty="0">
                <a:solidFill>
                  <a:sysClr val="windowText" lastClr="000000"/>
                </a:solidFill>
                <a:latin typeface="メイリオ" panose="020B0604030504040204" pitchFamily="50" charset="-128"/>
                <a:ea typeface="メイリオ" panose="020B0604030504040204" pitchFamily="50" charset="-128"/>
              </a:rPr>
              <a:t>2.010.1.</a:t>
            </a:r>
            <a:r>
              <a:rPr lang="ja-JP" altLang="en-US" sz="1600" dirty="0">
                <a:solidFill>
                  <a:sysClr val="windowText" lastClr="000000"/>
                </a:solidFill>
                <a:latin typeface="メイリオ" panose="020B0604030504040204" pitchFamily="50" charset="-128"/>
                <a:ea typeface="メイリオ" panose="020B0604030504040204" pitchFamily="50" charset="-128"/>
              </a:rPr>
              <a:t>新クラブ</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新クラブは少なくとも</a:t>
            </a:r>
            <a:r>
              <a:rPr lang="en-US" altLang="ja-JP" sz="1600" strike="sngStrike" dirty="0">
                <a:solidFill>
                  <a:sysClr val="windowText" lastClr="000000"/>
                </a:solidFill>
                <a:latin typeface="メイリオ" panose="020B0604030504040204" pitchFamily="50" charset="-128"/>
                <a:ea typeface="メイリオ" panose="020B0604030504040204" pitchFamily="50" charset="-128"/>
              </a:rPr>
              <a:t>20</a:t>
            </a:r>
            <a:r>
              <a:rPr lang="en-US" altLang="ja-JP" sz="1600" b="1" u="sng" dirty="0">
                <a:solidFill>
                  <a:sysClr val="windowText" lastClr="000000"/>
                </a:solidFill>
                <a:latin typeface="メイリオ" panose="020B0604030504040204" pitchFamily="50" charset="-128"/>
                <a:ea typeface="メイリオ" panose="020B0604030504040204" pitchFamily="50" charset="-128"/>
              </a:rPr>
              <a:t>15</a:t>
            </a:r>
            <a:r>
              <a:rPr lang="ja-JP" altLang="en-US" sz="1600" b="1" u="sng" dirty="0">
                <a:solidFill>
                  <a:sysClr val="windowText" lastClr="000000"/>
                </a:solidFill>
                <a:latin typeface="メイリオ" panose="020B0604030504040204" pitchFamily="50" charset="-128"/>
                <a:ea typeface="メイリオ" panose="020B0604030504040204" pitchFamily="50" charset="-128"/>
              </a:rPr>
              <a:t>名</a:t>
            </a:r>
            <a:r>
              <a:rPr lang="ja-JP" altLang="en-US" sz="1600" dirty="0">
                <a:solidFill>
                  <a:sysClr val="windowText" lastClr="000000"/>
                </a:solidFill>
                <a:latin typeface="メイリオ" panose="020B0604030504040204" pitchFamily="50" charset="-128"/>
                <a:ea typeface="メイリオ" panose="020B0604030504040204" pitchFamily="50" charset="-128"/>
              </a:rPr>
              <a:t>の創立会員を有するものとする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b="1" dirty="0">
                <a:solidFill>
                  <a:sysClr val="windowText" lastClr="000000"/>
                </a:solidFill>
                <a:latin typeface="メイリオ" panose="020B0604030504040204" pitchFamily="50" charset="-128"/>
                <a:ea typeface="メイリオ" panose="020B0604030504040204" pitchFamily="50" charset="-128"/>
              </a:rPr>
              <a:t>趣旨および効果</a:t>
            </a:r>
            <a:endParaRPr lang="en-US" altLang="ja-JP" b="1"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新しい革新的なクラブが結成されると、結成後急速に拡大できることが経験的に証明されている。特に、特定の奉仕活動に関する明確なメッセージを掲げている場合、活動中のクラブは地域社会での活動に基づいて新会員を引き付けることが</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できる。地区では、退役軍人、人身売買撲滅に取り組み専門家、女性のエンパワメントを目指す人びとのネットワークで</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構成されるクラブが、設立後すぐに会員数を大幅に増やした例が報告されている。世界中の多くのロータリークラブは</a:t>
            </a:r>
            <a:r>
              <a:rPr lang="en-US" altLang="ja-JP" sz="1600" dirty="0">
                <a:solidFill>
                  <a:sysClr val="windowText" lastClr="000000"/>
                </a:solidFill>
                <a:latin typeface="メイリオ" panose="020B0604030504040204" pitchFamily="50" charset="-128"/>
                <a:ea typeface="メイリオ" panose="020B0604030504040204" pitchFamily="50" charset="-128"/>
              </a:rPr>
              <a:t>15</a:t>
            </a:r>
            <a:r>
              <a:rPr lang="ja-JP" altLang="en-US" sz="1600" dirty="0">
                <a:solidFill>
                  <a:sysClr val="windowText" lastClr="000000"/>
                </a:solidFill>
                <a:latin typeface="メイリオ" panose="020B0604030504040204" pitchFamily="50" charset="-128"/>
                <a:ea typeface="メイリオ" panose="020B0604030504040204" pitchFamily="50" charset="-128"/>
              </a:rPr>
              <a:t>名以下の会員で運営され、大きなインパクトを生み出している。本制定案の目的は、このような小規模クラブの成長を推進することではなく、熱心なロータリアンからなる小規模な中核グループが、説得力のある奉仕ブランドを有する大規模なグループへと拡大することを促進することである。　</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　 </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F731E680-E5BA-626A-595E-9394F96A8F88}"/>
              </a:ext>
            </a:extLst>
          </p:cNvPr>
          <p:cNvSpPr/>
          <p:nvPr/>
        </p:nvSpPr>
        <p:spPr>
          <a:xfrm>
            <a:off x="3624506" y="1584018"/>
            <a:ext cx="4608000"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lang="en-US" altLang="ja-JP" b="1" dirty="0">
                <a:solidFill>
                  <a:schemeClr val="tx1"/>
                </a:solidFill>
                <a:latin typeface="メイリオ" panose="020B0604030504040204" pitchFamily="50" charset="-128"/>
                <a:ea typeface="メイリオ" panose="020B0604030504040204" pitchFamily="50" charset="-128"/>
              </a:rPr>
              <a:t>RI</a:t>
            </a:r>
            <a:r>
              <a:rPr lang="ja-JP" altLang="en-US" b="1" dirty="0">
                <a:solidFill>
                  <a:schemeClr val="tx1"/>
                </a:solidFill>
                <a:latin typeface="メイリオ" panose="020B0604030504040204" pitchFamily="50" charset="-128"/>
                <a:ea typeface="メイリオ" panose="020B0604030504040204" pitchFamily="50" charset="-128"/>
              </a:rPr>
              <a:t>理事会、第</a:t>
            </a:r>
            <a:r>
              <a:rPr lang="en-US" altLang="ja-JP" b="1" dirty="0">
                <a:solidFill>
                  <a:schemeClr val="tx1"/>
                </a:solidFill>
                <a:latin typeface="メイリオ" panose="020B0604030504040204" pitchFamily="50" charset="-128"/>
                <a:ea typeface="メイリオ" panose="020B0604030504040204" pitchFamily="50" charset="-128"/>
              </a:rPr>
              <a:t>5950</a:t>
            </a:r>
            <a:r>
              <a:rPr lang="ja-JP" altLang="en-US" b="1" dirty="0">
                <a:solidFill>
                  <a:schemeClr val="tx1"/>
                </a:solidFill>
                <a:latin typeface="メイリオ" panose="020B0604030504040204" pitchFamily="50" charset="-128"/>
                <a:ea typeface="メイリオ" panose="020B0604030504040204" pitchFamily="50" charset="-128"/>
              </a:rPr>
              <a:t>地区（米国）</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14" name="爆発: 14 pt 13">
            <a:extLst>
              <a:ext uri="{FF2B5EF4-FFF2-40B4-BE49-F238E27FC236}">
                <a16:creationId xmlns:a16="http://schemas.microsoft.com/office/drawing/2014/main" id="{144E5A74-2EB8-FC48-72F7-9F20786B1FBE}"/>
              </a:ext>
            </a:extLst>
          </p:cNvPr>
          <p:cNvSpPr/>
          <p:nvPr/>
        </p:nvSpPr>
        <p:spPr>
          <a:xfrm>
            <a:off x="2766513" y="3068408"/>
            <a:ext cx="6732000" cy="2988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FF0000"/>
                </a:solidFill>
                <a:latin typeface="メイリオ" panose="020B0604030504040204" pitchFamily="50" charset="-128"/>
                <a:ea typeface="メイリオ" panose="020B0604030504040204" pitchFamily="50" charset="-128"/>
              </a:rPr>
              <a:t>採択</a:t>
            </a:r>
            <a:r>
              <a:rPr kumimoji="1" lang="ja-JP" altLang="en-US" sz="3200" b="1" dirty="0">
                <a:solidFill>
                  <a:srgbClr val="FF0000"/>
                </a:solidFill>
                <a:latin typeface="メイリオ" panose="020B0604030504040204" pitchFamily="50" charset="-128"/>
                <a:ea typeface="メイリオ" panose="020B0604030504040204" pitchFamily="50" charset="-128"/>
              </a:rPr>
              <a:t>（</a:t>
            </a:r>
            <a:r>
              <a:rPr lang="en-US" altLang="ja-JP" sz="3200" b="1" dirty="0">
                <a:solidFill>
                  <a:srgbClr val="FF0000"/>
                </a:solidFill>
                <a:latin typeface="メイリオ" panose="020B0604030504040204" pitchFamily="50" charset="-128"/>
                <a:ea typeface="メイリオ" panose="020B0604030504040204" pitchFamily="50" charset="-128"/>
              </a:rPr>
              <a:t>305</a:t>
            </a:r>
            <a:r>
              <a:rPr kumimoji="1" lang="en-US" altLang="ja-JP" sz="3200" b="1" dirty="0">
                <a:solidFill>
                  <a:srgbClr val="FF0000"/>
                </a:solidFill>
                <a:latin typeface="メイリオ" panose="020B0604030504040204" pitchFamily="50" charset="-128"/>
                <a:ea typeface="メイリオ" panose="020B0604030504040204" pitchFamily="50" charset="-128"/>
              </a:rPr>
              <a:t>/177</a:t>
            </a:r>
            <a:r>
              <a:rPr kumimoji="1" lang="ja-JP" altLang="en-US" sz="3200" b="1" dirty="0">
                <a:solidFill>
                  <a:srgbClr val="FF0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743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A17A7-FB75-46CE-5029-3A0213AE9E0D}"/>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1CF083DD-14D8-7FF2-CE59-77C0C2234EE3}"/>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150733590"/>
                    </a:ext>
                  </a:extLst>
                </a:gridCol>
              </a:tblGrid>
              <a:tr h="6858000">
                <a:tc>
                  <a:txBody>
                    <a:bodyPr/>
                    <a:lstStyle/>
                    <a:p>
                      <a:endParaRPr kumimoji="1" lang="ja-JP" altLang="en-US" dirty="0"/>
                    </a:p>
                  </a:txBody>
                  <a:tcPr>
                    <a:solidFill>
                      <a:srgbClr val="6600FF"/>
                    </a:solidFill>
                  </a:tcPr>
                </a:tc>
                <a:extLst>
                  <a:ext uri="{0D108BD9-81ED-4DB2-BD59-A6C34878D82A}">
                    <a16:rowId xmlns:a16="http://schemas.microsoft.com/office/drawing/2014/main" val="925261837"/>
                  </a:ext>
                </a:extLst>
              </a:tr>
            </a:tbl>
          </a:graphicData>
        </a:graphic>
      </p:graphicFrame>
      <p:graphicFrame>
        <p:nvGraphicFramePr>
          <p:cNvPr id="3" name="表 2">
            <a:extLst>
              <a:ext uri="{FF2B5EF4-FFF2-40B4-BE49-F238E27FC236}">
                <a16:creationId xmlns:a16="http://schemas.microsoft.com/office/drawing/2014/main" id="{E845578A-1A4D-9ABF-63B8-340E9CD18B16}"/>
              </a:ext>
            </a:extLst>
          </p:cNvPr>
          <p:cNvGraphicFramePr>
            <a:graphicFrameLocks noGrp="1"/>
          </p:cNvGraphicFramePr>
          <p:nvPr>
            <p:extLst>
              <p:ext uri="{D42A27DB-BD31-4B8C-83A1-F6EECF244321}">
                <p14:modId xmlns:p14="http://schemas.microsoft.com/office/powerpoint/2010/main" val="1154323540"/>
              </p:ext>
            </p:extLst>
          </p:nvPr>
        </p:nvGraphicFramePr>
        <p:xfrm>
          <a:off x="2032000" y="719666"/>
          <a:ext cx="8128000" cy="4868334"/>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8128000">
                  <a:extLst>
                    <a:ext uri="{9D8B030D-6E8A-4147-A177-3AD203B41FA5}">
                      <a16:colId xmlns:a16="http://schemas.microsoft.com/office/drawing/2014/main" val="1223002113"/>
                    </a:ext>
                  </a:extLst>
                </a:gridCol>
              </a:tblGrid>
              <a:tr h="4868334">
                <a:tc>
                  <a:txBody>
                    <a:bodyPr/>
                    <a:lstStyle/>
                    <a:p>
                      <a:pPr algn="ctr">
                        <a:lnSpc>
                          <a:spcPct val="100000"/>
                        </a:lnSpc>
                        <a:spcBef>
                          <a:spcPts val="1500"/>
                        </a:spcBef>
                        <a:spcAft>
                          <a:spcPts val="1500"/>
                        </a:spcAft>
                      </a:pPr>
                      <a:r>
                        <a:rPr kumimoji="1" lang="ja-JP" altLang="en-US" sz="6000" dirty="0">
                          <a:latin typeface="メイリオ" panose="020B0604030504040204" pitchFamily="50" charset="-128"/>
                          <a:ea typeface="メイリオ" panose="020B0604030504040204" pitchFamily="50" charset="-128"/>
                        </a:rPr>
                        <a:t>決議審議会</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5400000" scaled="1"/>
                      <a:tileRect/>
                    </a:gradFill>
                  </a:tcPr>
                </a:tc>
                <a:extLst>
                  <a:ext uri="{0D108BD9-81ED-4DB2-BD59-A6C34878D82A}">
                    <a16:rowId xmlns:a16="http://schemas.microsoft.com/office/drawing/2014/main" val="2460557683"/>
                  </a:ext>
                </a:extLst>
              </a:tr>
            </a:tbl>
          </a:graphicData>
        </a:graphic>
      </p:graphicFrame>
    </p:spTree>
    <p:extLst>
      <p:ext uri="{BB962C8B-B14F-4D97-AF65-F5344CB8AC3E}">
        <p14:creationId xmlns:p14="http://schemas.microsoft.com/office/powerpoint/2010/main" val="1816432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81F5E-B854-5280-DA12-28593FE2559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E821CA8-1BCD-753C-1C59-AB8EA8D1B6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900663F7-1399-BD53-0FBC-DC12FF832958}"/>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提出された制定案</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国際ロータリー細則に関する制定案</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28245539-D133-E419-B961-005075D2E225}"/>
              </a:ext>
            </a:extLst>
          </p:cNvPr>
          <p:cNvSpPr/>
          <p:nvPr/>
        </p:nvSpPr>
        <p:spPr>
          <a:xfrm>
            <a:off x="257174" y="1400175"/>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25-13</a:t>
            </a:r>
            <a:endParaRPr kumimoji="1" lang="ja-JP" altLang="en-US"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37717C03-1A36-0F0F-C53B-A306171F86CB}"/>
              </a:ext>
            </a:extLst>
          </p:cNvPr>
          <p:cNvSpPr/>
          <p:nvPr/>
        </p:nvSpPr>
        <p:spPr>
          <a:xfrm>
            <a:off x="585788" y="1951456"/>
            <a:ext cx="10972800" cy="545648"/>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標準ローターアクトクラブ定款を組織規定とし、ローターアクトクラブが制定案と決議案を提出できることを規定し、</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さらに地区大会と地区立法案検討会の手続きを変更する件</a:t>
            </a:r>
          </a:p>
        </p:txBody>
      </p:sp>
      <p:sp>
        <p:nvSpPr>
          <p:cNvPr id="9" name="正方形/長方形 8">
            <a:extLst>
              <a:ext uri="{FF2B5EF4-FFF2-40B4-BE49-F238E27FC236}">
                <a16:creationId xmlns:a16="http://schemas.microsoft.com/office/drawing/2014/main" id="{2FFCC5CF-303C-FD63-BF19-4AE0467E64A3}"/>
              </a:ext>
            </a:extLst>
          </p:cNvPr>
          <p:cNvSpPr/>
          <p:nvPr/>
        </p:nvSpPr>
        <p:spPr>
          <a:xfrm>
            <a:off x="257174" y="2544385"/>
            <a:ext cx="3614739" cy="3145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国際ロータリー細則を次のように改正する。</a:t>
            </a:r>
          </a:p>
        </p:txBody>
      </p:sp>
      <p:sp>
        <p:nvSpPr>
          <p:cNvPr id="10" name="正方形/長方形 9">
            <a:extLst>
              <a:ext uri="{FF2B5EF4-FFF2-40B4-BE49-F238E27FC236}">
                <a16:creationId xmlns:a16="http://schemas.microsoft.com/office/drawing/2014/main" id="{C42591FD-CDF9-BAA0-46BF-C824C243CB58}"/>
              </a:ext>
            </a:extLst>
          </p:cNvPr>
          <p:cNvSpPr/>
          <p:nvPr/>
        </p:nvSpPr>
        <p:spPr>
          <a:xfrm>
            <a:off x="585788" y="2916413"/>
            <a:ext cx="11301412" cy="3678723"/>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第１条　定義</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組織規定：</a:t>
            </a: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RI</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定款・細則と標準ロータリークラブ定款</a:t>
            </a:r>
            <a:r>
              <a:rPr kumimoji="1" lang="ja-JP" altLang="en-US" sz="1200" b="0"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および標準ローターアクトクラブ定款</a:t>
            </a:r>
            <a:endParaRPr kumimoji="1" lang="en-US" altLang="ja-JP" sz="1200" b="0"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第２条　国際ロータリーの加盟申請</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2.040.</a:t>
            </a: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標準ローターアクトクラブ定款</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2.040.1.</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標準ローターアクトクラブ定款の改正</a:t>
            </a:r>
            <a:endPar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第７条　規定審議会</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7.020.</a:t>
            </a: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立法案の提案者</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7.030.</a:t>
            </a: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クラブおよび地区提出の立法案の承認</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第８条　決議審議会</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8.030.</a:t>
            </a: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決議案の提案者</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8.040.</a:t>
            </a: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クラブおよび地区提出の決議案の承認</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第９条　審議会の構成と手続</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9.030.</a:t>
            </a: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代表議員の任務</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15</a:t>
            </a: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地区</a:t>
            </a:r>
            <a:endPar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15.040.</a:t>
            </a: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地区大会</a:t>
            </a:r>
            <a:r>
              <a:rPr kumimoji="1" lang="ja-JP" altLang="en-US" sz="12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および地区立法検討会</a:t>
            </a:r>
            <a:endParaRPr kumimoji="1" lang="en-US" altLang="ja-JP" sz="12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15.040.1.</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開催時</a:t>
            </a:r>
            <a:endPar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15.040.3.</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地区大会</a:t>
            </a:r>
            <a:r>
              <a:rPr kumimoji="1" lang="ja-JP" altLang="en-US" sz="12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および地区立法案検討会</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での投票</a:t>
            </a:r>
            <a:endPar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15.050.1.</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選挙人</a:t>
            </a:r>
            <a:endPar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15.050.2.</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地区大会および立法案検討会に手続</a:t>
            </a:r>
            <a:endPar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kumimoji="1" lang="en-US" altLang="ja-JP"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16</a:t>
            </a:r>
            <a:r>
              <a:rPr kumimoji="1" lang="ja-JP" altLang="en-US" sz="1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ガバナー</a:t>
            </a:r>
          </a:p>
        </p:txBody>
      </p:sp>
      <p:sp>
        <p:nvSpPr>
          <p:cNvPr id="12" name="爆発: 14 pt 11">
            <a:extLst>
              <a:ext uri="{FF2B5EF4-FFF2-40B4-BE49-F238E27FC236}">
                <a16:creationId xmlns:a16="http://schemas.microsoft.com/office/drawing/2014/main" id="{ACBEBEF5-5EB7-D302-E61A-5D282012A43C}"/>
              </a:ext>
            </a:extLst>
          </p:cNvPr>
          <p:cNvSpPr/>
          <p:nvPr/>
        </p:nvSpPr>
        <p:spPr>
          <a:xfrm>
            <a:off x="2618494" y="3137314"/>
            <a:ext cx="7236000" cy="3132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理事会付託</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3" name="正方形/長方形 12">
            <a:extLst>
              <a:ext uri="{FF2B5EF4-FFF2-40B4-BE49-F238E27FC236}">
                <a16:creationId xmlns:a16="http://schemas.microsoft.com/office/drawing/2014/main" id="{7B304FC5-CF82-229B-C7F8-7B6E4EA5B4B5}"/>
              </a:ext>
            </a:extLst>
          </p:cNvPr>
          <p:cNvSpPr/>
          <p:nvPr/>
        </p:nvSpPr>
        <p:spPr>
          <a:xfrm>
            <a:off x="3657600" y="1435173"/>
            <a:ext cx="5856790" cy="4689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提案者：敦賀ロータリークラブ（日本、第</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2650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地区）</a:t>
            </a:r>
          </a:p>
        </p:txBody>
      </p:sp>
    </p:spTree>
    <p:extLst>
      <p:ext uri="{BB962C8B-B14F-4D97-AF65-F5344CB8AC3E}">
        <p14:creationId xmlns:p14="http://schemas.microsoft.com/office/powerpoint/2010/main" val="23094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3F0A5-7388-965E-B92A-5E4A01BD51D5}"/>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D69140-8129-61BA-F44E-BC216C8DE59D}"/>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63A8DDD8-295F-7A28-DB29-30FCFEF02E4E}"/>
              </a:ext>
            </a:extLst>
          </p:cNvPr>
          <p:cNvSpPr/>
          <p:nvPr/>
        </p:nvSpPr>
        <p:spPr>
          <a:xfrm>
            <a:off x="257174" y="1323735"/>
            <a:ext cx="3071813" cy="396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25-15</a:t>
            </a:r>
            <a:endParaRPr kumimoji="1" lang="ja-JP" altLang="en-US" sz="32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88B655FE-F1EC-2119-68D5-CBAAFC35D300}"/>
              </a:ext>
            </a:extLst>
          </p:cNvPr>
          <p:cNvSpPr/>
          <p:nvPr/>
        </p:nvSpPr>
        <p:spPr>
          <a:xfrm>
            <a:off x="585788" y="1753269"/>
            <a:ext cx="3600450" cy="246097"/>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ysClr val="windowText" lastClr="000000"/>
                </a:solidFill>
                <a:latin typeface="メイリオ" panose="020B0604030504040204" pitchFamily="50" charset="-128"/>
                <a:ea typeface="メイリオ" panose="020B0604030504040204" pitchFamily="50" charset="-128"/>
              </a:rPr>
              <a:t>ガバナーの任務を改正する</a:t>
            </a:r>
            <a:r>
              <a:rPr kumimoji="1" lang="ja-JP" altLang="en-US" dirty="0">
                <a:solidFill>
                  <a:sysClr val="windowText" lastClr="000000"/>
                </a:solidFill>
                <a:latin typeface="メイリオ" panose="020B0604030504040204" pitchFamily="50" charset="-128"/>
                <a:ea typeface="メイリオ" panose="020B0604030504040204" pitchFamily="50" charset="-128"/>
              </a:rPr>
              <a:t>件</a:t>
            </a:r>
          </a:p>
        </p:txBody>
      </p:sp>
      <p:sp>
        <p:nvSpPr>
          <p:cNvPr id="9" name="正方形/長方形 8">
            <a:extLst>
              <a:ext uri="{FF2B5EF4-FFF2-40B4-BE49-F238E27FC236}">
                <a16:creationId xmlns:a16="http://schemas.microsoft.com/office/drawing/2014/main" id="{249FB634-DB2D-BF46-DA80-6ECFC7F2A229}"/>
              </a:ext>
            </a:extLst>
          </p:cNvPr>
          <p:cNvSpPr/>
          <p:nvPr/>
        </p:nvSpPr>
        <p:spPr>
          <a:xfrm>
            <a:off x="585788" y="2049446"/>
            <a:ext cx="4164355" cy="2460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国際ロータリー細則を次のように改正する</a:t>
            </a:r>
            <a:r>
              <a:rPr kumimoji="1" lang="ja-JP" altLang="en-US" sz="2000" dirty="0">
                <a:latin typeface="メイリオ" panose="020B0604030504040204" pitchFamily="50" charset="-128"/>
                <a:ea typeface="メイリオ" panose="020B0604030504040204" pitchFamily="50" charset="-128"/>
              </a:rPr>
              <a:t>。</a:t>
            </a:r>
          </a:p>
        </p:txBody>
      </p:sp>
      <p:sp>
        <p:nvSpPr>
          <p:cNvPr id="10" name="正方形/長方形 9">
            <a:extLst>
              <a:ext uri="{FF2B5EF4-FFF2-40B4-BE49-F238E27FC236}">
                <a16:creationId xmlns:a16="http://schemas.microsoft.com/office/drawing/2014/main" id="{F2DA9192-1FC0-2ABC-2BBE-2C048319F539}"/>
              </a:ext>
            </a:extLst>
          </p:cNvPr>
          <p:cNvSpPr/>
          <p:nvPr/>
        </p:nvSpPr>
        <p:spPr>
          <a:xfrm>
            <a:off x="585788" y="2238538"/>
            <a:ext cx="11301412" cy="2782008"/>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16</a:t>
            </a:r>
            <a:r>
              <a:rPr lang="ja-JP" altLang="en-US" sz="1600" b="1" dirty="0">
                <a:solidFill>
                  <a:sysClr val="windowText" lastClr="000000"/>
                </a:solidFill>
                <a:latin typeface="メイリオ" panose="020B0604030504040204" pitchFamily="50" charset="-128"/>
                <a:ea typeface="メイリオ" panose="020B0604030504040204" pitchFamily="50" charset="-128"/>
              </a:rPr>
              <a:t>条　ガバナー</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16.030.</a:t>
            </a:r>
            <a:r>
              <a:rPr lang="ja-JP" altLang="en-US" sz="1400" dirty="0">
                <a:solidFill>
                  <a:sysClr val="windowText" lastClr="000000"/>
                </a:solidFill>
                <a:latin typeface="メイリオ" panose="020B0604030504040204" pitchFamily="50" charset="-128"/>
                <a:ea typeface="メイリオ" panose="020B0604030504040204" pitchFamily="50" charset="-128"/>
              </a:rPr>
              <a:t>ガバナーの任務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ガバナーは、その地区において、理事会の一般的な指揮、監督の下に職務を行う</a:t>
            </a:r>
            <a:r>
              <a:rPr kumimoji="1" lang="en-US" altLang="ja-JP" sz="1400" dirty="0">
                <a:solidFill>
                  <a:sysClr val="windowText" lastClr="000000"/>
                </a:solidFill>
                <a:latin typeface="メイリオ" panose="020B0604030504040204" pitchFamily="50" charset="-128"/>
                <a:ea typeface="メイリオ" panose="020B0604030504040204" pitchFamily="50" charset="-128"/>
              </a:rPr>
              <a:t>RI</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の役員である。</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ガバナーは、地区内のクラブを啓発し、意欲を与えるものとする。ガバナーは元、現、次期地区リーダーと</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協力して、地区内における継続性を確保するものとする。ガバナーは、次の事項の責任を負う。</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　⒜　新クラブを結成すること。</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　既存クラブを強化助成すること。</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　⒞　会員増強を推進すること。</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　地区およびクラブリーダーと協力し、</a:t>
            </a:r>
            <a:r>
              <a:rPr lang="ja-JP" altLang="en-US" sz="1400" b="1" u="sng" dirty="0">
                <a:solidFill>
                  <a:sysClr val="windowText" lastClr="000000"/>
                </a:solidFill>
                <a:latin typeface="メイリオ" panose="020B0604030504040204" pitchFamily="50" charset="-128"/>
                <a:ea typeface="メイリオ" panose="020B0604030504040204" pitchFamily="50" charset="-128"/>
              </a:rPr>
              <a:t>以下</a:t>
            </a:r>
            <a:r>
              <a:rPr lang="ja-JP" altLang="en-US" sz="1400" dirty="0">
                <a:solidFill>
                  <a:sysClr val="windowText" lastClr="000000"/>
                </a:solidFill>
                <a:latin typeface="メイリオ" panose="020B0604030504040204" pitchFamily="50" charset="-128"/>
                <a:ea typeface="メイリオ" panose="020B0604030504040204" pitchFamily="50" charset="-128"/>
              </a:rPr>
              <a:t>を奨励すること。</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　　　</a:t>
            </a:r>
            <a:r>
              <a:rPr kumimoji="1" lang="en-US" altLang="ja-JP" sz="1400" b="1" u="sng" dirty="0">
                <a:solidFill>
                  <a:sysClr val="windowText" lastClr="000000"/>
                </a:solidFill>
                <a:latin typeface="メイリオ" panose="020B0604030504040204" pitchFamily="50" charset="-128"/>
                <a:ea typeface="メイリオ" panose="020B0604030504040204" pitchFamily="50" charset="-128"/>
              </a:rPr>
              <a:t>1.</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　理事会の提唱する地区リーダーシップ・プランへの参加；</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a:t>
            </a:r>
            <a:r>
              <a:rPr lang="en-US" altLang="ja-JP" sz="1400" b="1" u="sng" dirty="0">
                <a:solidFill>
                  <a:sysClr val="windowText" lastClr="000000"/>
                </a:solidFill>
                <a:latin typeface="メイリオ" panose="020B0604030504040204" pitchFamily="50" charset="-128"/>
                <a:ea typeface="メイリオ" panose="020B0604030504040204" pitchFamily="50" charset="-128"/>
              </a:rPr>
              <a:t>2.</a:t>
            </a:r>
            <a:r>
              <a:rPr lang="ja-JP" altLang="en-US" sz="1400" b="1" u="sng" dirty="0">
                <a:solidFill>
                  <a:sysClr val="windowText" lastClr="000000"/>
                </a:solidFill>
                <a:latin typeface="メイリオ" panose="020B0604030504040204" pitchFamily="50" charset="-128"/>
                <a:ea typeface="メイリオ" panose="020B0604030504040204" pitchFamily="50" charset="-128"/>
              </a:rPr>
              <a:t>　</a:t>
            </a:r>
            <a:r>
              <a:rPr lang="en-US" altLang="ja-JP" sz="1400" b="1" u="sng" dirty="0">
                <a:solidFill>
                  <a:sysClr val="windowText" lastClr="000000"/>
                </a:solidFill>
                <a:latin typeface="メイリオ" panose="020B0604030504040204" pitchFamily="50" charset="-128"/>
                <a:ea typeface="メイリオ" panose="020B0604030504040204" pitchFamily="50" charset="-128"/>
              </a:rPr>
              <a:t>RI</a:t>
            </a:r>
            <a:r>
              <a:rPr lang="ja-JP" altLang="en-US" sz="1400" b="1" u="sng" dirty="0">
                <a:solidFill>
                  <a:sysClr val="windowText" lastClr="000000"/>
                </a:solidFill>
                <a:latin typeface="メイリオ" panose="020B0604030504040204" pitchFamily="50" charset="-128"/>
                <a:ea typeface="メイリオ" panose="020B0604030504040204" pitchFamily="50" charset="-128"/>
              </a:rPr>
              <a:t>戦略計画の推進；</a:t>
            </a:r>
            <a:endParaRPr lang="en-US" altLang="ja-JP" sz="1400" b="1" u="sng"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　　　</a:t>
            </a:r>
            <a:r>
              <a:rPr kumimoji="1" lang="en-US" altLang="ja-JP" sz="1400" b="1" u="sng" dirty="0">
                <a:solidFill>
                  <a:sysClr val="windowText" lastClr="000000"/>
                </a:solidFill>
                <a:latin typeface="メイリオ" panose="020B0604030504040204" pitchFamily="50" charset="-128"/>
                <a:ea typeface="メイリオ" panose="020B0604030504040204" pitchFamily="50" charset="-128"/>
              </a:rPr>
              <a:t>3.</a:t>
            </a:r>
            <a:r>
              <a:rPr kumimoji="1" lang="ja-JP" altLang="en-US" sz="1400" b="1" u="sng" dirty="0">
                <a:solidFill>
                  <a:sysClr val="windowText" lastClr="000000"/>
                </a:solidFill>
                <a:latin typeface="メイリオ" panose="020B0604030504040204" pitchFamily="50" charset="-128"/>
                <a:ea typeface="メイリオ" panose="020B0604030504040204" pitchFamily="50" charset="-128"/>
              </a:rPr>
              <a:t>　ロータリー財団の補助金プログラムへの参加</a:t>
            </a:r>
            <a:endParaRPr kumimoji="1" lang="en-US" altLang="ja-JP" sz="1400" b="1" u="sng"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　⒠</a:t>
            </a:r>
            <a:r>
              <a:rPr lang="en-US" altLang="ja-JP" sz="1400" dirty="0">
                <a:solidFill>
                  <a:sysClr val="windowText" lastClr="000000"/>
                </a:solidFill>
                <a:latin typeface="メイリオ" panose="020B0604030504040204" pitchFamily="50" charset="-128"/>
                <a:ea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rPr>
              <a:t>⒫</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kumimoji="1"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3FC69896-0354-DB75-2D05-76CFA8F84275}"/>
              </a:ext>
            </a:extLst>
          </p:cNvPr>
          <p:cNvSpPr/>
          <p:nvPr/>
        </p:nvSpPr>
        <p:spPr>
          <a:xfrm>
            <a:off x="3328986" y="1967568"/>
            <a:ext cx="7668000" cy="2988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FF0000"/>
                </a:solidFill>
                <a:latin typeface="メイリオ" panose="020B0604030504040204" pitchFamily="50" charset="-128"/>
                <a:ea typeface="メイリオ" panose="020B0604030504040204" pitchFamily="50" charset="-128"/>
              </a:rPr>
              <a:t>採択</a:t>
            </a:r>
            <a:endParaRPr kumimoji="1" lang="en-US" altLang="ja-JP" sz="4000" b="1" dirty="0">
              <a:solidFill>
                <a:srgbClr val="FF0000"/>
              </a:solidFill>
              <a:latin typeface="メイリオ" panose="020B0604030504040204" pitchFamily="50" charset="-128"/>
              <a:ea typeface="メイリオ" panose="020B0604030504040204" pitchFamily="50" charset="-128"/>
            </a:endParaRPr>
          </a:p>
          <a:p>
            <a:pPr algn="ctr"/>
            <a:r>
              <a:rPr lang="ja-JP" altLang="en-US" sz="3600" b="1" dirty="0">
                <a:solidFill>
                  <a:srgbClr val="FF0000"/>
                </a:solidFill>
                <a:latin typeface="メイリオ" panose="020B0604030504040204" pitchFamily="50" charset="-128"/>
                <a:ea typeface="メイリオ" panose="020B0604030504040204" pitchFamily="50" charset="-128"/>
              </a:rPr>
              <a:t>（</a:t>
            </a:r>
            <a:r>
              <a:rPr lang="en-US" altLang="ja-JP" sz="3600" b="1" dirty="0">
                <a:solidFill>
                  <a:srgbClr val="FF0000"/>
                </a:solidFill>
                <a:latin typeface="メイリオ" panose="020B0604030504040204" pitchFamily="50" charset="-128"/>
                <a:ea typeface="メイリオ" panose="020B0604030504040204" pitchFamily="50" charset="-128"/>
              </a:rPr>
              <a:t>276/203</a:t>
            </a:r>
            <a:r>
              <a:rPr lang="ja-JP" altLang="en-US" sz="3600" b="1" dirty="0">
                <a:solidFill>
                  <a:srgbClr val="FF0000"/>
                </a:solidFill>
                <a:latin typeface="メイリオ" panose="020B0604030504040204" pitchFamily="50" charset="-128"/>
                <a:ea typeface="メイリオ" panose="020B0604030504040204" pitchFamily="50" charset="-128"/>
              </a:rPr>
              <a:t>）</a:t>
            </a:r>
            <a:endParaRPr kumimoji="1" lang="ja-JP" altLang="en-US" sz="36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B8ED65E9-3B2A-7F0B-9373-88CD2F810400}"/>
              </a:ext>
            </a:extLst>
          </p:cNvPr>
          <p:cNvSpPr/>
          <p:nvPr/>
        </p:nvSpPr>
        <p:spPr>
          <a:xfrm>
            <a:off x="3657600" y="1435173"/>
            <a:ext cx="6204030" cy="4689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提案者：茅ケ崎</a:t>
            </a:r>
            <a:r>
              <a:rPr lang="ja-JP" altLang="en-US" b="1" dirty="0">
                <a:solidFill>
                  <a:schemeClr val="tx1"/>
                </a:solidFill>
                <a:latin typeface="メイリオ" panose="020B0604030504040204" pitchFamily="50" charset="-128"/>
                <a:ea typeface="メイリオ" panose="020B0604030504040204" pitchFamily="50" charset="-128"/>
              </a:rPr>
              <a:t>ロータリークラブ（日本、第</a:t>
            </a:r>
            <a:r>
              <a:rPr lang="en-US" altLang="ja-JP" b="1" dirty="0">
                <a:solidFill>
                  <a:schemeClr val="tx1"/>
                </a:solidFill>
                <a:latin typeface="メイリオ" panose="020B0604030504040204" pitchFamily="50" charset="-128"/>
                <a:ea typeface="メイリオ" panose="020B0604030504040204" pitchFamily="50" charset="-128"/>
              </a:rPr>
              <a:t>2780</a:t>
            </a:r>
            <a:r>
              <a:rPr lang="ja-JP" altLang="en-US" b="1" dirty="0">
                <a:solidFill>
                  <a:schemeClr val="tx1"/>
                </a:solidFill>
                <a:latin typeface="メイリオ" panose="020B0604030504040204" pitchFamily="50" charset="-128"/>
                <a:ea typeface="メイリオ" panose="020B0604030504040204" pitchFamily="50" charset="-128"/>
              </a:rPr>
              <a:t>地区）</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229FD3FE-B231-8A3B-5D7C-B6907669494D}"/>
              </a:ext>
            </a:extLst>
          </p:cNvPr>
          <p:cNvSpPr/>
          <p:nvPr/>
        </p:nvSpPr>
        <p:spPr>
          <a:xfrm>
            <a:off x="257173" y="5048811"/>
            <a:ext cx="3071813" cy="396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25-16</a:t>
            </a:r>
            <a:endParaRPr kumimoji="1" lang="ja-JP" altLang="en-US" sz="32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2675BC6C-73EC-634C-BC04-ADE20D5B3265}"/>
              </a:ext>
            </a:extLst>
          </p:cNvPr>
          <p:cNvSpPr/>
          <p:nvPr/>
        </p:nvSpPr>
        <p:spPr>
          <a:xfrm>
            <a:off x="516732" y="5479495"/>
            <a:ext cx="3600450" cy="216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ysClr val="windowText" lastClr="000000"/>
                </a:solidFill>
                <a:latin typeface="メイリオ" panose="020B0604030504040204" pitchFamily="50" charset="-128"/>
                <a:ea typeface="メイリオ" panose="020B0604030504040204" pitchFamily="50" charset="-128"/>
              </a:rPr>
              <a:t>ガバナーの任務を改正する</a:t>
            </a:r>
            <a:r>
              <a:rPr kumimoji="1" lang="ja-JP" altLang="en-US" sz="1600" dirty="0">
                <a:solidFill>
                  <a:sysClr val="windowText" lastClr="000000"/>
                </a:solidFill>
                <a:latin typeface="メイリオ" panose="020B0604030504040204" pitchFamily="50" charset="-128"/>
                <a:ea typeface="メイリオ" panose="020B0604030504040204" pitchFamily="50" charset="-128"/>
              </a:rPr>
              <a:t>件</a:t>
            </a:r>
          </a:p>
        </p:txBody>
      </p:sp>
      <p:sp>
        <p:nvSpPr>
          <p:cNvPr id="8" name="正方形/長方形 7">
            <a:extLst>
              <a:ext uri="{FF2B5EF4-FFF2-40B4-BE49-F238E27FC236}">
                <a16:creationId xmlns:a16="http://schemas.microsoft.com/office/drawing/2014/main" id="{82A888FA-0EDC-3E74-8940-42A608C34917}"/>
              </a:ext>
            </a:extLst>
          </p:cNvPr>
          <p:cNvSpPr/>
          <p:nvPr/>
        </p:nvSpPr>
        <p:spPr>
          <a:xfrm>
            <a:off x="516732" y="5712421"/>
            <a:ext cx="4164355" cy="14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r>
              <a:rPr kumimoji="1" lang="ja-JP" altLang="en-US" sz="2000" dirty="0">
                <a:latin typeface="メイリオ" panose="020B0604030504040204" pitchFamily="50" charset="-128"/>
                <a:ea typeface="メイリオ" panose="020B0604030504040204" pitchFamily="50" charset="-128"/>
              </a:rPr>
              <a:t>。</a:t>
            </a:r>
          </a:p>
        </p:txBody>
      </p:sp>
      <p:sp>
        <p:nvSpPr>
          <p:cNvPr id="11" name="正方形/長方形 10">
            <a:extLst>
              <a:ext uri="{FF2B5EF4-FFF2-40B4-BE49-F238E27FC236}">
                <a16:creationId xmlns:a16="http://schemas.microsoft.com/office/drawing/2014/main" id="{25CA3C42-407E-78B3-A4B8-D39099D854D8}"/>
              </a:ext>
            </a:extLst>
          </p:cNvPr>
          <p:cNvSpPr/>
          <p:nvPr/>
        </p:nvSpPr>
        <p:spPr>
          <a:xfrm>
            <a:off x="516732" y="5869076"/>
            <a:ext cx="11301412" cy="87926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16</a:t>
            </a:r>
            <a:r>
              <a:rPr lang="ja-JP" altLang="en-US" sz="1600" b="1" dirty="0">
                <a:solidFill>
                  <a:sysClr val="windowText" lastClr="000000"/>
                </a:solidFill>
                <a:latin typeface="メイリオ" panose="020B0604030504040204" pitchFamily="50" charset="-128"/>
                <a:ea typeface="メイリオ" panose="020B0604030504040204" pitchFamily="50" charset="-128"/>
              </a:rPr>
              <a:t>条　ガバナー</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16.030.</a:t>
            </a:r>
            <a:r>
              <a:rPr lang="ja-JP" altLang="en-US" sz="1400" dirty="0">
                <a:solidFill>
                  <a:sysClr val="windowText" lastClr="000000"/>
                </a:solidFill>
                <a:latin typeface="メイリオ" panose="020B0604030504040204" pitchFamily="50" charset="-128"/>
                <a:ea typeface="メイリオ" panose="020B0604030504040204" pitchFamily="50" charset="-128"/>
              </a:rPr>
              <a:t>ガバナーの任務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ja-JP" sz="1400" b="1" u="sng" dirty="0">
                <a:solidFill>
                  <a:sysClr val="windowText" lastClr="000000"/>
                </a:solidFill>
                <a:latin typeface="メイリオ" panose="020B0604030504040204" pitchFamily="50" charset="-128"/>
                <a:ea typeface="メイリオ" panose="020B0604030504040204" pitchFamily="50" charset="-128"/>
              </a:rPr>
              <a:t>⒫</a:t>
            </a:r>
            <a:r>
              <a:rPr lang="ja-JP" altLang="en-US" sz="1400" b="1" u="sng" dirty="0">
                <a:solidFill>
                  <a:sysClr val="windowText" lastClr="000000"/>
                </a:solidFill>
                <a:latin typeface="メイリオ" panose="020B0604030504040204" pitchFamily="50" charset="-128"/>
                <a:ea typeface="メイリオ" panose="020B0604030504040204" pitchFamily="50" charset="-128"/>
              </a:rPr>
              <a:t>　ガバナー補佐（任命されている場合）が地区の発展と会員の結束を促進できるよう、支援を提供すること。</a:t>
            </a:r>
            <a:endParaRPr lang="en-US" altLang="ja-JP" sz="1400" b="1" u="sng" dirty="0">
              <a:solidFill>
                <a:sysClr val="windowText" lastClr="000000"/>
              </a:solidFill>
              <a:latin typeface="メイリオ" panose="020B0604030504040204" pitchFamily="50" charset="-128"/>
              <a:ea typeface="メイリオ" panose="020B0604030504040204" pitchFamily="50" charset="-128"/>
            </a:endParaRPr>
          </a:p>
          <a:p>
            <a:r>
              <a:rPr lang="ja-JP" altLang="ja-JP" sz="1400" strike="sngStrike" dirty="0">
                <a:solidFill>
                  <a:sysClr val="windowText" lastClr="000000"/>
                </a:solidFill>
                <a:latin typeface="メイリオ" panose="020B0604030504040204" pitchFamily="50" charset="-128"/>
                <a:ea typeface="メイリオ" panose="020B0604030504040204" pitchFamily="50" charset="-128"/>
              </a:rPr>
              <a:t>⒫</a:t>
            </a:r>
            <a:r>
              <a:rPr lang="ja-JP" altLang="en-US" sz="1400" b="1" u="sng" dirty="0">
                <a:solidFill>
                  <a:sysClr val="windowText" lastClr="000000"/>
                </a:solidFill>
                <a:latin typeface="メイリオ" panose="020B0604030504040204" pitchFamily="50" charset="-128"/>
                <a:ea typeface="メイリオ" panose="020B0604030504040204" pitchFamily="50" charset="-128"/>
              </a:rPr>
              <a:t>⒬</a:t>
            </a:r>
            <a:r>
              <a:rPr lang="en-US" altLang="ja-JP" sz="1400" u="sng" dirty="0">
                <a:solidFill>
                  <a:sysClr val="windowText" lastClr="000000"/>
                </a:solidFill>
                <a:latin typeface="メイリオ" panose="020B0604030504040204" pitchFamily="50" charset="-128"/>
                <a:ea typeface="メイリオ" panose="020B0604030504040204" pitchFamily="50" charset="-128"/>
              </a:rPr>
              <a:t>RI</a:t>
            </a:r>
            <a:r>
              <a:rPr lang="ja-JP" altLang="en-US" sz="1400" u="sng" dirty="0">
                <a:solidFill>
                  <a:sysClr val="windowText" lastClr="000000"/>
                </a:solidFill>
                <a:latin typeface="メイリオ" panose="020B0604030504040204" pitchFamily="50" charset="-128"/>
                <a:ea typeface="メイリオ" panose="020B0604030504040204" pitchFamily="50" charset="-128"/>
              </a:rPr>
              <a:t>役員の職責に属するその他の任務を遂行すること。</a:t>
            </a:r>
            <a:endParaRPr lang="en-US" altLang="ja-JP" sz="1400" u="sng" dirty="0">
              <a:solidFill>
                <a:sysClr val="windowText" lastClr="000000"/>
              </a:solidFill>
              <a:latin typeface="メイリオ" panose="020B0604030504040204" pitchFamily="50" charset="-128"/>
              <a:ea typeface="メイリオ" panose="020B0604030504040204" pitchFamily="50" charset="-128"/>
            </a:endParaRPr>
          </a:p>
          <a:p>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24" name="爆発: 8 pt 23">
            <a:extLst>
              <a:ext uri="{FF2B5EF4-FFF2-40B4-BE49-F238E27FC236}">
                <a16:creationId xmlns:a16="http://schemas.microsoft.com/office/drawing/2014/main" id="{4E97CFC6-319F-49FF-E904-0EEAB548E588}"/>
              </a:ext>
            </a:extLst>
          </p:cNvPr>
          <p:cNvSpPr/>
          <p:nvPr/>
        </p:nvSpPr>
        <p:spPr>
          <a:xfrm>
            <a:off x="4117182" y="5036696"/>
            <a:ext cx="4572000" cy="1620000"/>
          </a:xfrm>
          <a:prstGeom prst="irregularSeal1">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メイリオ" panose="020B0604030504040204" pitchFamily="50" charset="-128"/>
                <a:ea typeface="メイリオ" panose="020B0604030504040204" pitchFamily="50" charset="-128"/>
              </a:rPr>
              <a:t>採択</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lang="ja-JP" altLang="en-US" sz="2400" b="1" dirty="0">
                <a:solidFill>
                  <a:srgbClr val="FF0000"/>
                </a:solidFill>
                <a:latin typeface="メイリオ" panose="020B0604030504040204" pitchFamily="50" charset="-128"/>
                <a:ea typeface="メイリオ" panose="020B0604030504040204" pitchFamily="50" charset="-128"/>
              </a:rPr>
              <a:t>（</a:t>
            </a:r>
            <a:r>
              <a:rPr lang="en-US" altLang="ja-JP" sz="2400" b="1" dirty="0">
                <a:solidFill>
                  <a:srgbClr val="FF0000"/>
                </a:solidFill>
                <a:latin typeface="メイリオ" panose="020B0604030504040204" pitchFamily="50" charset="-128"/>
                <a:ea typeface="メイリオ" panose="020B0604030504040204" pitchFamily="50" charset="-128"/>
              </a:rPr>
              <a:t>245/233</a:t>
            </a:r>
            <a:r>
              <a:rPr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07786F0-D8C2-5932-505C-C0FA508D1B62}"/>
              </a:ext>
            </a:extLst>
          </p:cNvPr>
          <p:cNvSpPr/>
          <p:nvPr/>
        </p:nvSpPr>
        <p:spPr>
          <a:xfrm>
            <a:off x="3764280" y="5066978"/>
            <a:ext cx="3780000" cy="4689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lang="ja-JP" altLang="en-US" b="1" dirty="0">
                <a:solidFill>
                  <a:schemeClr val="tx1"/>
                </a:solidFill>
                <a:latin typeface="メイリオ" panose="020B0604030504040204" pitchFamily="50" charset="-128"/>
                <a:ea typeface="メイリオ" panose="020B0604030504040204" pitchFamily="50" charset="-128"/>
              </a:rPr>
              <a:t>第</a:t>
            </a:r>
            <a:r>
              <a:rPr lang="en-US" altLang="ja-JP" b="1" dirty="0">
                <a:solidFill>
                  <a:schemeClr val="tx1"/>
                </a:solidFill>
                <a:latin typeface="メイリオ" panose="020B0604030504040204" pitchFamily="50" charset="-128"/>
                <a:ea typeface="メイリオ" panose="020B0604030504040204" pitchFamily="50" charset="-128"/>
              </a:rPr>
              <a:t>1790</a:t>
            </a:r>
            <a:r>
              <a:rPr lang="ja-JP" altLang="en-US" b="1" dirty="0">
                <a:solidFill>
                  <a:schemeClr val="tx1"/>
                </a:solidFill>
                <a:latin typeface="メイリオ" panose="020B0604030504040204" pitchFamily="50" charset="-128"/>
                <a:ea typeface="メイリオ" panose="020B0604030504040204" pitchFamily="50" charset="-128"/>
              </a:rPr>
              <a:t>地区（フランス）</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566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9D421-636B-FAE7-8DCB-F10117FA5CF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2473CD7-DA2B-AC82-18CB-DC67D0F84EB7}"/>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RI</a:t>
            </a: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理事会から提出された制定案</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国際ロータリー細則に関する制定案</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CA3C676F-AFBF-BB06-2053-A1CDE445CCC5}"/>
              </a:ext>
            </a:extLst>
          </p:cNvPr>
          <p:cNvSpPr/>
          <p:nvPr/>
        </p:nvSpPr>
        <p:spPr>
          <a:xfrm>
            <a:off x="330460" y="1277615"/>
            <a:ext cx="3070800" cy="62397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25-30</a:t>
            </a:r>
            <a:endPar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573B6925-9639-0AF8-5A30-AF5D2A5BF921}"/>
              </a:ext>
            </a:extLst>
          </p:cNvPr>
          <p:cNvSpPr/>
          <p:nvPr/>
        </p:nvSpPr>
        <p:spPr>
          <a:xfrm>
            <a:off x="330460" y="2156036"/>
            <a:ext cx="5833951" cy="29012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然るべき理由によりガバナーの解任手続を改正する件</a:t>
            </a:r>
          </a:p>
        </p:txBody>
      </p:sp>
      <p:sp>
        <p:nvSpPr>
          <p:cNvPr id="9" name="正方形/長方形 8">
            <a:extLst>
              <a:ext uri="{FF2B5EF4-FFF2-40B4-BE49-F238E27FC236}">
                <a16:creationId xmlns:a16="http://schemas.microsoft.com/office/drawing/2014/main" id="{CBF1ECD7-9DD8-1469-9006-55914868DEC5}"/>
              </a:ext>
            </a:extLst>
          </p:cNvPr>
          <p:cNvSpPr/>
          <p:nvPr/>
        </p:nvSpPr>
        <p:spPr>
          <a:xfrm>
            <a:off x="253315" y="2590845"/>
            <a:ext cx="4220221" cy="2901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国際ロータリー細則を次のように改正する</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10" name="正方形/長方形 9">
            <a:extLst>
              <a:ext uri="{FF2B5EF4-FFF2-40B4-BE49-F238E27FC236}">
                <a16:creationId xmlns:a16="http://schemas.microsoft.com/office/drawing/2014/main" id="{9F2872EB-FD9C-AC23-9767-443D514B3396}"/>
              </a:ext>
            </a:extLst>
          </p:cNvPr>
          <p:cNvSpPr/>
          <p:nvPr/>
        </p:nvSpPr>
        <p:spPr>
          <a:xfrm>
            <a:off x="330460" y="3100262"/>
            <a:ext cx="11750924" cy="3099786"/>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kumimoji="1" lang="en-US" altLang="ja-JP" sz="24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16</a:t>
            </a:r>
            <a:r>
              <a:rPr kumimoji="1" lang="ja-JP" altLang="en-US" sz="24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ガバナー</a:t>
            </a:r>
            <a:endParaRPr kumimoji="1" lang="en-US" altLang="ja-JP" sz="24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16.050.</a:t>
            </a:r>
            <a:r>
              <a:rPr kumimoji="1" lang="ja-JP" altLang="en-US"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解任</a:t>
            </a:r>
            <a:endParaRPr kumimoji="1" lang="en-US" altLang="ja-JP"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ガバナーがその任務と責任を十分遂行していないと会長が判断した場合、会長はこれを理由にその職</a:t>
            </a:r>
            <a:endPar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から解任することができる。会長が当該ガバナーに対して、解任を不当と思うなら、</a:t>
            </a:r>
            <a:r>
              <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30</a:t>
            </a:r>
            <a:r>
              <a:rPr kumimoji="1" lang="ja-JP" altLang="en-US"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日以内に釈明するよう勧告するものとする。</a:t>
            </a:r>
            <a:r>
              <a:rPr kumimoji="1" lang="ja-JP" altLang="en-US" sz="20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会長はこの期間中、当該ガバナーをガバナーとして一時保留できる。</a:t>
            </a:r>
            <a:r>
              <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30</a:t>
            </a:r>
            <a:r>
              <a:rPr kumimoji="1" lang="ja-JP" altLang="en-US"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日を過ぎた段階で、当該ガバナーが十分なり兪が提出できなかった場合、会長は、会長の判断で</a:t>
            </a:r>
            <a:endPar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ガバナーを解任できる。解任されたガバナー、パストガバナーとみなさないものとする。</a:t>
            </a:r>
            <a:endPar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12" name="爆発: 14 pt 11">
            <a:extLst>
              <a:ext uri="{FF2B5EF4-FFF2-40B4-BE49-F238E27FC236}">
                <a16:creationId xmlns:a16="http://schemas.microsoft.com/office/drawing/2014/main" id="{4F178386-4279-8921-A414-042696E0602D}"/>
              </a:ext>
            </a:extLst>
          </p:cNvPr>
          <p:cNvSpPr/>
          <p:nvPr/>
        </p:nvSpPr>
        <p:spPr>
          <a:xfrm>
            <a:off x="3324115" y="3248737"/>
            <a:ext cx="5796000" cy="3096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撤回</a:t>
            </a:r>
          </a:p>
        </p:txBody>
      </p:sp>
      <p:sp>
        <p:nvSpPr>
          <p:cNvPr id="13" name="正方形/長方形 12">
            <a:extLst>
              <a:ext uri="{FF2B5EF4-FFF2-40B4-BE49-F238E27FC236}">
                <a16:creationId xmlns:a16="http://schemas.microsoft.com/office/drawing/2014/main" id="{5940770C-068D-BD5D-373E-8B0D5F7EA14C}"/>
              </a:ext>
            </a:extLst>
          </p:cNvPr>
          <p:cNvSpPr/>
          <p:nvPr/>
        </p:nvSpPr>
        <p:spPr>
          <a:xfrm>
            <a:off x="3571453" y="1574303"/>
            <a:ext cx="2286423" cy="3272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RI</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理事会</a:t>
            </a:r>
          </a:p>
        </p:txBody>
      </p:sp>
    </p:spTree>
    <p:extLst>
      <p:ext uri="{BB962C8B-B14F-4D97-AF65-F5344CB8AC3E}">
        <p14:creationId xmlns:p14="http://schemas.microsoft.com/office/powerpoint/2010/main" val="26652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15F0E-03A5-EB81-608C-1AEA8495E481}"/>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B85954A-A318-89A9-7D32-194155D462F3}"/>
              </a:ext>
            </a:extLst>
          </p:cNvPr>
          <p:cNvSpPr>
            <a:spLocks noGrp="1"/>
          </p:cNvSpPr>
          <p:nvPr>
            <p:ph type="sldNum" sz="quarter" idx="12"/>
          </p:nvPr>
        </p:nvSpPr>
        <p:spPr/>
        <p:txBody>
          <a:bodyPr/>
          <a:lstStyle/>
          <a:p>
            <a:fld id="{97A94E25-127B-4C48-AF96-44BA7B823777}" type="slidenum">
              <a:rPr lang="en-US" smtClean="0"/>
              <a:pPr/>
              <a:t>43</a:t>
            </a:fld>
            <a:endParaRPr lang="en-US" dirty="0"/>
          </a:p>
        </p:txBody>
      </p:sp>
      <p:sp>
        <p:nvSpPr>
          <p:cNvPr id="2" name="正方形/長方形 1">
            <a:extLst>
              <a:ext uri="{FF2B5EF4-FFF2-40B4-BE49-F238E27FC236}">
                <a16:creationId xmlns:a16="http://schemas.microsoft.com/office/drawing/2014/main" id="{5B8CBB8A-26E4-1699-2CFF-2482AAD5CEC0}"/>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定款国際ロータリー細則および標準ロータリークラブに関する制定案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52333AB8-C9FC-8341-2B28-707CD72CEF92}"/>
              </a:ext>
            </a:extLst>
          </p:cNvPr>
          <p:cNvSpPr/>
          <p:nvPr/>
        </p:nvSpPr>
        <p:spPr>
          <a:xfrm>
            <a:off x="357186" y="1386005"/>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25-33</a:t>
            </a:r>
            <a:endParaRPr kumimoji="1" lang="ja-JP" altLang="en-US" sz="32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F615DEF-C94F-8FE7-5F68-8FD781D54557}"/>
              </a:ext>
            </a:extLst>
          </p:cNvPr>
          <p:cNvSpPr/>
          <p:nvPr/>
        </p:nvSpPr>
        <p:spPr>
          <a:xfrm>
            <a:off x="585788" y="1951456"/>
            <a:ext cx="2743199" cy="46659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ysClr val="windowText" lastClr="000000"/>
                </a:solidFill>
                <a:latin typeface="メイリオ" panose="020B0604030504040204" pitchFamily="50" charset="-128"/>
                <a:ea typeface="メイリオ" panose="020B0604030504040204" pitchFamily="50" charset="-128"/>
              </a:rPr>
              <a:t>雑誌購読を任意とする件</a:t>
            </a:r>
            <a:endParaRPr kumimoji="1" lang="en-US" altLang="ja-JP" dirty="0">
              <a:solidFill>
                <a:sysClr val="windowText" lastClr="00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4DA5832B-F70D-6677-8EA1-710195E6E81E}"/>
              </a:ext>
            </a:extLst>
          </p:cNvPr>
          <p:cNvSpPr/>
          <p:nvPr/>
        </p:nvSpPr>
        <p:spPr>
          <a:xfrm>
            <a:off x="485774" y="2491318"/>
            <a:ext cx="6343651" cy="2352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国際ロータリー細則および標準ロータリークラブ定款を次のように改正する。</a:t>
            </a:r>
          </a:p>
        </p:txBody>
      </p:sp>
      <p:sp>
        <p:nvSpPr>
          <p:cNvPr id="10" name="正方形/長方形 9">
            <a:extLst>
              <a:ext uri="{FF2B5EF4-FFF2-40B4-BE49-F238E27FC236}">
                <a16:creationId xmlns:a16="http://schemas.microsoft.com/office/drawing/2014/main" id="{827DD126-8B99-3148-EB2D-AFA1A477D2E6}"/>
              </a:ext>
            </a:extLst>
          </p:cNvPr>
          <p:cNvSpPr/>
          <p:nvPr/>
        </p:nvSpPr>
        <p:spPr>
          <a:xfrm>
            <a:off x="585788" y="2790074"/>
            <a:ext cx="11301412" cy="3931401"/>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ysClr val="windowText" lastClr="000000"/>
                </a:solidFill>
                <a:latin typeface="メイリオ" panose="020B0604030504040204" pitchFamily="50" charset="-128"/>
                <a:ea typeface="メイリオ" panose="020B0604030504040204" pitchFamily="50" charset="-128"/>
              </a:rPr>
              <a:t>第</a:t>
            </a:r>
            <a:r>
              <a:rPr kumimoji="1" lang="en-US" altLang="ja-JP" sz="1600" b="1" dirty="0">
                <a:solidFill>
                  <a:sysClr val="windowText" lastClr="000000"/>
                </a:solidFill>
                <a:latin typeface="メイリオ" panose="020B0604030504040204" pitchFamily="50" charset="-128"/>
                <a:ea typeface="メイリオ" panose="020B0604030504040204" pitchFamily="50" charset="-128"/>
              </a:rPr>
              <a:t>21</a:t>
            </a: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条　</a:t>
            </a:r>
            <a:r>
              <a:rPr lang="ja-JP" altLang="en-US" sz="1600" b="1" dirty="0">
                <a:solidFill>
                  <a:sysClr val="windowText" lastClr="000000"/>
                </a:solidFill>
                <a:latin typeface="メイリオ" panose="020B0604030504040204" pitchFamily="50" charset="-128"/>
                <a:ea typeface="メイリオ" panose="020B0604030504040204" pitchFamily="50" charset="-128"/>
              </a:rPr>
              <a:t>機関</a:t>
            </a: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雑誌</a:t>
            </a:r>
            <a:endParaRPr kumimoji="1"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21.20.</a:t>
            </a:r>
            <a:r>
              <a:rPr lang="ja-JP" altLang="en-US" sz="1400" b="1" dirty="0">
                <a:solidFill>
                  <a:sysClr val="windowText" lastClr="000000"/>
                </a:solidFill>
                <a:latin typeface="メイリオ" panose="020B0604030504040204" pitchFamily="50" charset="-128"/>
                <a:ea typeface="メイリオ" panose="020B0604030504040204" pitchFamily="50" charset="-128"/>
              </a:rPr>
              <a:t>購読料</a:t>
            </a:r>
            <a:endParaRPr kumimoji="1" lang="en-US" altLang="ja-JP" sz="1400" b="1"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21.020.1.</a:t>
            </a:r>
            <a:r>
              <a:rPr lang="ja-JP" altLang="en-US" sz="1400" dirty="0">
                <a:solidFill>
                  <a:sysClr val="windowText" lastClr="000000"/>
                </a:solidFill>
                <a:latin typeface="メイリオ" panose="020B0604030504040204" pitchFamily="50" charset="-128"/>
                <a:ea typeface="メイリオ" panose="020B0604030504040204" pitchFamily="50" charset="-128"/>
              </a:rPr>
              <a:t>購読義務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各会員は、会員籍にある限り、機関雑誌、または理事会により当該クラブに対して承認されたロータリー雑誌</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の有料購読者となる</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の購読を選択できる</a:t>
            </a:r>
            <a:r>
              <a:rPr lang="ja-JP" altLang="en-US" sz="1400" dirty="0">
                <a:solidFill>
                  <a:sysClr val="windowText" lastClr="000000"/>
                </a:solidFill>
                <a:latin typeface="メイリオ" panose="020B0604030504040204" pitchFamily="50" charset="-128"/>
                <a:ea typeface="メイリオ" panose="020B0604030504040204" pitchFamily="50" charset="-128"/>
              </a:rPr>
              <a:t>ものとする。同じ住所に住む二人のロータリアンは、機関雑誌を合同で購買できる。各機関雑誌の購読料は、すべて理事会がこれを定めるものとする。クラブは、購読料を徴収し、</a:t>
            </a:r>
            <a:r>
              <a:rPr lang="en-US" altLang="ja-JP" sz="1400" dirty="0">
                <a:solidFill>
                  <a:sysClr val="windowText" lastClr="000000"/>
                </a:solidFill>
                <a:latin typeface="メイリオ" panose="020B0604030504040204" pitchFamily="50" charset="-128"/>
                <a:ea typeface="メイリオ" panose="020B0604030504040204" pitchFamily="50" charset="-128"/>
              </a:rPr>
              <a:t>RI</a:t>
            </a:r>
            <a:r>
              <a:rPr lang="ja-JP" altLang="en-US" sz="1400" dirty="0">
                <a:solidFill>
                  <a:sysClr val="windowText" lastClr="000000"/>
                </a:solidFill>
                <a:latin typeface="メイリオ" panose="020B0604030504040204" pitchFamily="50" charset="-128"/>
                <a:ea typeface="メイリオ" panose="020B0604030504040204" pitchFamily="50" charset="-128"/>
              </a:rPr>
              <a:t>に送金するものとする。各</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会員</a:t>
            </a:r>
            <a:r>
              <a:rPr lang="ja-JP" altLang="en-US" sz="1400" b="1" u="sng" dirty="0">
                <a:solidFill>
                  <a:sysClr val="windowText" lastClr="000000"/>
                </a:solidFill>
                <a:latin typeface="メイリオ" panose="020B0604030504040204" pitchFamily="50" charset="-128"/>
                <a:ea typeface="メイリオ" panose="020B0604030504040204" pitchFamily="50" charset="-128"/>
              </a:rPr>
              <a:t>購読者</a:t>
            </a:r>
            <a:r>
              <a:rPr lang="ja-JP" altLang="en-US" sz="1400" dirty="0">
                <a:solidFill>
                  <a:sysClr val="windowText" lastClr="000000"/>
                </a:solidFill>
                <a:latin typeface="メイリオ" panose="020B0604030504040204" pitchFamily="50" charset="-128"/>
                <a:ea typeface="メイリオ" panose="020B0604030504040204" pitchFamily="50" charset="-128"/>
              </a:rPr>
              <a:t>は、印刷版か電子版（利用できる場合）のどちらかを選択できる。理事会は、会員が機関雑誌およびクラブ用に定められた理事会承認のロータリー雑誌で用いられている言語を読めない場合は、そのクラブに対する本節の規定の適用を免除でき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10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および、標準ロータリークラブ定款を次のように改正する。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1000"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15</a:t>
            </a:r>
            <a:r>
              <a:rPr lang="ja-JP" altLang="en-US" sz="1600" b="1" dirty="0">
                <a:solidFill>
                  <a:sysClr val="windowText" lastClr="000000"/>
                </a:solidFill>
                <a:latin typeface="メイリオ" panose="020B0604030504040204" pitchFamily="50" charset="-128"/>
                <a:ea typeface="メイリオ" panose="020B0604030504040204" pitchFamily="50" charset="-128"/>
              </a:rPr>
              <a:t>条　ロータリーの雑誌</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ja-JP" altLang="en-US" sz="1400" b="1" dirty="0">
                <a:solidFill>
                  <a:sysClr val="windowText" lastClr="000000"/>
                </a:solidFill>
                <a:latin typeface="メイリオ" panose="020B0604030504040204" pitchFamily="50" charset="-128"/>
                <a:ea typeface="メイリオ" panose="020B0604030504040204" pitchFamily="50" charset="-128"/>
              </a:rPr>
              <a:t>第１節ー</a:t>
            </a:r>
            <a:r>
              <a:rPr lang="ja-JP" altLang="en-US" sz="1400" b="1" u="sng" dirty="0">
                <a:solidFill>
                  <a:sysClr val="windowText" lastClr="000000"/>
                </a:solidFill>
                <a:latin typeface="メイリオ" panose="020B0604030504040204" pitchFamily="50" charset="-128"/>
                <a:ea typeface="メイリオ" panose="020B0604030504040204" pitchFamily="50" charset="-128"/>
              </a:rPr>
              <a:t>任意</a:t>
            </a:r>
            <a:r>
              <a:rPr lang="ja-JP" altLang="en-US" sz="1400" b="1" dirty="0">
                <a:solidFill>
                  <a:sysClr val="windowText" lastClr="000000"/>
                </a:solidFill>
                <a:latin typeface="メイリオ" panose="020B0604030504040204" pitchFamily="50" charset="-128"/>
                <a:ea typeface="メイリオ" panose="020B0604030504040204" pitchFamily="50" charset="-128"/>
              </a:rPr>
              <a:t>の購読</a:t>
            </a:r>
            <a:r>
              <a:rPr lang="ja-JP" altLang="en-US" sz="1400" b="1" strike="sngStrike" dirty="0">
                <a:solidFill>
                  <a:sysClr val="windowText" lastClr="000000"/>
                </a:solidFill>
                <a:latin typeface="メイリオ" panose="020B0604030504040204" pitchFamily="50" charset="-128"/>
                <a:ea typeface="メイリオ" panose="020B0604030504040204" pitchFamily="50" charset="-128"/>
              </a:rPr>
              <a:t>義務</a:t>
            </a:r>
            <a:r>
              <a:rPr lang="ja-JP" altLang="en-US" sz="1400" dirty="0">
                <a:solidFill>
                  <a:sysClr val="windowText" lastClr="000000"/>
                </a:solidFill>
                <a:latin typeface="メイリオ" panose="020B0604030504040204" pitchFamily="50" charset="-128"/>
                <a:ea typeface="メイリオ" panose="020B0604030504040204" pitchFamily="50" charset="-128"/>
              </a:rPr>
              <a:t>。</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本クラブが</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RI</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理事会によって免除されていない限り、各会員は、機関雑誌を購読するものとする。</a:t>
            </a:r>
            <a:r>
              <a:rPr lang="ja-JP" altLang="en-US" sz="1400" b="1" u="sng" dirty="0">
                <a:solidFill>
                  <a:sysClr val="windowText" lastClr="000000"/>
                </a:solidFill>
                <a:latin typeface="メイリオ" panose="020B0604030504040204" pitchFamily="50" charset="-128"/>
                <a:ea typeface="メイリオ" panose="020B0604030504040204" pitchFamily="50" charset="-128"/>
              </a:rPr>
              <a:t>各会員は、</a:t>
            </a:r>
            <a:endParaRPr lang="en-US" altLang="ja-JP" sz="14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400" b="1" u="sng" dirty="0">
                <a:solidFill>
                  <a:sysClr val="windowText" lastClr="000000"/>
                </a:solidFill>
                <a:latin typeface="メイリオ" panose="020B0604030504040204" pitchFamily="50" charset="-128"/>
                <a:ea typeface="メイリオ" panose="020B0604030504040204" pitchFamily="50" charset="-128"/>
              </a:rPr>
              <a:t>機関雑誌の購読を選択できる。</a:t>
            </a:r>
            <a:r>
              <a:rPr lang="ja-JP" altLang="en-US" sz="1400" dirty="0">
                <a:solidFill>
                  <a:sysClr val="windowText" lastClr="000000"/>
                </a:solidFill>
                <a:latin typeface="メイリオ" panose="020B0604030504040204" pitchFamily="50" charset="-128"/>
                <a:ea typeface="メイリオ" panose="020B0604030504040204" pitchFamily="50" charset="-128"/>
              </a:rPr>
              <a:t>同じ住所に住む二名のロータリアンは、機関雑誌を合同で購読することができる。購読は本クラブの会員になっている限り継続し、購読料は理事会が決定した人頭分担金の支払日に支払われるものとする。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第２節ー購読料。購読料は、クラブが各</a:t>
            </a:r>
            <a:r>
              <a:rPr kumimoji="1" lang="ja-JP" altLang="en-US" sz="1400" strike="sngStrike" dirty="0">
                <a:solidFill>
                  <a:sysClr val="windowText" lastClr="000000"/>
                </a:solidFill>
                <a:latin typeface="メイリオ" panose="020B0604030504040204" pitchFamily="50" charset="-128"/>
                <a:ea typeface="メイリオ" panose="020B0604030504040204" pitchFamily="50" charset="-128"/>
              </a:rPr>
              <a:t>会員</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購読者から事前に徴収し、</a:t>
            </a:r>
            <a:r>
              <a:rPr kumimoji="1" lang="en-US" altLang="ja-JP" sz="1400" dirty="0">
                <a:solidFill>
                  <a:sysClr val="windowText" lastClr="000000"/>
                </a:solidFill>
                <a:latin typeface="メイリオ" panose="020B0604030504040204" pitchFamily="50" charset="-128"/>
                <a:ea typeface="メイリオ" panose="020B0604030504040204" pitchFamily="50" charset="-128"/>
              </a:rPr>
              <a:t>RI</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または</a:t>
            </a:r>
            <a:r>
              <a:rPr kumimoji="1" lang="en-US" altLang="ja-JP" sz="1400" dirty="0">
                <a:solidFill>
                  <a:sysClr val="windowText" lastClr="000000"/>
                </a:solidFill>
                <a:latin typeface="メイリオ" panose="020B0604030504040204" pitchFamily="50" charset="-128"/>
                <a:ea typeface="メイリオ" panose="020B0604030504040204" pitchFamily="50" charset="-128"/>
              </a:rPr>
              <a:t>RI</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理事会が決定した通り、購読する地域雑誌の事務所に送金するものとする。</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24F288BA-7CF8-A40F-E68D-444D15461550}"/>
              </a:ext>
            </a:extLst>
          </p:cNvPr>
          <p:cNvSpPr/>
          <p:nvPr/>
        </p:nvSpPr>
        <p:spPr>
          <a:xfrm>
            <a:off x="3179438" y="2971212"/>
            <a:ext cx="5976000" cy="3204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rgbClr val="FF0000"/>
                </a:solidFill>
                <a:latin typeface="メイリオ" panose="020B0604030504040204" pitchFamily="50" charset="-128"/>
                <a:ea typeface="メイリオ" panose="020B0604030504040204" pitchFamily="50" charset="-128"/>
              </a:rPr>
              <a:t>撤回</a:t>
            </a:r>
            <a:endParaRPr kumimoji="1" lang="ja-JP" altLang="en-US" sz="48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A4C13717-26F2-FBFA-C374-E2DDDCE5753B}"/>
              </a:ext>
            </a:extLst>
          </p:cNvPr>
          <p:cNvSpPr/>
          <p:nvPr/>
        </p:nvSpPr>
        <p:spPr>
          <a:xfrm>
            <a:off x="3657600" y="1435173"/>
            <a:ext cx="4400550" cy="4689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提案者：第</a:t>
            </a:r>
            <a:r>
              <a:rPr kumimoji="1" lang="en-US" altLang="ja-JP" b="1" dirty="0">
                <a:solidFill>
                  <a:schemeClr val="tx1"/>
                </a:solidFill>
                <a:latin typeface="メイリオ" panose="020B0604030504040204" pitchFamily="50" charset="-128"/>
                <a:ea typeface="メイリオ" panose="020B0604030504040204" pitchFamily="50" charset="-128"/>
              </a:rPr>
              <a:t>4740</a:t>
            </a:r>
            <a:r>
              <a:rPr kumimoji="1" lang="ja-JP" altLang="en-US" b="1" dirty="0">
                <a:solidFill>
                  <a:schemeClr val="tx1"/>
                </a:solidFill>
                <a:latin typeface="メイリオ" panose="020B0604030504040204" pitchFamily="50" charset="-128"/>
                <a:ea typeface="メイリオ" panose="020B0604030504040204" pitchFamily="50" charset="-128"/>
              </a:rPr>
              <a:t>、</a:t>
            </a:r>
            <a:r>
              <a:rPr kumimoji="1" lang="en-US" altLang="ja-JP" b="1" dirty="0">
                <a:solidFill>
                  <a:schemeClr val="tx1"/>
                </a:solidFill>
                <a:latin typeface="メイリオ" panose="020B0604030504040204" pitchFamily="50" charset="-128"/>
                <a:ea typeface="メイリオ" panose="020B0604030504040204" pitchFamily="50" charset="-128"/>
              </a:rPr>
              <a:t>4590</a:t>
            </a:r>
            <a:r>
              <a:rPr lang="ja-JP" altLang="en-US" b="1" dirty="0">
                <a:solidFill>
                  <a:schemeClr val="tx1"/>
                </a:solidFill>
                <a:latin typeface="メイリオ" panose="020B0604030504040204" pitchFamily="50" charset="-128"/>
                <a:ea typeface="メイリオ" panose="020B0604030504040204" pitchFamily="50" charset="-128"/>
              </a:rPr>
              <a:t>（ブラジル）</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2750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00983-6AC7-7D7B-FDD4-C6E3A883513E}"/>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5C972F1-3568-F56B-2415-51EBBE9B09CB}"/>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RI</a:t>
            </a: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理事会から提出された制定案</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国際ロータリー細則に関する制定案</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627E384A-DC11-DEDF-D4E7-348812318564}"/>
              </a:ext>
            </a:extLst>
          </p:cNvPr>
          <p:cNvSpPr/>
          <p:nvPr/>
        </p:nvSpPr>
        <p:spPr>
          <a:xfrm>
            <a:off x="253315" y="1366392"/>
            <a:ext cx="3070800" cy="62397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25-35</a:t>
            </a:r>
            <a:endPar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D0FE9F84-7B21-2E59-7C0F-375024A731FF}"/>
              </a:ext>
            </a:extLst>
          </p:cNvPr>
          <p:cNvSpPr/>
          <p:nvPr/>
        </p:nvSpPr>
        <p:spPr>
          <a:xfrm>
            <a:off x="538275" y="2154653"/>
            <a:ext cx="3972766" cy="29012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ゾーン構成の決定基準を改正する件</a:t>
            </a:r>
          </a:p>
        </p:txBody>
      </p:sp>
      <p:sp>
        <p:nvSpPr>
          <p:cNvPr id="9" name="正方形/長方形 8">
            <a:extLst>
              <a:ext uri="{FF2B5EF4-FFF2-40B4-BE49-F238E27FC236}">
                <a16:creationId xmlns:a16="http://schemas.microsoft.com/office/drawing/2014/main" id="{B98394D9-2DAC-37A9-7012-B4EC0745E678}"/>
              </a:ext>
            </a:extLst>
          </p:cNvPr>
          <p:cNvSpPr/>
          <p:nvPr/>
        </p:nvSpPr>
        <p:spPr>
          <a:xfrm>
            <a:off x="444103" y="2589251"/>
            <a:ext cx="4220221" cy="2901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国際ロータリー細則を次のように改正する</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10" name="正方形/長方形 9">
            <a:extLst>
              <a:ext uri="{FF2B5EF4-FFF2-40B4-BE49-F238E27FC236}">
                <a16:creationId xmlns:a16="http://schemas.microsoft.com/office/drawing/2014/main" id="{88B51900-DF95-839E-71A5-7A3CF50863F8}"/>
              </a:ext>
            </a:extLst>
          </p:cNvPr>
          <p:cNvSpPr/>
          <p:nvPr/>
        </p:nvSpPr>
        <p:spPr>
          <a:xfrm>
            <a:off x="444103" y="2986688"/>
            <a:ext cx="11543109" cy="3383631"/>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kumimoji="1" lang="en-US" altLang="ja-JP"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11</a:t>
            </a:r>
            <a:r>
              <a:rPr kumimoji="1" lang="ja-JP" altLang="en-US"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理事の指名と選挙</a:t>
            </a:r>
            <a:endParaRPr kumimoji="1" lang="en-US" altLang="ja-JP"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11.010.</a:t>
            </a:r>
            <a:r>
              <a:rPr kumimoji="1" lang="ja-JP" altLang="en-US"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ゾーン制の理事の指名</a:t>
            </a:r>
            <a:endParaRPr kumimoji="1" lang="en-US" altLang="ja-JP"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11.010.1.</a:t>
            </a: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ゾーンの数</a:t>
            </a:r>
            <a:endParaRPr kumimoji="1" lang="en-US" altLang="ja-JP"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世界を</a:t>
            </a:r>
            <a:r>
              <a:rPr kumimoji="1" lang="ja-JP" altLang="en-US" sz="18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理事会が定める通り</a:t>
            </a:r>
            <a:r>
              <a:rPr kumimoji="1" lang="en-US" altLang="ja-JP"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34</a:t>
            </a: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ゾーンに分割</a:t>
            </a:r>
            <a:r>
              <a:rPr kumimoji="1" lang="ja-JP" altLang="en-US" sz="18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し、理事会が定める通り、ゾーン内のロータリアン数がおおよそ</a:t>
            </a:r>
            <a:endParaRPr kumimoji="1" lang="en-US" altLang="ja-JP" sz="18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等しくなるように</a:t>
            </a: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するものとする。</a:t>
            </a:r>
            <a:r>
              <a:rPr kumimoji="1" lang="ja-JP" altLang="en-US" sz="18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理事会は、ゾーンの境界を定めるに当たり、理事会が重要だと判断した</a:t>
            </a:r>
            <a:endParaRPr kumimoji="1" lang="en-US" altLang="ja-JP" sz="18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地理的、言語的、文化的、その他の要素を考慮できる。</a:t>
            </a:r>
            <a:endParaRPr kumimoji="1" lang="en-US" altLang="ja-JP" sz="18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11.010.3.</a:t>
            </a: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ゾーンの境界の定期的見直し</a:t>
            </a:r>
            <a:endParaRPr kumimoji="1" lang="en-US" altLang="ja-JP"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理事会は、少なくとも</a:t>
            </a:r>
            <a:r>
              <a:rPr kumimoji="1" lang="en-US" altLang="ja-JP"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8</a:t>
            </a: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年に</a:t>
            </a:r>
            <a:r>
              <a:rPr kumimoji="1" lang="en-US" altLang="ja-JP"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a:t>
            </a: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度、</a:t>
            </a:r>
            <a:r>
              <a:rPr kumimoji="1" lang="ja-JP" altLang="en-US" sz="18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ゾーン内のロータリアン数をほぼ等しくするために、</a:t>
            </a: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ゾーンの構成を見直す</a:t>
            </a:r>
            <a:endParaRPr kumimoji="1" lang="en-US" altLang="ja-JP"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ものとする。理事会はまた、必要に応じて同じ目的のために臨時の見直しを行うことができる。</a:t>
            </a:r>
            <a:endParaRPr kumimoji="1" lang="en-US" altLang="ja-JP"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11.010.04.</a:t>
            </a:r>
            <a:r>
              <a:rPr kumimoji="1" lang="ja-JP" altLang="en-US" sz="18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ゾーンの再編成</a:t>
            </a:r>
            <a:endParaRPr kumimoji="1" lang="en-US" altLang="ja-JP" sz="18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ゾーン構成の改正は、理事会が行う事が出来る。</a:t>
            </a:r>
            <a:endParaRPr kumimoji="1" lang="en-US" altLang="ja-JP"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12" name="爆発: 14 pt 11">
            <a:extLst>
              <a:ext uri="{FF2B5EF4-FFF2-40B4-BE49-F238E27FC236}">
                <a16:creationId xmlns:a16="http://schemas.microsoft.com/office/drawing/2014/main" id="{40017891-52EF-9D41-7C29-AA42CE168F86}"/>
              </a:ext>
            </a:extLst>
          </p:cNvPr>
          <p:cNvSpPr/>
          <p:nvPr/>
        </p:nvSpPr>
        <p:spPr>
          <a:xfrm>
            <a:off x="3090000" y="3222582"/>
            <a:ext cx="6012000" cy="2628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修正後採択</a:t>
            </a:r>
          </a:p>
        </p:txBody>
      </p:sp>
      <p:sp>
        <p:nvSpPr>
          <p:cNvPr id="13" name="正方形/長方形 12">
            <a:extLst>
              <a:ext uri="{FF2B5EF4-FFF2-40B4-BE49-F238E27FC236}">
                <a16:creationId xmlns:a16="http://schemas.microsoft.com/office/drawing/2014/main" id="{7CB30FAA-E5AA-F0C1-5693-511B4595B08B}"/>
              </a:ext>
            </a:extLst>
          </p:cNvPr>
          <p:cNvSpPr/>
          <p:nvPr/>
        </p:nvSpPr>
        <p:spPr>
          <a:xfrm>
            <a:off x="3571453" y="1574303"/>
            <a:ext cx="2286423" cy="3272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RI</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理事会</a:t>
            </a:r>
          </a:p>
        </p:txBody>
      </p:sp>
    </p:spTree>
    <p:extLst>
      <p:ext uri="{BB962C8B-B14F-4D97-AF65-F5344CB8AC3E}">
        <p14:creationId xmlns:p14="http://schemas.microsoft.com/office/powerpoint/2010/main" val="344756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3F164-EF0A-26CB-39B9-476A37C1D155}"/>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35C644C-A62B-8CF0-5252-6C917B1F5901}"/>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atin typeface="メイリオ" panose="020B0604030504040204" pitchFamily="50" charset="-128"/>
                <a:ea typeface="メイリオ" panose="020B0604030504040204" pitchFamily="50" charset="-128"/>
              </a:rPr>
              <a:t>RI</a:t>
            </a:r>
            <a:r>
              <a:rPr kumimoji="1" lang="ja-JP" altLang="en-US" sz="4000" b="1" dirty="0">
                <a:latin typeface="メイリオ" panose="020B0604030504040204" pitchFamily="50" charset="-128"/>
                <a:ea typeface="メイリオ" panose="020B0604030504040204" pitchFamily="50" charset="-128"/>
              </a:rPr>
              <a:t>理事会から提出された制定案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7B9E5CC-7C23-EE6F-67BA-28FE446E5421}"/>
              </a:ext>
            </a:extLst>
          </p:cNvPr>
          <p:cNvSpPr/>
          <p:nvPr/>
        </p:nvSpPr>
        <p:spPr>
          <a:xfrm>
            <a:off x="253315" y="1366392"/>
            <a:ext cx="3070800" cy="62397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a:t>
            </a:r>
            <a:r>
              <a:rPr lang="en-US" altLang="ja-JP" sz="3600" dirty="0">
                <a:latin typeface="メイリオ" panose="020B0604030504040204" pitchFamily="50" charset="-128"/>
                <a:ea typeface="メイリオ" panose="020B0604030504040204" pitchFamily="50" charset="-128"/>
              </a:rPr>
              <a:t>36</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F9F5D91E-5313-D610-5D33-DBEFA183D5B9}"/>
              </a:ext>
            </a:extLst>
          </p:cNvPr>
          <p:cNvSpPr/>
          <p:nvPr/>
        </p:nvSpPr>
        <p:spPr>
          <a:xfrm>
            <a:off x="502611" y="2138295"/>
            <a:ext cx="3708000" cy="32728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会員の多様性の条項を改正</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00F5B9DE-B3E3-D429-2C89-7F2B132657F9}"/>
              </a:ext>
            </a:extLst>
          </p:cNvPr>
          <p:cNvSpPr/>
          <p:nvPr/>
        </p:nvSpPr>
        <p:spPr>
          <a:xfrm>
            <a:off x="502611" y="2562362"/>
            <a:ext cx="4220221" cy="2901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国際ロータリー細則を次のように改正する</a:t>
            </a:r>
            <a:r>
              <a:rPr kumimoji="1" lang="ja-JP" altLang="en-US" sz="1400" dirty="0">
                <a:solidFill>
                  <a:schemeClr val="tx1"/>
                </a:solidFill>
                <a:latin typeface="メイリオ" panose="020B0604030504040204" pitchFamily="50" charset="-128"/>
                <a:ea typeface="メイリオ" panose="020B0604030504040204" pitchFamily="50" charset="-128"/>
              </a:rPr>
              <a:t>。</a:t>
            </a:r>
          </a:p>
        </p:txBody>
      </p:sp>
      <p:sp>
        <p:nvSpPr>
          <p:cNvPr id="10" name="正方形/長方形 9">
            <a:extLst>
              <a:ext uri="{FF2B5EF4-FFF2-40B4-BE49-F238E27FC236}">
                <a16:creationId xmlns:a16="http://schemas.microsoft.com/office/drawing/2014/main" id="{C4702B99-9BC5-760C-4830-F4E0E4FA3D08}"/>
              </a:ext>
            </a:extLst>
          </p:cNvPr>
          <p:cNvSpPr/>
          <p:nvPr/>
        </p:nvSpPr>
        <p:spPr>
          <a:xfrm>
            <a:off x="253315" y="2986688"/>
            <a:ext cx="11816765" cy="3596991"/>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a:t>
            </a:r>
            <a:r>
              <a:rPr lang="ja-JP" altLang="en-US" b="1" dirty="0">
                <a:solidFill>
                  <a:sysClr val="windowText" lastClr="000000"/>
                </a:solidFill>
                <a:latin typeface="メイリオ" panose="020B0604030504040204" pitchFamily="50" charset="-128"/>
                <a:ea typeface="メイリオ" panose="020B0604030504040204" pitchFamily="50" charset="-128"/>
              </a:rPr>
              <a:t>４</a:t>
            </a:r>
            <a:r>
              <a:rPr kumimoji="1" lang="ja-JP" altLang="en-US" b="1" dirty="0">
                <a:solidFill>
                  <a:sysClr val="windowText" lastClr="000000"/>
                </a:solidFill>
                <a:latin typeface="メイリオ" panose="020B0604030504040204" pitchFamily="50" charset="-128"/>
                <a:ea typeface="メイリオ" panose="020B0604030504040204" pitchFamily="50" charset="-128"/>
              </a:rPr>
              <a:t>条 クラブ会員の身分</a:t>
            </a:r>
            <a:endParaRPr lang="en-US" altLang="ja-JP" b="1" dirty="0">
              <a:solidFill>
                <a:sysClr val="windowText" lastClr="000000"/>
              </a:solidFill>
              <a:latin typeface="メイリオ" panose="020B0604030504040204" pitchFamily="50" charset="-128"/>
              <a:ea typeface="メイリオ" panose="020B0604030504040204" pitchFamily="50" charset="-128"/>
            </a:endParaRPr>
          </a:p>
          <a:p>
            <a:endParaRPr kumimoji="1" lang="en-US" altLang="ja-JP" sz="1000" dirty="0">
              <a:solidFill>
                <a:sysClr val="windowText" lastClr="000000"/>
              </a:solidFill>
              <a:latin typeface="メイリオ" panose="020B0604030504040204" pitchFamily="50" charset="-128"/>
              <a:ea typeface="メイリオ" panose="020B0604030504040204" pitchFamily="50" charset="-128"/>
            </a:endParaRPr>
          </a:p>
          <a:p>
            <a:r>
              <a:rPr lang="en-US" altLang="ja-JP" b="1" dirty="0">
                <a:solidFill>
                  <a:sysClr val="windowText" lastClr="000000"/>
                </a:solidFill>
                <a:latin typeface="メイリオ" panose="020B0604030504040204" pitchFamily="50" charset="-128"/>
                <a:ea typeface="メイリオ" panose="020B0604030504040204" pitchFamily="50" charset="-128"/>
              </a:rPr>
              <a:t>4.070.</a:t>
            </a:r>
            <a:r>
              <a:rPr lang="ja-JP" altLang="en-US" b="1" dirty="0">
                <a:solidFill>
                  <a:sysClr val="windowText" lastClr="000000"/>
                </a:solidFill>
                <a:latin typeface="メイリオ" panose="020B0604030504040204" pitchFamily="50" charset="-128"/>
                <a:ea typeface="メイリオ" panose="020B0604030504040204" pitchFamily="50" charset="-128"/>
              </a:rPr>
              <a:t> 会員の多様性</a:t>
            </a:r>
            <a:endParaRPr lang="en-US" altLang="ja-JP" b="1"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各クラブとローターアクトクラブは、多様性、公正さ、インクルージョンを推進するようなバランスのとれた会員基盤を構築</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するよう努めるものとする。いかなるクラブも、</a:t>
            </a:r>
            <a:r>
              <a:rPr lang="en-US" altLang="ja-JP" sz="1600" dirty="0">
                <a:solidFill>
                  <a:sysClr val="windowText" lastClr="000000"/>
                </a:solidFill>
                <a:latin typeface="メイリオ" panose="020B0604030504040204" pitchFamily="50" charset="-128"/>
                <a:ea typeface="メイリオ" panose="020B0604030504040204" pitchFamily="50" charset="-128"/>
              </a:rPr>
              <a:t>RI</a:t>
            </a:r>
            <a:r>
              <a:rPr lang="ja-JP" altLang="en-US" sz="1600" dirty="0">
                <a:solidFill>
                  <a:sysClr val="windowText" lastClr="000000"/>
                </a:solidFill>
                <a:latin typeface="メイリオ" panose="020B0604030504040204" pitchFamily="50" charset="-128"/>
                <a:ea typeface="メイリオ" panose="020B0604030504040204" pitchFamily="50" charset="-128"/>
              </a:rPr>
              <a:t>にいつ加盟したかに関係なく、いかなる方法においても、</a:t>
            </a:r>
            <a:r>
              <a:rPr lang="ja-JP" altLang="en-US" sz="1600" b="1" u="sng" dirty="0">
                <a:solidFill>
                  <a:sysClr val="windowText" lastClr="000000"/>
                </a:solidFill>
                <a:latin typeface="メイリオ" panose="020B0604030504040204" pitchFamily="50" charset="-128"/>
                <a:ea typeface="メイリオ" panose="020B0604030504040204" pitchFamily="50" charset="-128"/>
              </a:rPr>
              <a:t>性別</a:t>
            </a:r>
            <a:r>
              <a:rPr lang="ja-JP" altLang="en-US" sz="1600" dirty="0">
                <a:solidFill>
                  <a:sysClr val="windowText" lastClr="000000"/>
                </a:solidFill>
                <a:latin typeface="メイリオ" panose="020B0604030504040204" pitchFamily="50" charset="-128"/>
                <a:ea typeface="メイリオ" panose="020B0604030504040204" pitchFamily="50" charset="-128"/>
              </a:rPr>
              <a:t>、ジェンダー、人種、皮膚の色、信条、国籍、または性的指向により入会を誓約すること、もしくは</a:t>
            </a:r>
            <a:r>
              <a:rPr lang="en-US" altLang="ja-JP" sz="1600" dirty="0">
                <a:solidFill>
                  <a:sysClr val="windowText" lastClr="000000"/>
                </a:solidFill>
                <a:latin typeface="メイリオ" panose="020B0604030504040204" pitchFamily="50" charset="-128"/>
                <a:ea typeface="メイリオ" panose="020B0604030504040204" pitchFamily="50" charset="-128"/>
              </a:rPr>
              <a:t>RI</a:t>
            </a:r>
            <a:r>
              <a:rPr lang="ja-JP" altLang="en-US" sz="1600" dirty="0">
                <a:solidFill>
                  <a:sysClr val="windowText" lastClr="000000"/>
                </a:solidFill>
                <a:latin typeface="メイリオ" panose="020B0604030504040204" pitchFamily="50" charset="-128"/>
                <a:ea typeface="メイリオ" panose="020B0604030504040204" pitchFamily="50" charset="-128"/>
              </a:rPr>
              <a:t>定款または細則により明白に認められていない入会の条件を課すことはできない。本節の規定に反する会員資格のいかなる規定または条件も無効であり、効力を持たない。</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ja-JP" altLang="en-US" b="1" dirty="0">
                <a:solidFill>
                  <a:sysClr val="windowText" lastClr="000000"/>
                </a:solidFill>
                <a:latin typeface="メイリオ" panose="020B0604030504040204" pitchFamily="50" charset="-128"/>
                <a:ea typeface="メイリオ" panose="020B0604030504040204" pitchFamily="50" charset="-128"/>
              </a:rPr>
              <a:t>標準ロータリークラブ定款を次のように改正する</a:t>
            </a:r>
            <a:r>
              <a:rPr lang="ja-JP" altLang="en-US" sz="1600" dirty="0">
                <a:solidFill>
                  <a:sysClr val="windowText" lastClr="000000"/>
                </a:solidFill>
                <a:latin typeface="メイリオ" panose="020B0604030504040204" pitchFamily="50" charset="-128"/>
                <a:ea typeface="メイリオ" panose="020B0604030504040204" pitchFamily="50" charset="-128"/>
              </a:rPr>
              <a:t>。</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b="1" dirty="0">
                <a:solidFill>
                  <a:sysClr val="windowText" lastClr="000000"/>
                </a:solidFill>
                <a:latin typeface="メイリオ" panose="020B0604030504040204" pitchFamily="50" charset="-128"/>
                <a:ea typeface="メイリオ" panose="020B0604030504040204" pitchFamily="50" charset="-128"/>
              </a:rPr>
              <a:t>第９条 クラブの会員構成</a:t>
            </a:r>
            <a:endParaRPr lang="en-US" altLang="ja-JP" b="1"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b="1"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dirty="0">
                <a:solidFill>
                  <a:sysClr val="windowText" lastClr="000000"/>
                </a:solidFill>
                <a:latin typeface="メイリオ" panose="020B0604030504040204" pitchFamily="50" charset="-128"/>
                <a:ea typeface="メイリオ" panose="020B0604030504040204" pitchFamily="50" charset="-128"/>
              </a:rPr>
              <a:t>第２節ー多様なクラブ会員基盤</a:t>
            </a:r>
            <a:r>
              <a:rPr lang="ja-JP" altLang="en-US" sz="1600" dirty="0">
                <a:solidFill>
                  <a:sysClr val="windowText" lastClr="000000"/>
                </a:solidFill>
                <a:latin typeface="メイリオ" panose="020B0604030504040204" pitchFamily="50" charset="-128"/>
                <a:ea typeface="メイリオ" panose="020B0604030504040204" pitchFamily="50" charset="-128"/>
              </a:rPr>
              <a:t>。本クラブの会員基盤は、年齢、性別、</a:t>
            </a:r>
            <a:r>
              <a:rPr lang="ja-JP" altLang="en-US" sz="1600" b="1" u="sng" dirty="0">
                <a:solidFill>
                  <a:sysClr val="windowText" lastClr="000000"/>
                </a:solidFill>
                <a:latin typeface="メイリオ" panose="020B0604030504040204" pitchFamily="50" charset="-128"/>
                <a:ea typeface="メイリオ" panose="020B0604030504040204" pitchFamily="50" charset="-128"/>
              </a:rPr>
              <a:t>ジェンダー、</a:t>
            </a:r>
            <a:r>
              <a:rPr lang="ja-JP" altLang="en-US" sz="1600" dirty="0">
                <a:solidFill>
                  <a:sysClr val="windowText" lastClr="000000"/>
                </a:solidFill>
                <a:latin typeface="メイリオ" panose="020B0604030504040204" pitchFamily="50" charset="-128"/>
                <a:ea typeface="メイリオ" panose="020B0604030504040204" pitchFamily="50" charset="-128"/>
              </a:rPr>
              <a:t>および民族的多様性を含め、地域社会の事業、専門職務、および嗜眠組織の多様性を表すものであるべきである、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BF64501C-BFF2-96BF-9E1E-513D2A4D719D}"/>
              </a:ext>
            </a:extLst>
          </p:cNvPr>
          <p:cNvSpPr/>
          <p:nvPr/>
        </p:nvSpPr>
        <p:spPr>
          <a:xfrm>
            <a:off x="2356611" y="2794286"/>
            <a:ext cx="7740000" cy="3348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FF0000"/>
                </a:solidFill>
                <a:latin typeface="メイリオ" panose="020B0604030504040204" pitchFamily="50" charset="-128"/>
                <a:ea typeface="メイリオ" panose="020B0604030504040204" pitchFamily="50" charset="-128"/>
              </a:rPr>
              <a:t>採択</a:t>
            </a:r>
            <a:endParaRPr kumimoji="1" lang="en-US" altLang="ja-JP" sz="3600" b="1" dirty="0">
              <a:solidFill>
                <a:srgbClr val="FF0000"/>
              </a:solidFill>
              <a:latin typeface="メイリオ" panose="020B0604030504040204" pitchFamily="50" charset="-128"/>
              <a:ea typeface="メイリオ" panose="020B0604030504040204" pitchFamily="50" charset="-128"/>
            </a:endParaRPr>
          </a:p>
          <a:p>
            <a:pPr algn="ctr"/>
            <a:r>
              <a:rPr lang="ja-JP" altLang="en-US" sz="3600" b="1" dirty="0">
                <a:solidFill>
                  <a:srgbClr val="FF0000"/>
                </a:solidFill>
                <a:latin typeface="メイリオ" panose="020B0604030504040204" pitchFamily="50" charset="-128"/>
                <a:ea typeface="メイリオ" panose="020B0604030504040204" pitchFamily="50" charset="-128"/>
              </a:rPr>
              <a:t>（</a:t>
            </a:r>
            <a:r>
              <a:rPr lang="en-US" altLang="ja-JP" sz="3600" b="1" dirty="0">
                <a:solidFill>
                  <a:srgbClr val="FF0000"/>
                </a:solidFill>
                <a:latin typeface="メイリオ" panose="020B0604030504040204" pitchFamily="50" charset="-128"/>
                <a:ea typeface="メイリオ" panose="020B0604030504040204" pitchFamily="50" charset="-128"/>
              </a:rPr>
              <a:t>288/195</a:t>
            </a:r>
            <a:r>
              <a:rPr lang="ja-JP" altLang="en-US" sz="3600" b="1" dirty="0">
                <a:solidFill>
                  <a:srgbClr val="FF0000"/>
                </a:solidFill>
                <a:latin typeface="メイリオ" panose="020B0604030504040204" pitchFamily="50" charset="-128"/>
                <a:ea typeface="メイリオ" panose="020B0604030504040204" pitchFamily="50" charset="-128"/>
              </a:rPr>
              <a:t>）</a:t>
            </a:r>
            <a:endParaRPr kumimoji="1" lang="ja-JP" altLang="en-US" sz="36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B79472F8-27A0-1E19-1CB8-F7C810686FB4}"/>
              </a:ext>
            </a:extLst>
          </p:cNvPr>
          <p:cNvSpPr/>
          <p:nvPr/>
        </p:nvSpPr>
        <p:spPr>
          <a:xfrm>
            <a:off x="3571452" y="1440466"/>
            <a:ext cx="7128000" cy="50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kumimoji="1" lang="en-US" altLang="ja-JP" b="1" dirty="0">
                <a:solidFill>
                  <a:schemeClr val="tx1"/>
                </a:solidFill>
                <a:latin typeface="メイリオ" panose="020B0604030504040204" pitchFamily="50" charset="-128"/>
                <a:ea typeface="メイリオ" panose="020B0604030504040204" pitchFamily="50" charset="-128"/>
              </a:rPr>
              <a:t>Suntec City </a:t>
            </a:r>
            <a:r>
              <a:rPr kumimoji="1" lang="ja-JP" altLang="en-US" b="1" dirty="0">
                <a:solidFill>
                  <a:schemeClr val="tx1"/>
                </a:solidFill>
                <a:latin typeface="メイリオ" panose="020B0604030504040204" pitchFamily="50" charset="-128"/>
                <a:ea typeface="メイリオ" panose="020B0604030504040204" pitchFamily="50" charset="-128"/>
              </a:rPr>
              <a:t>ロータリークラブ（ブルネイ、マレーシア、</a:t>
            </a:r>
            <a:endParaRPr kumimoji="1" lang="en-US" altLang="ja-JP" b="1" dirty="0">
              <a:solidFill>
                <a:schemeClr val="tx1"/>
              </a:solidFill>
              <a:latin typeface="メイリオ" panose="020B0604030504040204" pitchFamily="50" charset="-128"/>
              <a:ea typeface="メイリオ" panose="020B0604030504040204" pitchFamily="50" charset="-128"/>
            </a:endParaRPr>
          </a:p>
          <a:p>
            <a:r>
              <a:rPr lang="ja-JP" altLang="en-US" b="1" dirty="0">
                <a:solidFill>
                  <a:schemeClr val="tx1"/>
                </a:solidFill>
                <a:latin typeface="メイリオ" panose="020B0604030504040204" pitchFamily="50" charset="-128"/>
                <a:ea typeface="メイリオ" panose="020B0604030504040204" pitchFamily="50" charset="-128"/>
              </a:rPr>
              <a:t>　　　　シンガポール、第</a:t>
            </a:r>
            <a:r>
              <a:rPr lang="en-US" altLang="ja-JP" b="1" dirty="0">
                <a:solidFill>
                  <a:schemeClr val="tx1"/>
                </a:solidFill>
                <a:latin typeface="メイリオ" panose="020B0604030504040204" pitchFamily="50" charset="-128"/>
                <a:ea typeface="メイリオ" panose="020B0604030504040204" pitchFamily="50" charset="-128"/>
              </a:rPr>
              <a:t>3310</a:t>
            </a:r>
            <a:r>
              <a:rPr lang="ja-JP" altLang="en-US" b="1" dirty="0">
                <a:solidFill>
                  <a:schemeClr val="tx1"/>
                </a:solidFill>
                <a:latin typeface="メイリオ" panose="020B0604030504040204" pitchFamily="50" charset="-128"/>
                <a:ea typeface="メイリオ" panose="020B0604030504040204" pitchFamily="50" charset="-128"/>
              </a:rPr>
              <a:t>地区）</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6493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29EB2-017D-B604-2FD2-966745D363AB}"/>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5035429-B1F7-CB09-3D40-896B8EB60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62E29C47-6259-E397-93FE-B71C17A2D842}"/>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RI</a:t>
            </a: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理事会から提出された制定案</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国際ロータリー細則に関する制定案</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02944150-13A6-1A8F-90D4-AD7A92A5F87E}"/>
              </a:ext>
            </a:extLst>
          </p:cNvPr>
          <p:cNvSpPr/>
          <p:nvPr/>
        </p:nvSpPr>
        <p:spPr>
          <a:xfrm>
            <a:off x="218935" y="1474370"/>
            <a:ext cx="2484000" cy="432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2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25-42</a:t>
            </a:r>
            <a:endParaRPr kumimoji="1" lang="ja-JP" altLang="en-US" sz="2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3564051-487D-174F-99C8-23B729465FD8}"/>
              </a:ext>
            </a:extLst>
          </p:cNvPr>
          <p:cNvSpPr/>
          <p:nvPr/>
        </p:nvSpPr>
        <p:spPr>
          <a:xfrm>
            <a:off x="584824" y="2042288"/>
            <a:ext cx="8929687" cy="31823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ysClr val="windowText" lastClr="000000"/>
                </a:solidFill>
                <a:latin typeface="メイリオ" panose="020B0604030504040204" pitchFamily="50" charset="-128"/>
                <a:ea typeface="メイリオ" panose="020B0604030504040204" pitchFamily="50" charset="-128"/>
              </a:rPr>
              <a:t>ロータリークラブまたはローターアクトクラブの加盟停止・終結の要件を改正</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する件</a:t>
            </a:r>
          </a:p>
        </p:txBody>
      </p:sp>
      <p:sp>
        <p:nvSpPr>
          <p:cNvPr id="9" name="正方形/長方形 8">
            <a:extLst>
              <a:ext uri="{FF2B5EF4-FFF2-40B4-BE49-F238E27FC236}">
                <a16:creationId xmlns:a16="http://schemas.microsoft.com/office/drawing/2014/main" id="{3935E8C1-8E44-5667-BD72-BF22C48713BE}"/>
              </a:ext>
            </a:extLst>
          </p:cNvPr>
          <p:cNvSpPr/>
          <p:nvPr/>
        </p:nvSpPr>
        <p:spPr>
          <a:xfrm>
            <a:off x="306486" y="2477234"/>
            <a:ext cx="3714752" cy="2577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国際ロータリー細則を次のように改正する。</a:t>
            </a:r>
          </a:p>
        </p:txBody>
      </p:sp>
      <p:sp>
        <p:nvSpPr>
          <p:cNvPr id="10" name="正方形/長方形 9">
            <a:extLst>
              <a:ext uri="{FF2B5EF4-FFF2-40B4-BE49-F238E27FC236}">
                <a16:creationId xmlns:a16="http://schemas.microsoft.com/office/drawing/2014/main" id="{5DFEF689-BAA0-6FF6-2EF0-3D0FB1561560}"/>
              </a:ext>
            </a:extLst>
          </p:cNvPr>
          <p:cNvSpPr/>
          <p:nvPr/>
        </p:nvSpPr>
        <p:spPr>
          <a:xfrm>
            <a:off x="584824" y="2851690"/>
            <a:ext cx="11424296" cy="3879116"/>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1" lang="ja-JP" altLang="en-US"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lang="ja-JP" altLang="en-US" sz="2000" b="1" dirty="0">
                <a:solidFill>
                  <a:sysClr val="windowText" lastClr="000000"/>
                </a:solidFill>
                <a:latin typeface="メイリオ" panose="020B0604030504040204" pitchFamily="50" charset="-128"/>
                <a:ea typeface="メイリオ" panose="020B0604030504040204" pitchFamily="50" charset="-128"/>
              </a:rPr>
              <a:t>３</a:t>
            </a:r>
            <a:r>
              <a:rPr kumimoji="1" lang="ja-JP" altLang="en-US"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a:t>
            </a:r>
            <a:r>
              <a:rPr kumimoji="1" lang="en-US" altLang="ja-JP"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RI</a:t>
            </a:r>
            <a:r>
              <a:rPr kumimoji="1" lang="ja-JP" altLang="en-US"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脱会、加盟停止、または加盟終結</a:t>
            </a:r>
            <a:endParaRPr kumimoji="1" lang="en-US" altLang="ja-JP"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US" altLang="ja-JP" sz="2200" b="1" dirty="0">
                <a:solidFill>
                  <a:sysClr val="windowText" lastClr="000000"/>
                </a:solidFill>
                <a:latin typeface="メイリオ" panose="020B0604030504040204" pitchFamily="50" charset="-128"/>
                <a:ea typeface="メイリオ" panose="020B0604030504040204" pitchFamily="50" charset="-128"/>
              </a:rPr>
              <a:t>3</a:t>
            </a:r>
            <a:r>
              <a:rPr kumimoji="1" lang="en-US" altLang="ja-JP" sz="2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.020.</a:t>
            </a:r>
            <a:r>
              <a:rPr lang="ja-JP" altLang="en-US" sz="2200" b="1" dirty="0">
                <a:solidFill>
                  <a:sysClr val="windowText" lastClr="000000"/>
                </a:solidFill>
                <a:latin typeface="メイリオ" panose="020B0604030504040204" pitchFamily="50" charset="-128"/>
                <a:ea typeface="メイリオ" panose="020B0604030504040204" pitchFamily="50" charset="-128"/>
              </a:rPr>
              <a:t>理事会によるクラブまたはローターアクトクラブの懲戒、加盟停止、または終結</a:t>
            </a:r>
            <a:endParaRPr kumimoji="1" lang="en-US" altLang="ja-JP" sz="22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1" lang="en-US" altLang="ja-JP"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3.020.1.</a:t>
            </a:r>
            <a:r>
              <a:rPr kumimoji="1" lang="ja-JP" altLang="en-US"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加盟停止または終結</a:t>
            </a:r>
            <a:endParaRPr kumimoji="1" lang="en-US" altLang="ja-JP"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ja-JP" altLang="en-US" sz="2200" dirty="0">
                <a:solidFill>
                  <a:sysClr val="windowText" lastClr="000000"/>
                </a:solidFill>
                <a:latin typeface="メイリオ" panose="020B0604030504040204" pitchFamily="50" charset="-128"/>
                <a:ea typeface="メイリオ" panose="020B0604030504040204" pitchFamily="50" charset="-128"/>
              </a:rPr>
              <a:t>理事会は、以下のクラブまたはローターアクトクラブの加盟を停止または終結することが</a:t>
            </a:r>
            <a:endParaRPr lang="en-US" altLang="ja-JP" sz="22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ja-JP" altLang="en-US" sz="2200" dirty="0">
                <a:solidFill>
                  <a:sysClr val="windowText" lastClr="000000"/>
                </a:solidFill>
                <a:latin typeface="メイリオ" panose="020B0604030504040204" pitchFamily="50" charset="-128"/>
                <a:ea typeface="メイリオ" panose="020B0604030504040204" pitchFamily="50" charset="-128"/>
              </a:rPr>
              <a:t>できる。</a:t>
            </a:r>
            <a:endParaRPr lang="en-US" altLang="ja-JP" sz="22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ja-JP" altLang="en-US" sz="2200" dirty="0">
                <a:solidFill>
                  <a:sysClr val="windowText" lastClr="000000"/>
                </a:solidFill>
                <a:latin typeface="メイリオ" panose="020B0604030504040204" pitchFamily="50" charset="-128"/>
                <a:ea typeface="メイリオ" panose="020B0604030504040204" pitchFamily="50" charset="-128"/>
              </a:rPr>
              <a:t>  </a:t>
            </a:r>
            <a:r>
              <a:rPr kumimoji="1" lang="ja-JP" altLang="en-US"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r>
              <a:rPr kumimoji="1" lang="en-US" altLang="ja-JP" sz="22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TRF</a:t>
            </a:r>
            <a:r>
              <a:rPr kumimoji="1" lang="ja-JP" altLang="en-US" sz="22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の資金を不正に使用、または</a:t>
            </a:r>
            <a:r>
              <a:rPr kumimoji="1" lang="en-US" altLang="ja-JP" sz="22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TRF</a:t>
            </a:r>
            <a:r>
              <a:rPr kumimoji="1" lang="ja-JP" altLang="en-US" sz="22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の資金管理方針に違反した、あるいは</a:t>
            </a:r>
            <a:r>
              <a:rPr kumimoji="1" lang="en-US" altLang="ja-JP"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TRF</a:t>
            </a:r>
            <a:r>
              <a:rPr kumimoji="1" lang="ja-JP" altLang="en-US"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の</a:t>
            </a:r>
            <a:endParaRPr kumimoji="1" lang="en-US" altLang="ja-JP"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ja-JP" altLang="en-US" sz="2200" dirty="0">
                <a:solidFill>
                  <a:sysClr val="windowText" lastClr="000000"/>
                </a:solidFill>
                <a:latin typeface="メイリオ" panose="020B0604030504040204" pitchFamily="50" charset="-128"/>
                <a:ea typeface="メイリオ" panose="020B0604030504040204" pitchFamily="50" charset="-128"/>
              </a:rPr>
              <a:t>　　　</a:t>
            </a:r>
            <a:r>
              <a:rPr kumimoji="1" lang="ja-JP" altLang="en-US"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資金を不正に使用した会員または</a:t>
            </a:r>
            <a:r>
              <a:rPr lang="en-US" altLang="ja-JP" sz="2200" dirty="0">
                <a:solidFill>
                  <a:sysClr val="windowText" lastClr="000000"/>
                </a:solidFill>
                <a:latin typeface="メイリオ" panose="020B0604030504040204" pitchFamily="50" charset="-128"/>
                <a:ea typeface="メイリオ" panose="020B0604030504040204" pitchFamily="50" charset="-128"/>
              </a:rPr>
              <a:t>TRF</a:t>
            </a:r>
            <a:r>
              <a:rPr lang="ja-JP" altLang="en-US" sz="2200" dirty="0">
                <a:solidFill>
                  <a:sysClr val="windowText" lastClr="000000"/>
                </a:solidFill>
                <a:latin typeface="メイリオ" panose="020B0604030504040204" pitchFamily="50" charset="-128"/>
                <a:ea typeface="メイリオ" panose="020B0604030504040204" pitchFamily="50" charset="-128"/>
              </a:rPr>
              <a:t>の資金管理方針に違反した会員またはロー</a:t>
            </a:r>
            <a:endParaRPr lang="en-US" altLang="ja-JP" sz="22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ja-JP" altLang="en-US" sz="2200" dirty="0">
                <a:solidFill>
                  <a:sysClr val="windowText" lastClr="000000"/>
                </a:solidFill>
                <a:latin typeface="メイリオ" panose="020B0604030504040204" pitchFamily="50" charset="-128"/>
                <a:ea typeface="メイリオ" panose="020B0604030504040204" pitchFamily="50" charset="-128"/>
              </a:rPr>
              <a:t>　　　ターアクターを有している。</a:t>
            </a:r>
            <a:endParaRPr kumimoji="1" lang="en-US" altLang="ja-JP"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ja-JP" altLang="en-US" sz="1600" dirty="0">
                <a:solidFill>
                  <a:sysClr val="windowText" lastClr="000000"/>
                </a:solidFill>
                <a:latin typeface="メイリオ" panose="020B0604030504040204" pitchFamily="50" charset="-128"/>
                <a:ea typeface="メイリオ" panose="020B0604030504040204" pitchFamily="50" charset="-128"/>
              </a:rPr>
              <a:t>　　　</a:t>
            </a:r>
            <a:endPar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12" name="爆発: 14 pt 11">
            <a:extLst>
              <a:ext uri="{FF2B5EF4-FFF2-40B4-BE49-F238E27FC236}">
                <a16:creationId xmlns:a16="http://schemas.microsoft.com/office/drawing/2014/main" id="{ADC727A9-B2EC-F064-34F2-1EA880C9997B}"/>
              </a:ext>
            </a:extLst>
          </p:cNvPr>
          <p:cNvSpPr/>
          <p:nvPr/>
        </p:nvSpPr>
        <p:spPr>
          <a:xfrm>
            <a:off x="2297438" y="2955248"/>
            <a:ext cx="7740000" cy="3672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同意議題</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3" name="正方形/長方形 12">
            <a:extLst>
              <a:ext uri="{FF2B5EF4-FFF2-40B4-BE49-F238E27FC236}">
                <a16:creationId xmlns:a16="http://schemas.microsoft.com/office/drawing/2014/main" id="{F1972115-8E3D-1FD7-2EC3-617367E0F4F7}"/>
              </a:ext>
            </a:extLst>
          </p:cNvPr>
          <p:cNvSpPr/>
          <p:nvPr/>
        </p:nvSpPr>
        <p:spPr>
          <a:xfrm>
            <a:off x="3310606" y="1578745"/>
            <a:ext cx="2330009" cy="356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a:t>
            </a:r>
            <a:r>
              <a:rPr lang="en-US" altLang="ja-JP" b="1" dirty="0">
                <a:solidFill>
                  <a:prstClr val="black"/>
                </a:solidFill>
                <a:latin typeface="メイリオ" panose="020B0604030504040204" pitchFamily="50" charset="-128"/>
                <a:ea typeface="メイリオ" panose="020B0604030504040204" pitchFamily="50" charset="-128"/>
              </a:rPr>
              <a:t>RI</a:t>
            </a:r>
            <a:r>
              <a:rPr lang="ja-JP" altLang="en-US" b="1" dirty="0">
                <a:solidFill>
                  <a:prstClr val="black"/>
                </a:solidFill>
                <a:latin typeface="メイリオ" panose="020B0604030504040204" pitchFamily="50" charset="-128"/>
                <a:ea typeface="メイリオ" panose="020B0604030504040204" pitchFamily="50" charset="-128"/>
              </a:rPr>
              <a:t>理事会</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61271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AEBA5-DC06-265C-81EC-01CF6079D239}"/>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09D20BE-968B-28E7-02DF-31F73792D2EF}"/>
              </a:ext>
            </a:extLst>
          </p:cNvPr>
          <p:cNvSpPr>
            <a:spLocks noGrp="1"/>
          </p:cNvSpPr>
          <p:nvPr>
            <p:ph type="sldNum" sz="quarter" idx="12"/>
          </p:nvPr>
        </p:nvSpPr>
        <p:spPr/>
        <p:txBody>
          <a:bodyPr/>
          <a:lstStyle/>
          <a:p>
            <a:fld id="{97A94E25-127B-4C48-AF96-44BA7B823777}" type="slidenum">
              <a:rPr lang="en-US" smtClean="0"/>
              <a:pPr/>
              <a:t>47</a:t>
            </a:fld>
            <a:endParaRPr lang="en-US" dirty="0"/>
          </a:p>
        </p:txBody>
      </p:sp>
      <p:sp>
        <p:nvSpPr>
          <p:cNvPr id="2" name="正方形/長方形 1">
            <a:extLst>
              <a:ext uri="{FF2B5EF4-FFF2-40B4-BE49-F238E27FC236}">
                <a16:creationId xmlns:a16="http://schemas.microsoft.com/office/drawing/2014/main" id="{C503CF16-343D-C26C-12B7-CC40349826D0}"/>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517ED62-912A-C60C-CC1E-D2747417EDAC}"/>
              </a:ext>
            </a:extLst>
          </p:cNvPr>
          <p:cNvSpPr/>
          <p:nvPr/>
        </p:nvSpPr>
        <p:spPr>
          <a:xfrm>
            <a:off x="253316" y="1368998"/>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25-43</a:t>
            </a:r>
            <a:endParaRPr kumimoji="1" lang="ja-JP" altLang="en-US" sz="32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2ADAAA6-080E-EE27-49EC-A96DF9932C99}"/>
              </a:ext>
            </a:extLst>
          </p:cNvPr>
          <p:cNvSpPr/>
          <p:nvPr/>
        </p:nvSpPr>
        <p:spPr>
          <a:xfrm>
            <a:off x="585787" y="1945446"/>
            <a:ext cx="4118728" cy="31043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事務総長の資格条件を規定</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F68A43DA-8E19-4FA2-5C15-A4B05BE414B5}"/>
              </a:ext>
            </a:extLst>
          </p:cNvPr>
          <p:cNvSpPr/>
          <p:nvPr/>
        </p:nvSpPr>
        <p:spPr>
          <a:xfrm>
            <a:off x="385824" y="2312373"/>
            <a:ext cx="3972779" cy="236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73545441-6D33-1986-FC2A-BD16D9A63B72}"/>
              </a:ext>
            </a:extLst>
          </p:cNvPr>
          <p:cNvSpPr/>
          <p:nvPr/>
        </p:nvSpPr>
        <p:spPr>
          <a:xfrm>
            <a:off x="585787" y="2566864"/>
            <a:ext cx="11301412" cy="1106481"/>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a:t>
            </a:r>
            <a:r>
              <a:rPr lang="ja-JP" altLang="en-US" b="1" dirty="0">
                <a:solidFill>
                  <a:sysClr val="windowText" lastClr="000000"/>
                </a:solidFill>
                <a:latin typeface="メイリオ" panose="020B0604030504040204" pitchFamily="50" charset="-128"/>
                <a:ea typeface="メイリオ" panose="020B0604030504040204" pitchFamily="50" charset="-128"/>
              </a:rPr>
              <a:t>６</a:t>
            </a:r>
            <a:r>
              <a:rPr kumimoji="1" lang="ja-JP" altLang="en-US" b="1" dirty="0">
                <a:solidFill>
                  <a:sysClr val="windowText" lastClr="000000"/>
                </a:solidFill>
                <a:latin typeface="メイリオ" panose="020B0604030504040204" pitchFamily="50" charset="-128"/>
                <a:ea typeface="メイリオ" panose="020B0604030504040204" pitchFamily="50" charset="-128"/>
              </a:rPr>
              <a:t>条　役員</a:t>
            </a:r>
            <a:endParaRPr kumimoji="1" lang="en-US" altLang="ja-JP" b="1" dirty="0">
              <a:solidFill>
                <a:sysClr val="windowText" lastClr="000000"/>
              </a:solidFill>
              <a:latin typeface="メイリオ" panose="020B0604030504040204" pitchFamily="50" charset="-128"/>
              <a:ea typeface="メイリオ" panose="020B0604030504040204" pitchFamily="50" charset="-128"/>
            </a:endParaRPr>
          </a:p>
          <a:p>
            <a:r>
              <a:rPr lang="en-US" altLang="ja-JP" sz="1600" b="1" dirty="0">
                <a:solidFill>
                  <a:sysClr val="windowText" lastClr="000000"/>
                </a:solidFill>
                <a:latin typeface="メイリオ" panose="020B0604030504040204" pitchFamily="50" charset="-128"/>
                <a:ea typeface="メイリオ" panose="020B0604030504040204" pitchFamily="50" charset="-128"/>
              </a:rPr>
              <a:t>6.050.</a:t>
            </a:r>
            <a:r>
              <a:rPr lang="ja-JP" altLang="en-US" sz="1600" b="1" dirty="0">
                <a:solidFill>
                  <a:sysClr val="windowText" lastClr="000000"/>
                </a:solidFill>
                <a:latin typeface="メイリオ" panose="020B0604030504040204" pitchFamily="50" charset="-128"/>
                <a:ea typeface="メイリオ" panose="020B0604030504040204" pitchFamily="50" charset="-128"/>
              </a:rPr>
              <a:t> 役員の資格条件</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en-US" altLang="ja-JP" sz="1600" dirty="0">
                <a:solidFill>
                  <a:sysClr val="windowText" lastClr="000000"/>
                </a:solidFill>
                <a:latin typeface="メイリオ" panose="020B0604030504040204" pitchFamily="50" charset="-128"/>
                <a:ea typeface="メイリオ" panose="020B0604030504040204" pitchFamily="50" charset="-128"/>
              </a:rPr>
              <a:t>60.050.3.</a:t>
            </a:r>
            <a:r>
              <a:rPr lang="ja-JP" altLang="en-US" sz="1600" dirty="0">
                <a:solidFill>
                  <a:sysClr val="windowText" lastClr="000000"/>
                </a:solidFill>
                <a:latin typeface="メイリオ" panose="020B0604030504040204" pitchFamily="50" charset="-128"/>
                <a:ea typeface="メイリオ" panose="020B0604030504040204" pitchFamily="50" charset="-128"/>
              </a:rPr>
              <a:t>　事務総長</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u="sng" dirty="0">
                <a:solidFill>
                  <a:sysClr val="windowText" lastClr="000000"/>
                </a:solidFill>
                <a:latin typeface="メイリオ" panose="020B0604030504040204" pitchFamily="50" charset="-128"/>
                <a:ea typeface="メイリオ" panose="020B0604030504040204" pitchFamily="50" charset="-128"/>
              </a:rPr>
              <a:t>事務総長候補者は、ガバナーを全期務めたことのある者、または理事会の決定により同等の経験を有する者とする。</a:t>
            </a:r>
            <a:endParaRPr lang="en-US" altLang="ja-JP" sz="1600" b="1" u="sng"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dirty="0">
                <a:solidFill>
                  <a:sysClr val="windowText" lastClr="000000"/>
                </a:solidFill>
                <a:latin typeface="メイリオ" panose="020B0604030504040204" pitchFamily="50" charset="-128"/>
                <a:ea typeface="メイリオ" panose="020B0604030504040204" pitchFamily="50" charset="-128"/>
              </a:rPr>
              <a:t>　 </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5FA22692-CEBB-9E61-860C-B1F2BC754781}"/>
              </a:ext>
            </a:extLst>
          </p:cNvPr>
          <p:cNvSpPr/>
          <p:nvPr/>
        </p:nvSpPr>
        <p:spPr>
          <a:xfrm>
            <a:off x="3000000" y="1637012"/>
            <a:ext cx="6192000" cy="2184199"/>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却下</a:t>
            </a:r>
            <a:endParaRPr lang="en-US" altLang="ja-JP" sz="32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3200" b="1" dirty="0">
                <a:solidFill>
                  <a:srgbClr val="FF0000"/>
                </a:solidFill>
                <a:latin typeface="メイリオ" panose="020B0604030504040204" pitchFamily="50" charset="-128"/>
                <a:ea typeface="メイリオ" panose="020B0604030504040204" pitchFamily="50" charset="-128"/>
              </a:rPr>
              <a:t>（</a:t>
            </a:r>
            <a:r>
              <a:rPr kumimoji="1" lang="en-US" altLang="ja-JP" sz="3200" b="1" dirty="0">
                <a:solidFill>
                  <a:srgbClr val="FF0000"/>
                </a:solidFill>
                <a:latin typeface="メイリオ" panose="020B0604030504040204" pitchFamily="50" charset="-128"/>
                <a:ea typeface="メイリオ" panose="020B0604030504040204" pitchFamily="50" charset="-128"/>
              </a:rPr>
              <a:t>98/382</a:t>
            </a:r>
            <a:r>
              <a:rPr kumimoji="1" lang="ja-JP" altLang="en-US" sz="3200" b="1" dirty="0">
                <a:solidFill>
                  <a:srgbClr val="FF0000"/>
                </a:solidFill>
                <a:latin typeface="メイリオ" panose="020B0604030504040204" pitchFamily="50" charset="-128"/>
                <a:ea typeface="メイリオ" panose="020B0604030504040204" pitchFamily="50" charset="-128"/>
              </a:rPr>
              <a:t>）</a:t>
            </a:r>
          </a:p>
        </p:txBody>
      </p:sp>
      <p:sp>
        <p:nvSpPr>
          <p:cNvPr id="13" name="正方形/長方形 12">
            <a:extLst>
              <a:ext uri="{FF2B5EF4-FFF2-40B4-BE49-F238E27FC236}">
                <a16:creationId xmlns:a16="http://schemas.microsoft.com/office/drawing/2014/main" id="{5D7366D0-9624-C088-1BE1-75E39231C154}"/>
              </a:ext>
            </a:extLst>
          </p:cNvPr>
          <p:cNvSpPr/>
          <p:nvPr/>
        </p:nvSpPr>
        <p:spPr>
          <a:xfrm>
            <a:off x="3624506" y="1458130"/>
            <a:ext cx="5727838"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提案者：敦賀ロータリークラブ第</a:t>
            </a:r>
            <a:r>
              <a:rPr kumimoji="1" lang="en-US" altLang="ja-JP" b="1" dirty="0">
                <a:solidFill>
                  <a:schemeClr val="tx1"/>
                </a:solidFill>
                <a:latin typeface="メイリオ" panose="020B0604030504040204" pitchFamily="50" charset="-128"/>
                <a:ea typeface="メイリオ" panose="020B0604030504040204" pitchFamily="50" charset="-128"/>
              </a:rPr>
              <a:t>2820</a:t>
            </a:r>
            <a:r>
              <a:rPr kumimoji="1" lang="ja-JP" altLang="en-US" b="1" dirty="0">
                <a:solidFill>
                  <a:schemeClr val="tx1"/>
                </a:solidFill>
                <a:latin typeface="メイリオ" panose="020B0604030504040204" pitchFamily="50" charset="-128"/>
                <a:ea typeface="メイリオ" panose="020B0604030504040204" pitchFamily="50" charset="-128"/>
              </a:rPr>
              <a:t>地区（日本）</a:t>
            </a:r>
          </a:p>
        </p:txBody>
      </p:sp>
      <p:sp>
        <p:nvSpPr>
          <p:cNvPr id="6" name="正方形/長方形 5">
            <a:extLst>
              <a:ext uri="{FF2B5EF4-FFF2-40B4-BE49-F238E27FC236}">
                <a16:creationId xmlns:a16="http://schemas.microsoft.com/office/drawing/2014/main" id="{760B8FDB-BEFA-EF3D-77A0-83E41DC8A562}"/>
              </a:ext>
            </a:extLst>
          </p:cNvPr>
          <p:cNvSpPr/>
          <p:nvPr/>
        </p:nvSpPr>
        <p:spPr>
          <a:xfrm>
            <a:off x="253315" y="3811895"/>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25-44</a:t>
            </a:r>
            <a:endParaRPr kumimoji="1" lang="ja-JP" altLang="en-US" sz="32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5C76DE3E-8718-E4C8-DAF4-1126FFF75C41}"/>
              </a:ext>
            </a:extLst>
          </p:cNvPr>
          <p:cNvSpPr/>
          <p:nvPr/>
        </p:nvSpPr>
        <p:spPr>
          <a:xfrm>
            <a:off x="3624507" y="3924574"/>
            <a:ext cx="3482350" cy="4689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rPr>
              <a:t>提案者：第</a:t>
            </a:r>
            <a:r>
              <a:rPr lang="en-US" altLang="ja-JP" b="1" dirty="0">
                <a:solidFill>
                  <a:schemeClr val="tx1"/>
                </a:solidFill>
                <a:latin typeface="メイリオ" panose="020B0604030504040204" pitchFamily="50" charset="-128"/>
                <a:ea typeface="メイリオ" panose="020B0604030504040204" pitchFamily="50" charset="-128"/>
              </a:rPr>
              <a:t>2650</a:t>
            </a:r>
            <a:r>
              <a:rPr lang="ja-JP" altLang="en-US" b="1" dirty="0">
                <a:solidFill>
                  <a:schemeClr val="tx1"/>
                </a:solidFill>
                <a:latin typeface="メイリオ" panose="020B0604030504040204" pitchFamily="50" charset="-128"/>
                <a:ea typeface="メイリオ" panose="020B0604030504040204" pitchFamily="50" charset="-128"/>
              </a:rPr>
              <a:t>地区（日本）</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E6868D96-8061-A216-BCD4-A1FADEA937A2}"/>
              </a:ext>
            </a:extLst>
          </p:cNvPr>
          <p:cNvSpPr/>
          <p:nvPr/>
        </p:nvSpPr>
        <p:spPr>
          <a:xfrm>
            <a:off x="392709" y="4750980"/>
            <a:ext cx="3734763" cy="2278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1" name="正方形/長方形 10">
            <a:extLst>
              <a:ext uri="{FF2B5EF4-FFF2-40B4-BE49-F238E27FC236}">
                <a16:creationId xmlns:a16="http://schemas.microsoft.com/office/drawing/2014/main" id="{3E1629B3-C51E-7D98-26D7-B5E86BD3641A}"/>
              </a:ext>
            </a:extLst>
          </p:cNvPr>
          <p:cNvSpPr/>
          <p:nvPr/>
        </p:nvSpPr>
        <p:spPr>
          <a:xfrm>
            <a:off x="585787" y="5042563"/>
            <a:ext cx="11301412" cy="1666289"/>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第６条　役員</a:t>
            </a:r>
            <a:endParaRPr kumimoji="1" lang="en-US" altLang="ja-JP" b="1" dirty="0">
              <a:solidFill>
                <a:sysClr val="windowText" lastClr="000000"/>
              </a:solidFill>
              <a:latin typeface="メイリオ" panose="020B0604030504040204" pitchFamily="50" charset="-128"/>
              <a:ea typeface="メイリオ" panose="020B0604030504040204" pitchFamily="50" charset="-128"/>
            </a:endParaRPr>
          </a:p>
          <a:p>
            <a:r>
              <a:rPr lang="en-US" altLang="ja-JP" sz="1600" b="1" dirty="0">
                <a:solidFill>
                  <a:sysClr val="windowText" lastClr="000000"/>
                </a:solidFill>
                <a:latin typeface="メイリオ" panose="020B0604030504040204" pitchFamily="50" charset="-128"/>
                <a:ea typeface="メイリオ" panose="020B0604030504040204" pitchFamily="50" charset="-128"/>
              </a:rPr>
              <a:t>6.110.</a:t>
            </a:r>
            <a:r>
              <a:rPr lang="ja-JP" altLang="en-US" sz="1600" b="1" dirty="0">
                <a:solidFill>
                  <a:sysClr val="windowText" lastClr="000000"/>
                </a:solidFill>
                <a:latin typeface="メイリオ" panose="020B0604030504040204" pitchFamily="50" charset="-128"/>
                <a:ea typeface="メイリオ" panose="020B0604030504040204" pitchFamily="50" charset="-128"/>
              </a:rPr>
              <a:t>役員の報酬</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事務総長は、</a:t>
            </a:r>
            <a:r>
              <a:rPr lang="ja-JP" altLang="en-US" sz="1600" strike="sngStrike" dirty="0">
                <a:solidFill>
                  <a:sysClr val="windowText" lastClr="000000"/>
                </a:solidFill>
                <a:latin typeface="メイリオ" panose="020B0604030504040204" pitchFamily="50" charset="-128"/>
                <a:ea typeface="メイリオ" panose="020B0604030504040204" pitchFamily="50" charset="-128"/>
              </a:rPr>
              <a:t>理事会が定める額の</a:t>
            </a:r>
            <a:r>
              <a:rPr lang="ja-JP" altLang="en-US" sz="1600" dirty="0">
                <a:solidFill>
                  <a:sysClr val="windowText" lastClr="000000"/>
                </a:solidFill>
                <a:latin typeface="メイリオ" panose="020B0604030504040204" pitchFamily="50" charset="-128"/>
                <a:ea typeface="メイリオ" panose="020B0604030504040204" pitchFamily="50" charset="-128"/>
              </a:rPr>
              <a:t>報酬を受ける唯一の役員とする。</a:t>
            </a:r>
            <a:r>
              <a:rPr lang="ja-JP" altLang="en-US" sz="1600" b="1" u="sng" dirty="0">
                <a:solidFill>
                  <a:sysClr val="windowText" lastClr="000000"/>
                </a:solidFill>
                <a:latin typeface="メイリオ" panose="020B0604030504040204" pitchFamily="50" charset="-128"/>
                <a:ea typeface="メイリオ" panose="020B0604030504040204" pitchFamily="50" charset="-128"/>
              </a:rPr>
              <a:t>このような報酬の額は、ほかの国際組織の役員が</a:t>
            </a:r>
            <a:endParaRPr lang="en-US" altLang="ja-JP" sz="16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u="sng" dirty="0">
                <a:solidFill>
                  <a:sysClr val="windowText" lastClr="000000"/>
                </a:solidFill>
                <a:latin typeface="メイリオ" panose="020B0604030504040204" pitchFamily="50" charset="-128"/>
                <a:ea typeface="メイリオ" panose="020B0604030504040204" pitchFamily="50" charset="-128"/>
              </a:rPr>
              <a:t>受ける報酬を参考に、理事会が決定するものとする。</a:t>
            </a:r>
            <a:r>
              <a:rPr lang="ja-JP" altLang="en-US" sz="1600" dirty="0">
                <a:solidFill>
                  <a:sysClr val="windowText" lastClr="000000"/>
                </a:solidFill>
                <a:latin typeface="メイリオ" panose="020B0604030504040204" pitchFamily="50" charset="-128"/>
                <a:ea typeface="メイリオ" panose="020B0604030504040204" pitchFamily="50" charset="-128"/>
              </a:rPr>
              <a:t>理事会の経費支弁疱疹に従って認められている妥当かつ領収書</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を伴う経費の支払い以外、その他の役員や会長ノミニーに対しては、斜位、謝礼金、これに相当する支払いを含め、</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一切支払いが行われないものとする。</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kumimoji="1" lang="ja-JP" altLang="en-US" dirty="0">
                <a:solidFill>
                  <a:sysClr val="windowText" lastClr="000000"/>
                </a:solidFill>
                <a:latin typeface="メイリオ" panose="020B0604030504040204" pitchFamily="50" charset="-128"/>
                <a:ea typeface="メイリオ" panose="020B0604030504040204" pitchFamily="50" charset="-128"/>
              </a:rPr>
              <a:t>　</a:t>
            </a:r>
          </a:p>
        </p:txBody>
      </p:sp>
      <p:sp>
        <p:nvSpPr>
          <p:cNvPr id="14" name="爆発: 14 pt 13">
            <a:extLst>
              <a:ext uri="{FF2B5EF4-FFF2-40B4-BE49-F238E27FC236}">
                <a16:creationId xmlns:a16="http://schemas.microsoft.com/office/drawing/2014/main" id="{EA08FAB9-3ACD-6F6E-3893-092FDB7C820F}"/>
              </a:ext>
            </a:extLst>
          </p:cNvPr>
          <p:cNvSpPr/>
          <p:nvPr/>
        </p:nvSpPr>
        <p:spPr>
          <a:xfrm>
            <a:off x="2809179" y="4393503"/>
            <a:ext cx="6732000" cy="2184199"/>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却下</a:t>
            </a:r>
            <a:endParaRPr lang="en-US" altLang="ja-JP" sz="32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3200" b="1" dirty="0">
                <a:solidFill>
                  <a:srgbClr val="FF0000"/>
                </a:solidFill>
                <a:latin typeface="メイリオ" panose="020B0604030504040204" pitchFamily="50" charset="-128"/>
                <a:ea typeface="メイリオ" panose="020B0604030504040204" pitchFamily="50" charset="-128"/>
              </a:rPr>
              <a:t>（</a:t>
            </a:r>
            <a:r>
              <a:rPr kumimoji="1" lang="en-US" altLang="ja-JP" sz="3200" b="1" dirty="0">
                <a:solidFill>
                  <a:srgbClr val="FF0000"/>
                </a:solidFill>
                <a:latin typeface="メイリオ" panose="020B0604030504040204" pitchFamily="50" charset="-128"/>
                <a:ea typeface="メイリオ" panose="020B0604030504040204" pitchFamily="50" charset="-128"/>
              </a:rPr>
              <a:t>153/330</a:t>
            </a:r>
            <a:r>
              <a:rPr kumimoji="1" lang="ja-JP" altLang="en-US" sz="3200" b="1" dirty="0">
                <a:solidFill>
                  <a:srgbClr val="FF0000"/>
                </a:solidFill>
                <a:latin typeface="メイリオ" panose="020B0604030504040204" pitchFamily="50" charset="-128"/>
                <a:ea typeface="メイリオ" panose="020B0604030504040204" pitchFamily="50" charset="-128"/>
              </a:rPr>
              <a:t>）</a:t>
            </a:r>
          </a:p>
        </p:txBody>
      </p:sp>
      <p:sp>
        <p:nvSpPr>
          <p:cNvPr id="15" name="正方形/長方形 14">
            <a:extLst>
              <a:ext uri="{FF2B5EF4-FFF2-40B4-BE49-F238E27FC236}">
                <a16:creationId xmlns:a16="http://schemas.microsoft.com/office/drawing/2014/main" id="{EEE3EB69-9CD8-04BA-E24C-624D165EC45B}"/>
              </a:ext>
            </a:extLst>
          </p:cNvPr>
          <p:cNvSpPr/>
          <p:nvPr/>
        </p:nvSpPr>
        <p:spPr>
          <a:xfrm>
            <a:off x="585787" y="4393946"/>
            <a:ext cx="8928604" cy="31043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プロセスの改善と</a:t>
            </a:r>
            <a:r>
              <a:rPr kumimoji="1" lang="en-US" altLang="ja-JP" b="1" dirty="0">
                <a:solidFill>
                  <a:sysClr val="windowText" lastClr="000000"/>
                </a:solidFill>
                <a:latin typeface="メイリオ" panose="020B0604030504040204" pitchFamily="50" charset="-128"/>
                <a:ea typeface="メイリオ" panose="020B0604030504040204" pitchFamily="50" charset="-128"/>
              </a:rPr>
              <a:t>RI</a:t>
            </a:r>
            <a:r>
              <a:rPr kumimoji="1" lang="ja-JP" altLang="en-US" b="1" dirty="0">
                <a:solidFill>
                  <a:sysClr val="windowText" lastClr="000000"/>
                </a:solidFill>
                <a:latin typeface="メイリオ" panose="020B0604030504040204" pitchFamily="50" charset="-128"/>
                <a:ea typeface="メイリオ" panose="020B0604030504040204" pitchFamily="50" charset="-128"/>
              </a:rPr>
              <a:t>における経費削減対策に関して</a:t>
            </a:r>
            <a:r>
              <a:rPr lang="ja-JP" altLang="en-US" b="1" dirty="0">
                <a:solidFill>
                  <a:sysClr val="windowText" lastClr="000000"/>
                </a:solidFill>
                <a:latin typeface="メイリオ" panose="020B0604030504040204" pitchFamily="50" charset="-128"/>
                <a:ea typeface="メイリオ" panose="020B0604030504040204" pitchFamily="50" charset="-128"/>
              </a:rPr>
              <a:t>定期的に発表するよう規定する件</a:t>
            </a:r>
            <a:endParaRPr kumimoji="1" lang="ja-JP" altLang="en-US" b="1"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469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343E6-20E5-EE98-9FC3-D917C8095C11}"/>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C153C7B-E1FA-4146-DD41-4B6526C920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C5331E57-633E-0D4B-448C-BCA8D6391155}"/>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提出された制定案</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国際ロータリー細則に関する制定案</a:t>
            </a:r>
            <a:r>
              <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B3686316-55B5-69DD-6446-9323DCD451EF}"/>
              </a:ext>
            </a:extLst>
          </p:cNvPr>
          <p:cNvSpPr/>
          <p:nvPr/>
        </p:nvSpPr>
        <p:spPr>
          <a:xfrm>
            <a:off x="257173" y="1341976"/>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25-45</a:t>
            </a:r>
            <a:endParaRPr kumimoji="1" lang="ja-JP" altLang="en-US"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1C0F3D9B-0400-0EC8-DA0C-6488881DBB81}"/>
              </a:ext>
            </a:extLst>
          </p:cNvPr>
          <p:cNvSpPr/>
          <p:nvPr/>
        </p:nvSpPr>
        <p:spPr>
          <a:xfrm>
            <a:off x="585788" y="1883158"/>
            <a:ext cx="6236223" cy="35622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事務総長は２回再選することができることを規定する件</a:t>
            </a:r>
          </a:p>
        </p:txBody>
      </p:sp>
      <p:sp>
        <p:nvSpPr>
          <p:cNvPr id="9" name="正方形/長方形 8">
            <a:extLst>
              <a:ext uri="{FF2B5EF4-FFF2-40B4-BE49-F238E27FC236}">
                <a16:creationId xmlns:a16="http://schemas.microsoft.com/office/drawing/2014/main" id="{5E184011-1F5E-C91D-6C58-B01AE1C9158B}"/>
              </a:ext>
            </a:extLst>
          </p:cNvPr>
          <p:cNvSpPr/>
          <p:nvPr/>
        </p:nvSpPr>
        <p:spPr>
          <a:xfrm>
            <a:off x="257173" y="2290041"/>
            <a:ext cx="6236223" cy="2135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国際ロータリー細則を次のように改正する。</a:t>
            </a:r>
          </a:p>
        </p:txBody>
      </p:sp>
      <p:sp>
        <p:nvSpPr>
          <p:cNvPr id="10" name="正方形/長方形 9">
            <a:extLst>
              <a:ext uri="{FF2B5EF4-FFF2-40B4-BE49-F238E27FC236}">
                <a16:creationId xmlns:a16="http://schemas.microsoft.com/office/drawing/2014/main" id="{FEE746B1-AB12-E62F-B947-6B7524FB8597}"/>
              </a:ext>
            </a:extLst>
          </p:cNvPr>
          <p:cNvSpPr/>
          <p:nvPr/>
        </p:nvSpPr>
        <p:spPr>
          <a:xfrm>
            <a:off x="585788" y="2547782"/>
            <a:ext cx="11423332" cy="1239446"/>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kumimoji="1" lang="en-US" altLang="ja-JP"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6</a:t>
            </a: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役員</a:t>
            </a:r>
            <a:endParaRPr kumimoji="1" lang="en-US" altLang="ja-JP"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6.040.</a:t>
            </a: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事務総長の選挙と任期</a:t>
            </a:r>
            <a:endParaRPr kumimoji="1" lang="en-US" altLang="ja-JP"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理事会はロータリアンを事務総長として選出し、その人気は５年を超えない。その選挙は、人気の最終年の</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月</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31</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日までに、</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までに、または空席が生じた場合に行われ、理事会が異なる日付を設定しない限り、選挙後の</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7</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月</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日に新しい任期が始まる。事務総長は</a:t>
            </a:r>
            <a:r>
              <a:rPr kumimoji="1" lang="ja-JP" altLang="en-US" sz="16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２回</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再選させることができる。　</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p>
        </p:txBody>
      </p:sp>
      <p:sp>
        <p:nvSpPr>
          <p:cNvPr id="12" name="爆発: 14 pt 11">
            <a:extLst>
              <a:ext uri="{FF2B5EF4-FFF2-40B4-BE49-F238E27FC236}">
                <a16:creationId xmlns:a16="http://schemas.microsoft.com/office/drawing/2014/main" id="{0F0C612B-199F-64AD-7403-45C0F310A280}"/>
              </a:ext>
            </a:extLst>
          </p:cNvPr>
          <p:cNvSpPr/>
          <p:nvPr/>
        </p:nvSpPr>
        <p:spPr>
          <a:xfrm>
            <a:off x="4165918" y="1466304"/>
            <a:ext cx="3981691" cy="2184199"/>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000" b="1" dirty="0">
                <a:solidFill>
                  <a:srgbClr val="FF0000"/>
                </a:solidFill>
                <a:latin typeface="メイリオ" panose="020B0604030504040204" pitchFamily="50" charset="-128"/>
                <a:ea typeface="メイリオ" panose="020B0604030504040204" pitchFamily="50" charset="-128"/>
              </a:rPr>
              <a:t>撤回</a:t>
            </a:r>
            <a:endPar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560E4F35-A184-8451-3EA8-A7FBA9F53688}"/>
              </a:ext>
            </a:extLst>
          </p:cNvPr>
          <p:cNvSpPr/>
          <p:nvPr/>
        </p:nvSpPr>
        <p:spPr>
          <a:xfrm>
            <a:off x="3413566" y="1414228"/>
            <a:ext cx="6412375" cy="4689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提案者：東京足立ロータリークラブ（日本、第</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2580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地区）</a:t>
            </a:r>
          </a:p>
        </p:txBody>
      </p:sp>
      <p:sp>
        <p:nvSpPr>
          <p:cNvPr id="6" name="正方形/長方形 5">
            <a:extLst>
              <a:ext uri="{FF2B5EF4-FFF2-40B4-BE49-F238E27FC236}">
                <a16:creationId xmlns:a16="http://schemas.microsoft.com/office/drawing/2014/main" id="{A4ACED72-1310-B893-7CFA-CB0862C1FA58}"/>
              </a:ext>
            </a:extLst>
          </p:cNvPr>
          <p:cNvSpPr/>
          <p:nvPr/>
        </p:nvSpPr>
        <p:spPr>
          <a:xfrm>
            <a:off x="303471" y="3845897"/>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制定案 </a:t>
            </a:r>
            <a:r>
              <a:rPr kumimoji="1" lang="en-US" altLang="ja-JP"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25-46</a:t>
            </a:r>
            <a:endParaRPr kumimoji="1" lang="ja-JP" altLang="en-US"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365349A3-E802-8F32-F9D0-B926E1487E77}"/>
              </a:ext>
            </a:extLst>
          </p:cNvPr>
          <p:cNvSpPr/>
          <p:nvPr/>
        </p:nvSpPr>
        <p:spPr>
          <a:xfrm>
            <a:off x="3413566" y="3876231"/>
            <a:ext cx="8020814" cy="4689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提案者：長﨑中央ロータリークラブ 第</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2740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地区（日本）</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佐賀南ロータリークラブ 第</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2650</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地区（日本）</a:t>
            </a:r>
          </a:p>
        </p:txBody>
      </p:sp>
      <p:sp>
        <p:nvSpPr>
          <p:cNvPr id="8" name="正方形/長方形 7">
            <a:extLst>
              <a:ext uri="{FF2B5EF4-FFF2-40B4-BE49-F238E27FC236}">
                <a16:creationId xmlns:a16="http://schemas.microsoft.com/office/drawing/2014/main" id="{9FEE55AF-A4DF-9C6F-4497-FE731B75FC37}"/>
              </a:ext>
            </a:extLst>
          </p:cNvPr>
          <p:cNvSpPr/>
          <p:nvPr/>
        </p:nvSpPr>
        <p:spPr>
          <a:xfrm>
            <a:off x="257173" y="4797387"/>
            <a:ext cx="6236223" cy="226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国際ロータリー細則を次のように改正する。</a:t>
            </a:r>
          </a:p>
        </p:txBody>
      </p:sp>
      <p:sp>
        <p:nvSpPr>
          <p:cNvPr id="11" name="正方形/長方形 10">
            <a:extLst>
              <a:ext uri="{FF2B5EF4-FFF2-40B4-BE49-F238E27FC236}">
                <a16:creationId xmlns:a16="http://schemas.microsoft.com/office/drawing/2014/main" id="{5A987268-2F35-492E-FBDB-AB5C22B8D24C}"/>
              </a:ext>
            </a:extLst>
          </p:cNvPr>
          <p:cNvSpPr/>
          <p:nvPr/>
        </p:nvSpPr>
        <p:spPr>
          <a:xfrm>
            <a:off x="584824" y="5040137"/>
            <a:ext cx="11301412" cy="1662444"/>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kumimoji="1" lang="en-US" altLang="ja-JP"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6</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役員</a:t>
            </a:r>
            <a:endParaRPr kumimoji="1" lang="en-US" altLang="ja-JP"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6.040.</a:t>
            </a:r>
            <a:r>
              <a:rPr kumimoji="1" lang="ja-JP" altLang="en-US"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事務総長の選挙と任期</a:t>
            </a:r>
            <a:endParaRPr kumimoji="1" lang="en-US" altLang="ja-JP" sz="16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理事会はロータリアンを事務総長として選出し、その任期は</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5</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年を超えない。その選挙は、任期の最終年の</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月</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31</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日まで</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に、または空席が生じた場合に行われ、理事会が異なる日付を設定しない限り、戦況後の</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7</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月</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日に新しい任期が始まる。</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事務総長は再選されることができる。</a:t>
            </a:r>
            <a:r>
              <a:rPr kumimoji="1" lang="ja-JP" altLang="en-US" sz="16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事務総長の在職期間は２期または</a:t>
            </a:r>
            <a:r>
              <a:rPr kumimoji="1" lang="en-US" altLang="ja-JP" sz="16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10</a:t>
            </a:r>
            <a:r>
              <a:rPr kumimoji="1" lang="ja-JP" altLang="en-US" sz="16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年を超えてはならない。</a:t>
            </a:r>
            <a:endParaRPr kumimoji="1" lang="en-US" altLang="ja-JP" sz="1600" b="1" i="0" u="sng"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p>
        </p:txBody>
      </p:sp>
      <p:sp>
        <p:nvSpPr>
          <p:cNvPr id="14" name="爆発: 14 pt 13">
            <a:extLst>
              <a:ext uri="{FF2B5EF4-FFF2-40B4-BE49-F238E27FC236}">
                <a16:creationId xmlns:a16="http://schemas.microsoft.com/office/drawing/2014/main" id="{3EDC1DB2-8B04-F89B-0A31-F098E653F850}"/>
              </a:ext>
            </a:extLst>
          </p:cNvPr>
          <p:cNvSpPr/>
          <p:nvPr/>
        </p:nvSpPr>
        <p:spPr>
          <a:xfrm>
            <a:off x="2718763" y="4434163"/>
            <a:ext cx="6876000" cy="2184199"/>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0000"/>
                </a:solidFill>
                <a:latin typeface="メイリオ" panose="020B0604030504040204" pitchFamily="50" charset="-128"/>
                <a:ea typeface="メイリオ" panose="020B0604030504040204" pitchFamily="50" charset="-128"/>
              </a:rPr>
              <a:t>却下</a:t>
            </a:r>
            <a:endParaRPr lang="en-US" altLang="ja-JP" sz="3200" b="1" dirty="0">
              <a:solidFill>
                <a:srgbClr val="FF0000"/>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r>
              <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111/372</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p>
        </p:txBody>
      </p:sp>
      <p:sp>
        <p:nvSpPr>
          <p:cNvPr id="15" name="正方形/長方形 14">
            <a:extLst>
              <a:ext uri="{FF2B5EF4-FFF2-40B4-BE49-F238E27FC236}">
                <a16:creationId xmlns:a16="http://schemas.microsoft.com/office/drawing/2014/main" id="{D39625CA-468C-8F6A-B5D9-42BF2E4F7C84}"/>
              </a:ext>
            </a:extLst>
          </p:cNvPr>
          <p:cNvSpPr/>
          <p:nvPr/>
        </p:nvSpPr>
        <p:spPr>
          <a:xfrm>
            <a:off x="585788" y="4408616"/>
            <a:ext cx="6104379" cy="362343"/>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事務総長の在職期間を最高２期または</a:t>
            </a:r>
            <a:r>
              <a:rPr kumimoji="1" lang="en-US" altLang="ja-JP"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10</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年までとする件</a:t>
            </a:r>
          </a:p>
        </p:txBody>
      </p:sp>
    </p:spTree>
    <p:extLst>
      <p:ext uri="{BB962C8B-B14F-4D97-AF65-F5344CB8AC3E}">
        <p14:creationId xmlns:p14="http://schemas.microsoft.com/office/powerpoint/2010/main" val="137877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1400D-71A3-6DA0-F60D-7D4D23FB41B6}"/>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2E17B19-9BC7-C1B2-68F3-40B6C7EC51B1}"/>
              </a:ext>
            </a:extLst>
          </p:cNvPr>
          <p:cNvSpPr>
            <a:spLocks noGrp="1"/>
          </p:cNvSpPr>
          <p:nvPr>
            <p:ph type="sldNum" sz="quarter" idx="12"/>
          </p:nvPr>
        </p:nvSpPr>
        <p:spPr/>
        <p:txBody>
          <a:bodyPr/>
          <a:lstStyle/>
          <a:p>
            <a:fld id="{97A94E25-127B-4C48-AF96-44BA7B823777}" type="slidenum">
              <a:rPr lang="en-US" smtClean="0"/>
              <a:pPr/>
              <a:t>49</a:t>
            </a:fld>
            <a:endParaRPr lang="en-US" dirty="0"/>
          </a:p>
        </p:txBody>
      </p:sp>
      <p:sp>
        <p:nvSpPr>
          <p:cNvPr id="2" name="正方形/長方形 1">
            <a:extLst>
              <a:ext uri="{FF2B5EF4-FFF2-40B4-BE49-F238E27FC236}">
                <a16:creationId xmlns:a16="http://schemas.microsoft.com/office/drawing/2014/main" id="{D48880B9-1750-3D5E-007B-B93AF88C38A9}"/>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定款国際ロータリー細則および標準ロータリークラブに関する制定案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0E368EC-E390-BEAA-EFB0-C9457D1503B2}"/>
              </a:ext>
            </a:extLst>
          </p:cNvPr>
          <p:cNvSpPr/>
          <p:nvPr/>
        </p:nvSpPr>
        <p:spPr>
          <a:xfrm>
            <a:off x="257174" y="1400175"/>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25-49</a:t>
            </a:r>
            <a:endParaRPr kumimoji="1" lang="ja-JP" altLang="en-US" sz="32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92FA5F2B-02CA-4790-591D-16405C4BACD0}"/>
              </a:ext>
            </a:extLst>
          </p:cNvPr>
          <p:cNvSpPr/>
          <p:nvPr/>
        </p:nvSpPr>
        <p:spPr>
          <a:xfrm>
            <a:off x="585788" y="1951456"/>
            <a:ext cx="2743199" cy="46659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dirty="0">
              <a:solidFill>
                <a:sysClr val="windowText" lastClr="00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B49F7651-9085-F76D-72CC-8F00D78718F5}"/>
              </a:ext>
            </a:extLst>
          </p:cNvPr>
          <p:cNvSpPr/>
          <p:nvPr/>
        </p:nvSpPr>
        <p:spPr>
          <a:xfrm>
            <a:off x="257174" y="2475512"/>
            <a:ext cx="6343651" cy="2352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国際ロータリー細則および標準ロータリークラブ定款を次のように改正する。</a:t>
            </a:r>
          </a:p>
        </p:txBody>
      </p:sp>
      <p:sp>
        <p:nvSpPr>
          <p:cNvPr id="10" name="正方形/長方形 9">
            <a:extLst>
              <a:ext uri="{FF2B5EF4-FFF2-40B4-BE49-F238E27FC236}">
                <a16:creationId xmlns:a16="http://schemas.microsoft.com/office/drawing/2014/main" id="{1260C5C5-B69F-B296-D4D4-569BEAC01511}"/>
              </a:ext>
            </a:extLst>
          </p:cNvPr>
          <p:cNvSpPr/>
          <p:nvPr/>
        </p:nvSpPr>
        <p:spPr>
          <a:xfrm>
            <a:off x="585788" y="2829809"/>
            <a:ext cx="11301412" cy="3931401"/>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38ACB20D-34DB-3431-5D85-30FE9D4463D5}"/>
              </a:ext>
            </a:extLst>
          </p:cNvPr>
          <p:cNvSpPr/>
          <p:nvPr/>
        </p:nvSpPr>
        <p:spPr>
          <a:xfrm>
            <a:off x="3657600" y="1435173"/>
            <a:ext cx="2232000" cy="4689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kumimoji="1" lang="en-US" altLang="ja-JP" b="1" dirty="0">
                <a:solidFill>
                  <a:schemeClr val="tx1"/>
                </a:solidFill>
                <a:latin typeface="メイリオ" panose="020B0604030504040204" pitchFamily="50" charset="-128"/>
                <a:ea typeface="メイリオ" panose="020B0604030504040204" pitchFamily="50" charset="-128"/>
              </a:rPr>
              <a:t>RI</a:t>
            </a:r>
            <a:r>
              <a:rPr kumimoji="1" lang="ja-JP" altLang="en-US" b="1" dirty="0">
                <a:solidFill>
                  <a:schemeClr val="tx1"/>
                </a:solidFill>
                <a:latin typeface="メイリオ" panose="020B0604030504040204" pitchFamily="50" charset="-128"/>
                <a:ea typeface="メイリオ" panose="020B0604030504040204" pitchFamily="50" charset="-128"/>
              </a:rPr>
              <a:t>理事会</a:t>
            </a:r>
          </a:p>
        </p:txBody>
      </p:sp>
      <p:sp>
        <p:nvSpPr>
          <p:cNvPr id="11" name="テキスト ボックス 10">
            <a:extLst>
              <a:ext uri="{FF2B5EF4-FFF2-40B4-BE49-F238E27FC236}">
                <a16:creationId xmlns:a16="http://schemas.microsoft.com/office/drawing/2014/main" id="{E57B6981-35DA-6873-FB97-213251E4106C}"/>
              </a:ext>
            </a:extLst>
          </p:cNvPr>
          <p:cNvSpPr txBox="1"/>
          <p:nvPr/>
        </p:nvSpPr>
        <p:spPr>
          <a:xfrm>
            <a:off x="585787" y="2050145"/>
            <a:ext cx="27431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ysClr val="windowText" lastClr="000000"/>
                </a:solidFill>
                <a:latin typeface="メイリオ" panose="020B0604030504040204" pitchFamily="50" charset="-128"/>
                <a:ea typeface="メイリオ" panose="020B0604030504040204" pitchFamily="50" charset="-128"/>
              </a:rPr>
              <a:t>人頭分担金を増額</a:t>
            </a:r>
            <a:r>
              <a:rPr kumimoji="1" lang="ja-JP" altLang="en-US" sz="18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する件</a:t>
            </a:r>
          </a:p>
        </p:txBody>
      </p:sp>
      <p:sp>
        <p:nvSpPr>
          <p:cNvPr id="15" name="テキスト ボックス 14">
            <a:extLst>
              <a:ext uri="{FF2B5EF4-FFF2-40B4-BE49-F238E27FC236}">
                <a16:creationId xmlns:a16="http://schemas.microsoft.com/office/drawing/2014/main" id="{97DDEBF2-8C35-3DE8-16B9-42F0D58ABA20}"/>
              </a:ext>
            </a:extLst>
          </p:cNvPr>
          <p:cNvSpPr txBox="1"/>
          <p:nvPr/>
        </p:nvSpPr>
        <p:spPr>
          <a:xfrm>
            <a:off x="585788" y="2676641"/>
            <a:ext cx="11469052" cy="379334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第</a:t>
            </a:r>
            <a:r>
              <a:rPr lang="en-US" altLang="ja-JP" sz="2200" dirty="0">
                <a:solidFill>
                  <a:sysClr val="windowText" lastClr="000000"/>
                </a:solidFill>
                <a:latin typeface="メイリオ" panose="020B0604030504040204" pitchFamily="50" charset="-128"/>
                <a:ea typeface="メイリオ" panose="020B0604030504040204" pitchFamily="50" charset="-128"/>
              </a:rPr>
              <a:t>18</a:t>
            </a:r>
            <a:r>
              <a:rPr kumimoji="1" lang="ja-JP" altLang="en-US"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条　財務事項</a:t>
            </a:r>
            <a:endParaRPr kumimoji="1" lang="en-US" altLang="ja-JP" sz="2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ja-JP" sz="2000" b="1" dirty="0">
                <a:solidFill>
                  <a:sysClr val="windowText" lastClr="000000"/>
                </a:solidFill>
                <a:latin typeface="メイリオ" panose="020B0604030504040204" pitchFamily="50" charset="-128"/>
                <a:ea typeface="メイリオ" panose="020B0604030504040204" pitchFamily="50" charset="-128"/>
              </a:rPr>
              <a:t>18</a:t>
            </a:r>
            <a:r>
              <a:rPr kumimoji="1" lang="en-US" altLang="ja-JP" sz="20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.030.</a:t>
            </a:r>
            <a:r>
              <a:rPr lang="ja-JP" altLang="en-US" sz="2000" b="1" dirty="0">
                <a:solidFill>
                  <a:sysClr val="windowText" lastClr="000000"/>
                </a:solidFill>
                <a:latin typeface="メイリオ" panose="020B0604030504040204" pitchFamily="50" charset="-128"/>
                <a:ea typeface="メイリオ" panose="020B0604030504040204" pitchFamily="50" charset="-128"/>
              </a:rPr>
              <a:t>会費</a:t>
            </a:r>
            <a:endParaRPr lang="en-US" altLang="ja-JP" sz="2000" b="1"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18.030.1.</a:t>
            </a:r>
            <a:r>
              <a:rPr kumimoji="1" lang="ja-JP" altLang="en-US"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人頭分担金</a:t>
            </a:r>
            <a:endPar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各クラブは、各会員につき、次のように</a:t>
            </a:r>
            <a:r>
              <a:rPr lang="en-US" altLang="ja-JP" sz="2000" dirty="0">
                <a:solidFill>
                  <a:sysClr val="windowText" lastClr="000000"/>
                </a:solidFill>
                <a:latin typeface="メイリオ" panose="020B0604030504040204" pitchFamily="50" charset="-128"/>
                <a:ea typeface="メイリオ" panose="020B0604030504040204" pitchFamily="50" charset="-128"/>
              </a:rPr>
              <a:t>RI</a:t>
            </a:r>
            <a:r>
              <a:rPr lang="ja-JP" altLang="en-US" sz="2000" dirty="0">
                <a:solidFill>
                  <a:sysClr val="windowText" lastClr="000000"/>
                </a:solidFill>
                <a:latin typeface="メイリオ" panose="020B0604030504040204" pitchFamily="50" charset="-128"/>
                <a:ea typeface="メイリオ" panose="020B0604030504040204" pitchFamily="50" charset="-128"/>
              </a:rPr>
              <a:t>に人頭分担金を支払う。</a:t>
            </a:r>
            <a:r>
              <a:rPr lang="en-US" altLang="ja-JP" sz="2000" strike="sngStrike" dirty="0">
                <a:solidFill>
                  <a:sysClr val="windowText" lastClr="000000"/>
                </a:solidFill>
                <a:latin typeface="メイリオ" panose="020B0604030504040204" pitchFamily="50" charset="-128"/>
                <a:ea typeface="メイリオ" panose="020B0604030504040204" pitchFamily="50" charset="-128"/>
              </a:rPr>
              <a:t>2022-23</a:t>
            </a:r>
            <a:r>
              <a:rPr lang="ja-JP" altLang="en-US" sz="2000" strike="sngStrike" dirty="0">
                <a:solidFill>
                  <a:sysClr val="windowText" lastClr="000000"/>
                </a:solidFill>
                <a:latin typeface="メイリオ" panose="020B0604030504040204" pitchFamily="50" charset="-128"/>
                <a:ea typeface="メイリオ" panose="020B0604030504040204" pitchFamily="50" charset="-128"/>
              </a:rPr>
              <a:t>年度には半年ごとに、</a:t>
            </a:r>
            <a:endParaRPr lang="en-US" altLang="ja-JP" sz="2000" strike="sngStrike"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2000" strike="sngStrike" dirty="0">
                <a:solidFill>
                  <a:sysClr val="windowText" lastClr="000000"/>
                </a:solidFill>
                <a:latin typeface="メイリオ" panose="020B0604030504040204" pitchFamily="50" charset="-128"/>
                <a:ea typeface="メイリオ" panose="020B0604030504040204" pitchFamily="50" charset="-128"/>
              </a:rPr>
              <a:t>米貨</a:t>
            </a:r>
            <a:r>
              <a:rPr lang="en-US" altLang="ja-JP" sz="2000" strike="sngStrike" dirty="0">
                <a:solidFill>
                  <a:sysClr val="windowText" lastClr="000000"/>
                </a:solidFill>
                <a:latin typeface="メイリオ" panose="020B0604030504040204" pitchFamily="50" charset="-128"/>
                <a:ea typeface="メイリオ" panose="020B0604030504040204" pitchFamily="50" charset="-128"/>
              </a:rPr>
              <a:t>35</a:t>
            </a:r>
            <a:r>
              <a:rPr lang="ja-JP" altLang="en-US" sz="2000" strike="sngStrike" dirty="0">
                <a:solidFill>
                  <a:sysClr val="windowText" lastClr="000000"/>
                </a:solidFill>
                <a:latin typeface="メイリオ" panose="020B0604030504040204" pitchFamily="50" charset="-128"/>
                <a:ea typeface="メイリオ" panose="020B0604030504040204" pitchFamily="50" charset="-128"/>
              </a:rPr>
              <a:t>ドル</a:t>
            </a:r>
            <a:r>
              <a:rPr lang="en-US" altLang="ja-JP" sz="2000" strike="sngStrike" dirty="0">
                <a:solidFill>
                  <a:sysClr val="windowText" lastClr="000000"/>
                </a:solidFill>
                <a:latin typeface="メイリオ" panose="020B0604030504040204" pitchFamily="50" charset="-128"/>
                <a:ea typeface="メイリオ" panose="020B0604030504040204" pitchFamily="50" charset="-128"/>
              </a:rPr>
              <a:t>50</a:t>
            </a:r>
            <a:r>
              <a:rPr lang="ja-JP" altLang="en-US" sz="2000" strike="sngStrike" dirty="0">
                <a:solidFill>
                  <a:sysClr val="windowText" lastClr="000000"/>
                </a:solidFill>
                <a:latin typeface="メイリオ" panose="020B0604030504040204" pitchFamily="50" charset="-128"/>
                <a:ea typeface="メイリオ" panose="020B0604030504040204" pitchFamily="50" charset="-128"/>
              </a:rPr>
              <a:t>セント</a:t>
            </a:r>
            <a:r>
              <a:rPr lang="ja-JP" altLang="en-US" sz="2000" dirty="0">
                <a:solidFill>
                  <a:sysClr val="windowText" lastClr="000000"/>
                </a:solidFill>
                <a:latin typeface="メイリオ" panose="020B0604030504040204" pitchFamily="50" charset="-128"/>
                <a:ea typeface="メイリオ" panose="020B0604030504040204" pitchFamily="50" charset="-128"/>
              </a:rPr>
              <a:t>、</a:t>
            </a:r>
            <a:r>
              <a:rPr kumimoji="1" lang="en-US" altLang="ja-JP" sz="20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2023-24</a:t>
            </a:r>
            <a:r>
              <a:rPr kumimoji="1" lang="ja-JP" altLang="en-US" sz="2000" b="0" i="0" u="none" strike="sng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年には半年ごとに米貨</a:t>
            </a:r>
            <a:r>
              <a:rPr lang="en-US" altLang="ja-JP" sz="2000" strike="sngStrike" dirty="0">
                <a:solidFill>
                  <a:sysClr val="windowText" lastClr="000000"/>
                </a:solidFill>
                <a:latin typeface="メイリオ" panose="020B0604030504040204" pitchFamily="50" charset="-128"/>
                <a:ea typeface="メイリオ" panose="020B0604030504040204" pitchFamily="50" charset="-128"/>
              </a:rPr>
              <a:t>39</a:t>
            </a:r>
            <a:r>
              <a:rPr lang="ja-JP" altLang="en-US" sz="2000" strike="sngStrike" dirty="0">
                <a:solidFill>
                  <a:sysClr val="windowText" lastClr="000000"/>
                </a:solidFill>
                <a:latin typeface="メイリオ" panose="020B0604030504040204" pitchFamily="50" charset="-128"/>
                <a:ea typeface="メイリオ" panose="020B0604030504040204" pitchFamily="50" charset="-128"/>
              </a:rPr>
              <a:t>ドル</a:t>
            </a:r>
            <a:r>
              <a:rPr lang="en-US" altLang="ja-JP" sz="2000" strike="sngStrike" dirty="0">
                <a:solidFill>
                  <a:sysClr val="windowText" lastClr="000000"/>
                </a:solidFill>
                <a:latin typeface="メイリオ" panose="020B0604030504040204" pitchFamily="50" charset="-128"/>
                <a:ea typeface="メイリオ" panose="020B0604030504040204" pitchFamily="50" charset="-128"/>
              </a:rPr>
              <a:t>25</a:t>
            </a:r>
            <a:r>
              <a:rPr lang="ja-JP" altLang="en-US" sz="2000" strike="sngStrike" dirty="0">
                <a:solidFill>
                  <a:sysClr val="windowText" lastClr="000000"/>
                </a:solidFill>
                <a:latin typeface="メイリオ" panose="020B0604030504040204" pitchFamily="50" charset="-128"/>
                <a:ea typeface="メイリオ" panose="020B0604030504040204" pitchFamily="50" charset="-128"/>
              </a:rPr>
              <a:t>セント、</a:t>
            </a:r>
            <a:r>
              <a:rPr lang="en-US" altLang="ja-JP" sz="2000" dirty="0">
                <a:solidFill>
                  <a:sysClr val="windowText" lastClr="000000"/>
                </a:solidFill>
                <a:latin typeface="メイリオ" panose="020B0604030504040204" pitchFamily="50" charset="-128"/>
                <a:ea typeface="メイリオ" panose="020B0604030504040204" pitchFamily="50" charset="-128"/>
              </a:rPr>
              <a:t>2025-26</a:t>
            </a:r>
            <a:r>
              <a:rPr lang="ja-JP" altLang="en-US" sz="2000" dirty="0">
                <a:solidFill>
                  <a:sysClr val="windowText" lastClr="000000"/>
                </a:solidFill>
                <a:latin typeface="メイリオ" panose="020B0604030504040204" pitchFamily="50" charset="-128"/>
                <a:ea typeface="メイリオ" panose="020B0604030504040204" pitchFamily="50" charset="-128"/>
              </a:rPr>
              <a:t>年度には半年</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2000" dirty="0">
                <a:solidFill>
                  <a:sysClr val="windowText" lastClr="000000"/>
                </a:solidFill>
                <a:latin typeface="メイリオ" panose="020B0604030504040204" pitchFamily="50" charset="-128"/>
                <a:ea typeface="メイリオ" panose="020B0604030504040204" pitchFamily="50" charset="-128"/>
              </a:rPr>
              <a:t>ごとに米貨</a:t>
            </a:r>
            <a:r>
              <a:rPr lang="en-US" altLang="ja-JP" sz="2000" dirty="0">
                <a:solidFill>
                  <a:sysClr val="windowText" lastClr="000000"/>
                </a:solidFill>
                <a:latin typeface="メイリオ" panose="020B0604030504040204" pitchFamily="50" charset="-128"/>
                <a:ea typeface="メイリオ" panose="020B0604030504040204" pitchFamily="50" charset="-128"/>
              </a:rPr>
              <a:t>41</a:t>
            </a:r>
            <a:r>
              <a:rPr lang="ja-JP" altLang="en-US" sz="2000" dirty="0">
                <a:solidFill>
                  <a:sysClr val="windowText" lastClr="000000"/>
                </a:solidFill>
                <a:latin typeface="メイリオ" panose="020B0604030504040204" pitchFamily="50" charset="-128"/>
                <a:ea typeface="メイリオ" panose="020B0604030504040204" pitchFamily="50" charset="-128"/>
              </a:rPr>
              <a:t>ドル、</a:t>
            </a:r>
            <a:r>
              <a:rPr lang="en-US" altLang="ja-JP" sz="2000" b="1" u="sng" dirty="0">
                <a:solidFill>
                  <a:sysClr val="windowText" lastClr="000000"/>
                </a:solidFill>
                <a:latin typeface="メイリオ" panose="020B0604030504040204" pitchFamily="50" charset="-128"/>
                <a:ea typeface="メイリオ" panose="020B0604030504040204" pitchFamily="50" charset="-128"/>
              </a:rPr>
              <a:t>2026-27</a:t>
            </a:r>
            <a:r>
              <a:rPr lang="ja-JP" altLang="en-US" sz="2000" b="1" u="sng" dirty="0">
                <a:solidFill>
                  <a:sysClr val="windowText" lastClr="000000"/>
                </a:solidFill>
                <a:latin typeface="メイリオ" panose="020B0604030504040204" pitchFamily="50" charset="-128"/>
                <a:ea typeface="メイリオ" panose="020B0604030504040204" pitchFamily="50" charset="-128"/>
              </a:rPr>
              <a:t>年度には半年ごとに米貨</a:t>
            </a:r>
            <a:r>
              <a:rPr lang="en-US" altLang="ja-JP" sz="2000" b="1" u="sng" dirty="0">
                <a:solidFill>
                  <a:sysClr val="windowText" lastClr="000000"/>
                </a:solidFill>
                <a:latin typeface="メイリオ" panose="020B0604030504040204" pitchFamily="50" charset="-128"/>
                <a:ea typeface="メイリオ" panose="020B0604030504040204" pitchFamily="50" charset="-128"/>
              </a:rPr>
              <a:t>42</a:t>
            </a:r>
            <a:r>
              <a:rPr lang="ja-JP" altLang="en-US" sz="2000" b="1" u="sng" dirty="0">
                <a:solidFill>
                  <a:sysClr val="windowText" lastClr="000000"/>
                </a:solidFill>
                <a:latin typeface="メイリオ" panose="020B0604030504040204" pitchFamily="50" charset="-128"/>
                <a:ea typeface="メイリオ" panose="020B0604030504040204" pitchFamily="50" charset="-128"/>
              </a:rPr>
              <a:t>ドル</a:t>
            </a:r>
            <a:r>
              <a:rPr lang="en-US" altLang="ja-JP" sz="2000" b="1" u="sng" dirty="0">
                <a:solidFill>
                  <a:sysClr val="windowText" lastClr="000000"/>
                </a:solidFill>
                <a:latin typeface="メイリオ" panose="020B0604030504040204" pitchFamily="50" charset="-128"/>
                <a:ea typeface="メイリオ" panose="020B0604030504040204" pitchFamily="50" charset="-128"/>
              </a:rPr>
              <a:t>75</a:t>
            </a:r>
            <a:r>
              <a:rPr lang="ja-JP" altLang="en-US" sz="2000" b="1" u="sng" dirty="0">
                <a:solidFill>
                  <a:sysClr val="windowText" lastClr="000000"/>
                </a:solidFill>
                <a:latin typeface="メイリオ" panose="020B0604030504040204" pitchFamily="50" charset="-128"/>
                <a:ea typeface="メイリオ" panose="020B0604030504040204" pitchFamily="50" charset="-128"/>
              </a:rPr>
              <a:t>セント、</a:t>
            </a:r>
            <a:r>
              <a:rPr lang="en-US" altLang="ja-JP" sz="2000" b="1" u="sng" dirty="0">
                <a:solidFill>
                  <a:sysClr val="windowText" lastClr="000000"/>
                </a:solidFill>
                <a:latin typeface="メイリオ" panose="020B0604030504040204" pitchFamily="50" charset="-128"/>
                <a:ea typeface="メイリオ" panose="020B0604030504040204" pitchFamily="50" charset="-128"/>
              </a:rPr>
              <a:t>2027-28</a:t>
            </a:r>
            <a:r>
              <a:rPr lang="ja-JP" altLang="en-US" sz="2000" b="1" u="sng" dirty="0">
                <a:solidFill>
                  <a:sysClr val="windowText" lastClr="000000"/>
                </a:solidFill>
                <a:latin typeface="メイリオ" panose="020B0604030504040204" pitchFamily="50" charset="-128"/>
                <a:ea typeface="メイリオ" panose="020B0604030504040204" pitchFamily="50" charset="-128"/>
              </a:rPr>
              <a:t>年度には半年</a:t>
            </a:r>
            <a:endParaRPr lang="en-US" altLang="ja-JP" sz="2000" b="1" u="sng"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2000" b="1" u="sng" dirty="0">
                <a:solidFill>
                  <a:sysClr val="windowText" lastClr="000000"/>
                </a:solidFill>
                <a:latin typeface="メイリオ" panose="020B0604030504040204" pitchFamily="50" charset="-128"/>
                <a:ea typeface="メイリオ" panose="020B0604030504040204" pitchFamily="50" charset="-128"/>
              </a:rPr>
              <a:t>ごとに米貨</a:t>
            </a:r>
            <a:r>
              <a:rPr lang="en-US" altLang="ja-JP" sz="2000" b="1" u="sng" dirty="0">
                <a:solidFill>
                  <a:sysClr val="windowText" lastClr="000000"/>
                </a:solidFill>
                <a:latin typeface="メイリオ" panose="020B0604030504040204" pitchFamily="50" charset="-128"/>
                <a:ea typeface="メイリオ" panose="020B0604030504040204" pitchFamily="50" charset="-128"/>
              </a:rPr>
              <a:t>44</a:t>
            </a:r>
            <a:r>
              <a:rPr lang="ja-JP" altLang="en-US" sz="2000" b="1" u="sng" dirty="0">
                <a:solidFill>
                  <a:sysClr val="windowText" lastClr="000000"/>
                </a:solidFill>
                <a:latin typeface="メイリオ" panose="020B0604030504040204" pitchFamily="50" charset="-128"/>
                <a:ea typeface="メイリオ" panose="020B0604030504040204" pitchFamily="50" charset="-128"/>
              </a:rPr>
              <a:t>ドル</a:t>
            </a:r>
            <a:r>
              <a:rPr lang="en-US" altLang="ja-JP" sz="2000" b="1" u="sng" dirty="0">
                <a:solidFill>
                  <a:sysClr val="windowText" lastClr="000000"/>
                </a:solidFill>
                <a:latin typeface="メイリオ" panose="020B0604030504040204" pitchFamily="50" charset="-128"/>
                <a:ea typeface="メイリオ" panose="020B0604030504040204" pitchFamily="50" charset="-128"/>
              </a:rPr>
              <a:t>63</a:t>
            </a:r>
            <a:r>
              <a:rPr lang="ja-JP" altLang="en-US" sz="2000" b="1" u="sng" dirty="0">
                <a:solidFill>
                  <a:sysClr val="windowText" lastClr="000000"/>
                </a:solidFill>
                <a:latin typeface="メイリオ" panose="020B0604030504040204" pitchFamily="50" charset="-128"/>
                <a:ea typeface="メイリオ" panose="020B0604030504040204" pitchFamily="50" charset="-128"/>
              </a:rPr>
              <a:t>セント、</a:t>
            </a:r>
            <a:r>
              <a:rPr lang="en-US" altLang="ja-JP" sz="2000" b="1" u="sng" dirty="0">
                <a:solidFill>
                  <a:sysClr val="windowText" lastClr="000000"/>
                </a:solidFill>
                <a:latin typeface="メイリオ" panose="020B0604030504040204" pitchFamily="50" charset="-128"/>
                <a:ea typeface="メイリオ" panose="020B0604030504040204" pitchFamily="50" charset="-128"/>
              </a:rPr>
              <a:t>28-29</a:t>
            </a:r>
            <a:r>
              <a:rPr lang="ja-JP" altLang="en-US" sz="2000" b="1" u="sng" dirty="0">
                <a:solidFill>
                  <a:sysClr val="windowText" lastClr="000000"/>
                </a:solidFill>
                <a:latin typeface="メイリオ" panose="020B0604030504040204" pitchFamily="50" charset="-128"/>
                <a:ea typeface="メイリオ" panose="020B0604030504040204" pitchFamily="50" charset="-128"/>
              </a:rPr>
              <a:t>年度とそれ以降には半年ごとに米貨</a:t>
            </a:r>
            <a:r>
              <a:rPr lang="en-US" altLang="ja-JP" sz="2000" b="1" u="sng" dirty="0">
                <a:solidFill>
                  <a:sysClr val="windowText" lastClr="000000"/>
                </a:solidFill>
                <a:latin typeface="メイリオ" panose="020B0604030504040204" pitchFamily="50" charset="-128"/>
                <a:ea typeface="メイリオ" panose="020B0604030504040204" pitchFamily="50" charset="-128"/>
              </a:rPr>
              <a:t>46</a:t>
            </a:r>
            <a:r>
              <a:rPr lang="ja-JP" altLang="en-US" sz="2000" b="1" u="sng" dirty="0">
                <a:solidFill>
                  <a:sysClr val="windowText" lastClr="000000"/>
                </a:solidFill>
                <a:latin typeface="メイリオ" panose="020B0604030504040204" pitchFamily="50" charset="-128"/>
                <a:ea typeface="メイリオ" panose="020B0604030504040204" pitchFamily="50" charset="-128"/>
              </a:rPr>
              <a:t>ドル</a:t>
            </a:r>
            <a:r>
              <a:rPr lang="en-US" altLang="ja-JP" sz="2000" b="1" u="sng" dirty="0">
                <a:solidFill>
                  <a:sysClr val="windowText" lastClr="000000"/>
                </a:solidFill>
                <a:latin typeface="メイリオ" panose="020B0604030504040204" pitchFamily="50" charset="-128"/>
                <a:ea typeface="メイリオ" panose="020B0604030504040204" pitchFamily="50" charset="-128"/>
              </a:rPr>
              <a:t>50</a:t>
            </a:r>
            <a:r>
              <a:rPr lang="ja-JP" altLang="en-US" sz="2000" b="1" u="sng" dirty="0">
                <a:solidFill>
                  <a:sysClr val="windowText" lastClr="000000"/>
                </a:solidFill>
                <a:latin typeface="メイリオ" panose="020B0604030504040204" pitchFamily="50" charset="-128"/>
                <a:ea typeface="メイリオ" panose="020B0604030504040204" pitchFamily="50" charset="-128"/>
              </a:rPr>
              <a:t>セント</a:t>
            </a:r>
            <a:r>
              <a:rPr lang="ja-JP" altLang="en-US" sz="2000" dirty="0">
                <a:solidFill>
                  <a:sysClr val="windowText" lastClr="000000"/>
                </a:solidFill>
                <a:latin typeface="メイリオ" panose="020B0604030504040204" pitchFamily="50" charset="-128"/>
                <a:ea typeface="メイリオ" panose="020B0604030504040204" pitchFamily="50" charset="-128"/>
              </a:rPr>
              <a:t>。</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2000" dirty="0">
                <a:solidFill>
                  <a:sysClr val="windowText" lastClr="000000"/>
                </a:solidFill>
                <a:latin typeface="メイリオ" panose="020B0604030504040204" pitchFamily="50" charset="-128"/>
                <a:ea typeface="メイリオ" panose="020B0604030504040204" pitchFamily="50" charset="-128"/>
              </a:rPr>
              <a:t>人頭分担金は、規定審議会によって改正されるまで変更されないものとする。</a:t>
            </a:r>
            <a:endPar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16" name="爆発: 14 pt 15">
            <a:extLst>
              <a:ext uri="{FF2B5EF4-FFF2-40B4-BE49-F238E27FC236}">
                <a16:creationId xmlns:a16="http://schemas.microsoft.com/office/drawing/2014/main" id="{F3176471-2902-D69B-338A-B3C9CA6FF2C4}"/>
              </a:ext>
            </a:extLst>
          </p:cNvPr>
          <p:cNvSpPr/>
          <p:nvPr/>
        </p:nvSpPr>
        <p:spPr>
          <a:xfrm>
            <a:off x="2206200" y="2074912"/>
            <a:ext cx="7884000" cy="4680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特別審議の結果</a:t>
            </a:r>
            <a:endPar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採択</a:t>
            </a:r>
            <a:endPar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0000"/>
                </a:solidFill>
                <a:latin typeface="メイリオ" panose="020B0604030504040204" pitchFamily="50" charset="-128"/>
                <a:ea typeface="メイリオ" panose="020B0604030504040204" pitchFamily="50" charset="-128"/>
              </a:rPr>
              <a:t>（</a:t>
            </a:r>
            <a:r>
              <a:rPr lang="en-US" altLang="ja-JP" sz="3200" b="1" dirty="0">
                <a:solidFill>
                  <a:srgbClr val="FF0000"/>
                </a:solidFill>
                <a:latin typeface="メイリオ" panose="020B0604030504040204" pitchFamily="50" charset="-128"/>
                <a:ea typeface="メイリオ" panose="020B0604030504040204" pitchFamily="50" charset="-128"/>
              </a:rPr>
              <a:t>351/135</a:t>
            </a:r>
            <a:r>
              <a:rPr lang="ja-JP" altLang="en-US" sz="3200" b="1" dirty="0">
                <a:solidFill>
                  <a:srgbClr val="FF0000"/>
                </a:solidFill>
                <a:latin typeface="メイリオ" panose="020B0604030504040204" pitchFamily="50" charset="-128"/>
                <a:ea typeface="メイリオ" panose="020B0604030504040204" pitchFamily="50" charset="-128"/>
              </a:rPr>
              <a:t>）</a:t>
            </a:r>
            <a:endPar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19742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1540042"/>
          </a:xfrm>
          <a:solidFill>
            <a:srgbClr val="6600FF"/>
          </a:solidFill>
        </p:spPr>
        <p:txBody>
          <a:bodyPr anchor="ctr">
            <a:normAutofit/>
          </a:bodyPr>
          <a:lstStyle/>
          <a:p>
            <a:pPr algn="ctr" rtl="0"/>
            <a:r>
              <a:rPr lang="ja" sz="4800" b="1" i="0" u="none" baseline="0" dirty="0">
                <a:latin typeface="メイリオ" panose="020B0604030504040204" pitchFamily="50" charset="-128"/>
                <a:ea typeface="メイリオ" panose="020B0604030504040204" pitchFamily="50" charset="-128"/>
              </a:rPr>
              <a:t>決議</a:t>
            </a:r>
            <a:r>
              <a:rPr lang="ja-JP" altLang="en-US" sz="4800" b="1" dirty="0">
                <a:latin typeface="メイリオ" panose="020B0604030504040204" pitchFamily="50" charset="-128"/>
                <a:ea typeface="メイリオ" panose="020B0604030504040204" pitchFamily="50" charset="-128"/>
              </a:rPr>
              <a:t>審議会</a:t>
            </a:r>
            <a:endParaRPr lang="ja" sz="4800" b="1" i="0" u="none" baseline="0" dirty="0">
              <a:latin typeface="メイリオ" panose="020B0604030504040204" pitchFamily="50" charset="-128"/>
              <a:ea typeface="メイリオ" panose="020B0604030504040204" pitchFamily="50" charset="-128"/>
            </a:endParaRPr>
          </a:p>
        </p:txBody>
      </p:sp>
      <p:sp>
        <p:nvSpPr>
          <p:cNvPr id="3" name="Content Placeholder 2"/>
          <p:cNvSpPr>
            <a:spLocks noGrp="1"/>
          </p:cNvSpPr>
          <p:nvPr>
            <p:ph idx="1"/>
          </p:nvPr>
        </p:nvSpPr>
        <p:spPr>
          <a:xfrm>
            <a:off x="227012" y="1540043"/>
            <a:ext cx="11811001" cy="5160795"/>
          </a:xfrm>
        </p:spPr>
        <p:txBody>
          <a:bodyPr>
            <a:noAutofit/>
          </a:bodyPr>
          <a:lstStyle/>
          <a:p>
            <a:pPr marL="0" indent="0" algn="l" rtl="0">
              <a:buNone/>
            </a:pPr>
            <a:r>
              <a:rPr lang="ja-JP" altLang="en-US" sz="3600" b="1" dirty="0">
                <a:latin typeface="メイリオ" panose="020B0604030504040204" pitchFamily="50" charset="-128"/>
                <a:ea typeface="メイリオ" panose="020B0604030504040204" pitchFamily="50" charset="-128"/>
              </a:rPr>
              <a:t>決議審議会に関する質問</a:t>
            </a:r>
            <a:endParaRPr lang="en-US" altLang="ja-JP" sz="3600" b="1" dirty="0">
              <a:latin typeface="メイリオ" panose="020B0604030504040204" pitchFamily="50" charset="-128"/>
              <a:ea typeface="メイリオ" panose="020B0604030504040204" pitchFamily="50" charset="-128"/>
            </a:endParaRPr>
          </a:p>
          <a:p>
            <a:pPr marL="0" indent="0" algn="l" rtl="0">
              <a:buNone/>
            </a:pPr>
            <a:r>
              <a:rPr lang="ja-JP" altLang="en-US" sz="2800" b="1" dirty="0">
                <a:latin typeface="メイリオ" panose="020B0604030504040204" pitchFamily="50" charset="-128"/>
                <a:ea typeface="メイリオ" panose="020B0604030504040204" pitchFamily="50" charset="-128"/>
              </a:rPr>
              <a:t>次の文章で誤っている文章の組み合わせを下記から選んでください</a:t>
            </a:r>
            <a:r>
              <a:rPr lang="ja-JP" altLang="en-US" sz="3000" b="1" dirty="0">
                <a:latin typeface="メイリオ" panose="020B0604030504040204" pitchFamily="50" charset="-128"/>
                <a:ea typeface="メイリオ" panose="020B0604030504040204" pitchFamily="50" charset="-128"/>
              </a:rPr>
              <a:t>。</a:t>
            </a:r>
            <a:endParaRPr lang="en-US" altLang="ja-JP" sz="3000" b="1" dirty="0">
              <a:latin typeface="メイリオ" panose="020B0604030504040204" pitchFamily="50" charset="-128"/>
              <a:ea typeface="メイリオ" panose="020B0604030504040204" pitchFamily="50" charset="-128"/>
            </a:endParaRPr>
          </a:p>
          <a:p>
            <a:pPr marL="0" indent="0" algn="l" rtl="0">
              <a:buNone/>
            </a:pPr>
            <a:endParaRPr lang="en-US" altLang="ja" sz="800" b="1" dirty="0">
              <a:latin typeface="メイリオ" panose="020B0604030504040204" pitchFamily="50" charset="-128"/>
              <a:ea typeface="メイリオ" panose="020B0604030504040204" pitchFamily="50" charset="-128"/>
            </a:endParaRPr>
          </a:p>
          <a:p>
            <a:pPr marL="0" indent="0" algn="l" rtl="0">
              <a:buNone/>
            </a:pPr>
            <a:r>
              <a:rPr lang="en-US" altLang="ja" sz="2200" b="1" dirty="0">
                <a:latin typeface="メイリオ" panose="020B0604030504040204" pitchFamily="50" charset="-128"/>
                <a:ea typeface="メイリオ" panose="020B0604030504040204" pitchFamily="50" charset="-128"/>
              </a:rPr>
              <a:t>a.</a:t>
            </a:r>
            <a:r>
              <a:rPr lang="ja-JP" altLang="en-US" sz="2200" b="1" dirty="0">
                <a:latin typeface="メイリオ" panose="020B0604030504040204" pitchFamily="50" charset="-128"/>
                <a:ea typeface="メイリオ" panose="020B0604030504040204" pitchFamily="50" charset="-128"/>
              </a:rPr>
              <a:t>決議審議会は、</a:t>
            </a:r>
            <a:r>
              <a:rPr lang="en-US" altLang="ja-JP" sz="2200" b="1" dirty="0">
                <a:latin typeface="メイリオ" panose="020B0604030504040204" pitchFamily="50" charset="-128"/>
                <a:ea typeface="メイリオ" panose="020B0604030504040204" pitchFamily="50" charset="-128"/>
              </a:rPr>
              <a:t>3</a:t>
            </a:r>
            <a:r>
              <a:rPr lang="ja-JP" altLang="en-US" sz="2200" b="1" dirty="0">
                <a:latin typeface="メイリオ" panose="020B0604030504040204" pitchFamily="50" charset="-128"/>
                <a:ea typeface="メイリオ" panose="020B0604030504040204" pitchFamily="50" charset="-128"/>
              </a:rPr>
              <a:t>年に一度インターネットで開催され、会員であればだれでも参加できる。</a:t>
            </a:r>
            <a:endParaRPr lang="en-US" altLang="ja-JP" sz="2200" b="1" dirty="0">
              <a:latin typeface="メイリオ" panose="020B0604030504040204" pitchFamily="50" charset="-128"/>
              <a:ea typeface="メイリオ" panose="020B0604030504040204" pitchFamily="50" charset="-128"/>
            </a:endParaRPr>
          </a:p>
          <a:p>
            <a:pPr marL="0" indent="0" algn="l" rtl="0">
              <a:buNone/>
            </a:pPr>
            <a:r>
              <a:rPr lang="en-US" altLang="ja-JP" sz="2200" b="1" dirty="0">
                <a:latin typeface="メイリオ" panose="020B0604030504040204" pitchFamily="50" charset="-128"/>
                <a:ea typeface="メイリオ" panose="020B0604030504040204" pitchFamily="50" charset="-128"/>
              </a:rPr>
              <a:t>b.</a:t>
            </a:r>
            <a:r>
              <a:rPr lang="ja-JP" altLang="en-US" sz="2200" b="1" dirty="0">
                <a:latin typeface="メイリオ" panose="020B0604030504040204" pitchFamily="50" charset="-128"/>
                <a:ea typeface="メイリオ" panose="020B0604030504040204" pitchFamily="50" charset="-128"/>
              </a:rPr>
              <a:t>決議案とは、</a:t>
            </a:r>
            <a:r>
              <a:rPr lang="en-US" altLang="ja-JP" sz="2200" b="1" dirty="0">
                <a:latin typeface="メイリオ" panose="020B0604030504040204" pitchFamily="50" charset="-128"/>
                <a:ea typeface="メイリオ" panose="020B0604030504040204" pitchFamily="50" charset="-128"/>
              </a:rPr>
              <a:t>RI</a:t>
            </a:r>
            <a:r>
              <a:rPr lang="ja-JP" altLang="en-US" sz="2200" b="1" dirty="0">
                <a:latin typeface="メイリオ" panose="020B0604030504040204" pitchFamily="50" charset="-128"/>
                <a:ea typeface="メイリオ" panose="020B0604030504040204" pitchFamily="50" charset="-128"/>
              </a:rPr>
              <a:t>理事会や</a:t>
            </a:r>
            <a:r>
              <a:rPr lang="en-US" altLang="ja-JP" sz="2200" b="1" dirty="0">
                <a:latin typeface="メイリオ" panose="020B0604030504040204" pitchFamily="50" charset="-128"/>
                <a:ea typeface="メイリオ" panose="020B0604030504040204" pitchFamily="50" charset="-128"/>
              </a:rPr>
              <a:t>TRF</a:t>
            </a:r>
            <a:r>
              <a:rPr lang="ja-JP" altLang="en-US" sz="2200" b="1" dirty="0">
                <a:latin typeface="メイリオ" panose="020B0604030504040204" pitchFamily="50" charset="-128"/>
                <a:ea typeface="メイリオ" panose="020B0604030504040204" pitchFamily="50" charset="-128"/>
              </a:rPr>
              <a:t>管理員会へ組織規定の変更を求める提案書である。</a:t>
            </a:r>
            <a:endParaRPr lang="en-US" altLang="ja-JP" sz="2200" b="1" dirty="0">
              <a:latin typeface="メイリオ" panose="020B0604030504040204" pitchFamily="50" charset="-128"/>
              <a:ea typeface="メイリオ" panose="020B0604030504040204" pitchFamily="50" charset="-128"/>
            </a:endParaRPr>
          </a:p>
          <a:p>
            <a:pPr marL="0" indent="0" algn="l" rtl="0">
              <a:buNone/>
            </a:pPr>
            <a:r>
              <a:rPr lang="en-US" altLang="ja" sz="2200" b="1" dirty="0">
                <a:latin typeface="メイリオ" panose="020B0604030504040204" pitchFamily="50" charset="-128"/>
                <a:ea typeface="メイリオ" panose="020B0604030504040204" pitchFamily="50" charset="-128"/>
              </a:rPr>
              <a:t>c.</a:t>
            </a:r>
            <a:r>
              <a:rPr lang="ja-JP" altLang="en-US" sz="2200" b="1" dirty="0">
                <a:latin typeface="メイリオ" panose="020B0604030504040204" pitchFamily="50" charset="-128"/>
                <a:ea typeface="メイリオ" panose="020B0604030504040204" pitchFamily="50" charset="-128"/>
              </a:rPr>
              <a:t>決議審議会は、国際ロータリー定款に変更を加えることが目的である。</a:t>
            </a:r>
            <a:endParaRPr lang="en-US" altLang="ja-JP" sz="2200" b="1" dirty="0">
              <a:latin typeface="メイリオ" panose="020B0604030504040204" pitchFamily="50" charset="-128"/>
              <a:ea typeface="メイリオ" panose="020B0604030504040204" pitchFamily="50" charset="-128"/>
            </a:endParaRPr>
          </a:p>
          <a:p>
            <a:pPr marL="0" indent="0" algn="l" rtl="0">
              <a:buNone/>
            </a:pPr>
            <a:r>
              <a:rPr lang="en-US" altLang="ja" sz="2200" b="1" dirty="0">
                <a:latin typeface="メイリオ" panose="020B0604030504040204" pitchFamily="50" charset="-128"/>
                <a:ea typeface="メイリオ" panose="020B0604030504040204" pitchFamily="50" charset="-128"/>
              </a:rPr>
              <a:t>d.</a:t>
            </a:r>
            <a:r>
              <a:rPr lang="ja-JP" altLang="en-US" sz="2200" b="1" dirty="0">
                <a:latin typeface="メイリオ" panose="020B0604030504040204" pitchFamily="50" charset="-128"/>
                <a:ea typeface="メイリオ" panose="020B0604030504040204" pitchFamily="50" charset="-128"/>
              </a:rPr>
              <a:t>決議案は、財団関係を含む全ての書類が</a:t>
            </a:r>
            <a:r>
              <a:rPr lang="en-US" altLang="ja-JP" sz="2200" b="1" dirty="0">
                <a:latin typeface="メイリオ" panose="020B0604030504040204" pitchFamily="50" charset="-128"/>
                <a:ea typeface="メイリオ" panose="020B0604030504040204" pitchFamily="50" charset="-128"/>
              </a:rPr>
              <a:t>RI</a:t>
            </a:r>
            <a:r>
              <a:rPr lang="ja-JP" altLang="en-US" sz="2200" b="1" dirty="0">
                <a:latin typeface="メイリオ" panose="020B0604030504040204" pitchFamily="50" charset="-128"/>
                <a:ea typeface="メイリオ" panose="020B0604030504040204" pitchFamily="50" charset="-128"/>
              </a:rPr>
              <a:t>理事会に提出され、全て</a:t>
            </a:r>
            <a:r>
              <a:rPr lang="en-US" altLang="ja-JP" sz="2200" b="1" dirty="0">
                <a:latin typeface="メイリオ" panose="020B0604030504040204" pitchFamily="50" charset="-128"/>
                <a:ea typeface="メイリオ" panose="020B0604030504040204" pitchFamily="50" charset="-128"/>
              </a:rPr>
              <a:t>RI</a:t>
            </a:r>
            <a:r>
              <a:rPr lang="ja-JP" altLang="en-US" sz="2200" b="1" dirty="0">
                <a:latin typeface="メイリオ" panose="020B0604030504040204" pitchFamily="50" charset="-128"/>
                <a:ea typeface="メイリオ" panose="020B0604030504040204" pitchFamily="50" charset="-128"/>
              </a:rPr>
              <a:t>理事会で決定される。</a:t>
            </a:r>
            <a:endParaRPr lang="en-US" altLang="ja-JP" sz="2200" b="1" dirty="0">
              <a:latin typeface="メイリオ" panose="020B0604030504040204" pitchFamily="50" charset="-128"/>
              <a:ea typeface="メイリオ" panose="020B0604030504040204" pitchFamily="50" charset="-128"/>
            </a:endParaRPr>
          </a:p>
          <a:p>
            <a:pPr marL="0" indent="0" algn="l" rtl="0">
              <a:buNone/>
            </a:pPr>
            <a:r>
              <a:rPr lang="en-US" altLang="ja" sz="2200" b="1" dirty="0">
                <a:latin typeface="メイリオ" panose="020B0604030504040204" pitchFamily="50" charset="-128"/>
                <a:ea typeface="メイリオ" panose="020B0604030504040204" pitchFamily="50" charset="-128"/>
              </a:rPr>
              <a:t>e.</a:t>
            </a:r>
            <a:r>
              <a:rPr lang="ja-JP" altLang="en-US" sz="2200" b="1" dirty="0">
                <a:latin typeface="メイリオ" panose="020B0604030504040204" pitchFamily="50" charset="-128"/>
                <a:ea typeface="メイリオ" panose="020B0604030504040204" pitchFamily="50" charset="-128"/>
              </a:rPr>
              <a:t>決議案は、</a:t>
            </a:r>
            <a:r>
              <a:rPr lang="en-US" altLang="ja-JP" sz="2200" b="1" dirty="0">
                <a:latin typeface="メイリオ" panose="020B0604030504040204" pitchFamily="50" charset="-128"/>
                <a:ea typeface="メイリオ" panose="020B0604030504040204" pitchFamily="50" charset="-128"/>
              </a:rPr>
              <a:t>RI</a:t>
            </a:r>
            <a:r>
              <a:rPr lang="ja-JP" altLang="en-US" sz="2200" b="1" dirty="0">
                <a:latin typeface="メイリオ" panose="020B0604030504040204" pitchFamily="50" charset="-128"/>
                <a:ea typeface="メイリオ" panose="020B0604030504040204" pitchFamily="50" charset="-128"/>
              </a:rPr>
              <a:t>理事会および</a:t>
            </a:r>
            <a:r>
              <a:rPr lang="en-US" altLang="ja-JP" sz="2200" b="1" dirty="0">
                <a:latin typeface="メイリオ" panose="020B0604030504040204" pitchFamily="50" charset="-128"/>
                <a:ea typeface="メイリオ" panose="020B0604030504040204" pitchFamily="50" charset="-128"/>
              </a:rPr>
              <a:t>TRF</a:t>
            </a:r>
            <a:r>
              <a:rPr lang="ja-JP" altLang="en-US" sz="2200" b="1" dirty="0">
                <a:latin typeface="メイリオ" panose="020B0604030504040204" pitchFamily="50" charset="-128"/>
                <a:ea typeface="メイリオ" panose="020B0604030504040204" pitchFamily="50" charset="-128"/>
              </a:rPr>
              <a:t>管理員会への提案であり、各々協議され決定される。</a:t>
            </a:r>
            <a:endParaRPr lang="en-US" altLang="ja-JP" sz="2200" b="1" dirty="0">
              <a:latin typeface="メイリオ" panose="020B0604030504040204" pitchFamily="50" charset="-128"/>
              <a:ea typeface="メイリオ" panose="020B0604030504040204" pitchFamily="50" charset="-128"/>
            </a:endParaRPr>
          </a:p>
          <a:p>
            <a:pPr marL="0" indent="0" algn="l" rtl="0">
              <a:buNone/>
            </a:pPr>
            <a:r>
              <a:rPr lang="en-US" altLang="ja" sz="2200" b="1" dirty="0">
                <a:latin typeface="メイリオ" panose="020B0604030504040204" pitchFamily="50" charset="-128"/>
                <a:ea typeface="メイリオ" panose="020B0604030504040204" pitchFamily="50" charset="-128"/>
              </a:rPr>
              <a:t>f.</a:t>
            </a:r>
            <a:r>
              <a:rPr lang="ja-JP" altLang="en-US" sz="2200" b="1" dirty="0">
                <a:latin typeface="メイリオ" panose="020B0604030504040204" pitchFamily="50" charset="-128"/>
                <a:ea typeface="メイリオ" panose="020B0604030504040204" pitchFamily="50" charset="-128"/>
              </a:rPr>
              <a:t>正規の決議案は、地区によって承認されたことの、ガバナーによる証明があればよい。</a:t>
            </a:r>
            <a:endParaRPr lang="en-US" altLang="ja-JP" sz="2200" b="1" dirty="0">
              <a:latin typeface="メイリオ" panose="020B0604030504040204" pitchFamily="50" charset="-128"/>
              <a:ea typeface="メイリオ" panose="020B0604030504040204" pitchFamily="50" charset="-128"/>
            </a:endParaRPr>
          </a:p>
          <a:p>
            <a:pPr marL="0" indent="0" algn="l" rtl="0">
              <a:buNone/>
            </a:pPr>
            <a:r>
              <a:rPr lang="ja-JP" altLang="en-US" sz="2200" b="1" dirty="0">
                <a:latin typeface="メイリオ" panose="020B0604030504040204" pitchFamily="50" charset="-128"/>
                <a:ea typeface="メイリオ" panose="020B0604030504040204" pitchFamily="50" charset="-128"/>
              </a:rPr>
              <a:t>①</a:t>
            </a:r>
            <a:r>
              <a:rPr lang="en-US" altLang="ja-JP" sz="2200" b="1" dirty="0">
                <a:latin typeface="メイリオ" panose="020B0604030504040204" pitchFamily="50" charset="-128"/>
                <a:ea typeface="メイリオ" panose="020B0604030504040204" pitchFamily="50" charset="-128"/>
              </a:rPr>
              <a:t>a b c d</a:t>
            </a:r>
            <a:r>
              <a:rPr lang="ja-JP" altLang="en-US" sz="2200" b="1" dirty="0">
                <a:latin typeface="メイリオ" panose="020B0604030504040204" pitchFamily="50" charset="-128"/>
                <a:ea typeface="メイリオ" panose="020B0604030504040204" pitchFamily="50" charset="-128"/>
              </a:rPr>
              <a:t>　②</a:t>
            </a:r>
            <a:r>
              <a:rPr lang="en-US" altLang="ja-JP" sz="2200" b="1" dirty="0">
                <a:latin typeface="メイリオ" panose="020B0604030504040204" pitchFamily="50" charset="-128"/>
                <a:ea typeface="メイリオ" panose="020B0604030504040204" pitchFamily="50" charset="-128"/>
              </a:rPr>
              <a:t>b </a:t>
            </a:r>
            <a:r>
              <a:rPr lang="ja-JP" altLang="en-US" sz="2200" b="1" dirty="0">
                <a:latin typeface="メイリオ" panose="020B0604030504040204" pitchFamily="50" charset="-128"/>
                <a:ea typeface="メイリオ" panose="020B0604030504040204" pitchFamily="50" charset="-128"/>
              </a:rPr>
              <a:t>ｃ </a:t>
            </a:r>
            <a:r>
              <a:rPr lang="en-US" altLang="ja-JP" sz="2200" b="1" dirty="0">
                <a:latin typeface="メイリオ" panose="020B0604030504040204" pitchFamily="50" charset="-128"/>
                <a:ea typeface="メイリオ" panose="020B0604030504040204" pitchFamily="50" charset="-128"/>
              </a:rPr>
              <a:t>d e </a:t>
            </a:r>
            <a:r>
              <a:rPr lang="ja-JP" altLang="en-US" sz="2200" b="1" dirty="0">
                <a:latin typeface="メイリオ" panose="020B0604030504040204" pitchFamily="50" charset="-128"/>
                <a:ea typeface="メイリオ" panose="020B0604030504040204" pitchFamily="50" charset="-128"/>
              </a:rPr>
              <a:t>　③</a:t>
            </a:r>
            <a:r>
              <a:rPr lang="en-US" altLang="ja-JP" sz="2200" b="1" dirty="0">
                <a:latin typeface="メイリオ" panose="020B0604030504040204" pitchFamily="50" charset="-128"/>
                <a:ea typeface="メイリオ" panose="020B0604030504040204" pitchFamily="50" charset="-128"/>
              </a:rPr>
              <a:t>a d e f  </a:t>
            </a:r>
            <a:r>
              <a:rPr lang="ja-JP" altLang="en-US" sz="2200" b="1" dirty="0">
                <a:latin typeface="メイリオ" panose="020B0604030504040204" pitchFamily="50" charset="-128"/>
                <a:ea typeface="メイリオ" panose="020B0604030504040204" pitchFamily="50" charset="-128"/>
              </a:rPr>
              <a:t>④</a:t>
            </a:r>
            <a:r>
              <a:rPr lang="en-US" altLang="ja-JP" sz="2200" b="1" dirty="0">
                <a:latin typeface="メイリオ" panose="020B0604030504040204" pitchFamily="50" charset="-128"/>
                <a:ea typeface="メイリオ" panose="020B0604030504040204" pitchFamily="50" charset="-128"/>
              </a:rPr>
              <a:t>b c e f</a:t>
            </a:r>
            <a:r>
              <a:rPr lang="ja-JP" altLang="en-US" sz="2200" b="1" dirty="0">
                <a:latin typeface="メイリオ" panose="020B0604030504040204" pitchFamily="50" charset="-128"/>
                <a:ea typeface="メイリオ" panose="020B0604030504040204" pitchFamily="50" charset="-128"/>
              </a:rPr>
              <a:t>　⑤</a:t>
            </a:r>
            <a:r>
              <a:rPr lang="en-US" altLang="ja-JP" sz="2200" b="1" dirty="0">
                <a:latin typeface="メイリオ" panose="020B0604030504040204" pitchFamily="50" charset="-128"/>
                <a:ea typeface="メイリオ" panose="020B0604030504040204" pitchFamily="50" charset="-128"/>
              </a:rPr>
              <a:t>c d e f </a:t>
            </a:r>
            <a:r>
              <a:rPr lang="ja-JP" altLang="en-US" sz="2200" b="1" dirty="0">
                <a:latin typeface="メイリオ" panose="020B0604030504040204" pitchFamily="50" charset="-128"/>
                <a:ea typeface="メイリオ" panose="020B0604030504040204" pitchFamily="50" charset="-128"/>
              </a:rPr>
              <a:t>　⑥すべて正しい</a:t>
            </a:r>
            <a:endParaRPr lang="en-US" altLang="ja-JP" sz="2200" b="1" dirty="0">
              <a:latin typeface="メイリオ" panose="020B0604030504040204" pitchFamily="50" charset="-128"/>
              <a:ea typeface="メイリオ" panose="020B0604030504040204" pitchFamily="50" charset="-128"/>
            </a:endParaRPr>
          </a:p>
          <a:p>
            <a:pPr marL="0" indent="0" algn="l" rtl="0">
              <a:buNone/>
            </a:pPr>
            <a:r>
              <a:rPr lang="ja-JP" altLang="en-US" sz="2200" b="1" dirty="0">
                <a:latin typeface="メイリオ" panose="020B0604030504040204" pitchFamily="50" charset="-128"/>
                <a:ea typeface="メイリオ" panose="020B0604030504040204" pitchFamily="50" charset="-128"/>
              </a:rPr>
              <a:t>⑦すべて誤り　 </a:t>
            </a:r>
            <a:endParaRPr lang="en-US" altLang="ja" sz="2200" b="1" dirty="0">
              <a:latin typeface="メイリオ" panose="020B0604030504040204" pitchFamily="50" charset="-128"/>
              <a:ea typeface="メイリオ" panose="020B0604030504040204" pitchFamily="50" charset="-128"/>
            </a:endParaRPr>
          </a:p>
          <a:p>
            <a:pPr marL="0" indent="0" algn="l" rtl="0">
              <a:buNone/>
            </a:pPr>
            <a:endParaRPr lang="en-US" altLang="ja" sz="2200" b="1" dirty="0">
              <a:latin typeface="メイリオ" panose="020B0604030504040204" pitchFamily="50" charset="-128"/>
              <a:ea typeface="メイリオ" panose="020B0604030504040204" pitchFamily="50" charset="-128"/>
            </a:endParaRPr>
          </a:p>
          <a:p>
            <a:pPr marL="0" indent="0" algn="l" rtl="0">
              <a:buNone/>
            </a:pPr>
            <a:endParaRPr lang="ja" sz="3200" b="1" dirty="0">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3194218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2F61-D4A4-38AA-B70B-956974C223B6}"/>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4ECB9B0-7477-29E3-47E9-4F84A0D5B255}"/>
              </a:ext>
            </a:extLst>
          </p:cNvPr>
          <p:cNvSpPr>
            <a:spLocks noGrp="1"/>
          </p:cNvSpPr>
          <p:nvPr>
            <p:ph type="sldNum" sz="quarter" idx="12"/>
          </p:nvPr>
        </p:nvSpPr>
        <p:spPr/>
        <p:txBody>
          <a:bodyPr/>
          <a:lstStyle/>
          <a:p>
            <a:fld id="{97A94E25-127B-4C48-AF96-44BA7B823777}" type="slidenum">
              <a:rPr lang="en-US" smtClean="0"/>
              <a:pPr/>
              <a:t>50</a:t>
            </a:fld>
            <a:endParaRPr lang="en-US" dirty="0"/>
          </a:p>
        </p:txBody>
      </p:sp>
      <p:sp>
        <p:nvSpPr>
          <p:cNvPr id="2" name="正方形/長方形 1">
            <a:extLst>
              <a:ext uri="{FF2B5EF4-FFF2-40B4-BE49-F238E27FC236}">
                <a16:creationId xmlns:a16="http://schemas.microsoft.com/office/drawing/2014/main" id="{DC715A73-5EAD-9ECE-AA1E-87C78CA0C221}"/>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94F5AC9A-DB53-387F-F6FC-09C418A5B041}"/>
              </a:ext>
            </a:extLst>
          </p:cNvPr>
          <p:cNvSpPr/>
          <p:nvPr/>
        </p:nvSpPr>
        <p:spPr>
          <a:xfrm>
            <a:off x="253317" y="1670212"/>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a:t>
            </a:r>
            <a:r>
              <a:rPr lang="en-US" altLang="ja-JP" sz="3200" dirty="0">
                <a:latin typeface="メイリオ" panose="020B0604030504040204" pitchFamily="50" charset="-128"/>
                <a:ea typeface="メイリオ" panose="020B0604030504040204" pitchFamily="50" charset="-128"/>
              </a:rPr>
              <a:t>51</a:t>
            </a:r>
            <a:endParaRPr kumimoji="1" lang="ja-JP" altLang="en-US" sz="32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CEAD4F74-A75A-E35B-661F-398A4826329D}"/>
              </a:ext>
            </a:extLst>
          </p:cNvPr>
          <p:cNvSpPr/>
          <p:nvPr/>
        </p:nvSpPr>
        <p:spPr>
          <a:xfrm>
            <a:off x="585787" y="2222077"/>
            <a:ext cx="4118728" cy="31043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現在の人頭分担金の金額を維持</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527B6B10-D172-EC97-CC43-0D9F515D8A4E}"/>
              </a:ext>
            </a:extLst>
          </p:cNvPr>
          <p:cNvSpPr/>
          <p:nvPr/>
        </p:nvSpPr>
        <p:spPr>
          <a:xfrm>
            <a:off x="304801" y="2578774"/>
            <a:ext cx="3972779" cy="236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46331B18-BBE8-F628-69E3-3904C9EDD96D}"/>
              </a:ext>
            </a:extLst>
          </p:cNvPr>
          <p:cNvSpPr/>
          <p:nvPr/>
        </p:nvSpPr>
        <p:spPr>
          <a:xfrm>
            <a:off x="585786" y="2810631"/>
            <a:ext cx="11484293" cy="1389544"/>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a:t>
            </a:r>
            <a:r>
              <a:rPr lang="en-US" altLang="ja-JP" b="1" dirty="0">
                <a:solidFill>
                  <a:sysClr val="windowText" lastClr="000000"/>
                </a:solidFill>
                <a:latin typeface="メイリオ" panose="020B0604030504040204" pitchFamily="50" charset="-128"/>
                <a:ea typeface="メイリオ" panose="020B0604030504040204" pitchFamily="50" charset="-128"/>
              </a:rPr>
              <a:t>18</a:t>
            </a:r>
            <a:r>
              <a:rPr kumimoji="1" lang="ja-JP" altLang="en-US" b="1" dirty="0">
                <a:solidFill>
                  <a:sysClr val="windowText" lastClr="000000"/>
                </a:solidFill>
                <a:latin typeface="メイリオ" panose="020B0604030504040204" pitchFamily="50" charset="-128"/>
                <a:ea typeface="メイリオ" panose="020B0604030504040204" pitchFamily="50" charset="-128"/>
              </a:rPr>
              <a:t>条　財務事項</a:t>
            </a:r>
            <a:endParaRPr kumimoji="1" lang="en-US" altLang="ja-JP" b="1"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18.030.</a:t>
            </a:r>
            <a:r>
              <a:rPr lang="ja-JP" altLang="en-US" sz="1400" b="1" dirty="0">
                <a:solidFill>
                  <a:sysClr val="windowText" lastClr="000000"/>
                </a:solidFill>
                <a:latin typeface="メイリオ" panose="020B0604030504040204" pitchFamily="50" charset="-128"/>
                <a:ea typeface="メイリオ" panose="020B0604030504040204" pitchFamily="50" charset="-128"/>
              </a:rPr>
              <a:t> 会費</a:t>
            </a:r>
            <a:endParaRPr lang="en-US" altLang="ja-JP" sz="1400" b="1" dirty="0">
              <a:solidFill>
                <a:sysClr val="windowText" lastClr="000000"/>
              </a:solidFill>
              <a:latin typeface="メイリオ" panose="020B0604030504040204" pitchFamily="50" charset="-128"/>
              <a:ea typeface="メイリオ" panose="020B0604030504040204" pitchFamily="50" charset="-128"/>
            </a:endParaRPr>
          </a:p>
          <a:p>
            <a:r>
              <a:rPr kumimoji="1" lang="en-US" altLang="ja-JP" sz="1400" dirty="0">
                <a:solidFill>
                  <a:sysClr val="windowText" lastClr="000000"/>
                </a:solidFill>
                <a:latin typeface="メイリオ" panose="020B0604030504040204" pitchFamily="50" charset="-128"/>
                <a:ea typeface="メイリオ" panose="020B0604030504040204" pitchFamily="50" charset="-128"/>
              </a:rPr>
              <a:t>18.030.1. </a:t>
            </a:r>
            <a:r>
              <a:rPr lang="ja-JP" altLang="en-US" sz="1400" dirty="0">
                <a:solidFill>
                  <a:sysClr val="windowText" lastClr="000000"/>
                </a:solidFill>
                <a:latin typeface="メイリオ" panose="020B0604030504040204" pitchFamily="50" charset="-128"/>
                <a:ea typeface="メイリオ" panose="020B0604030504040204" pitchFamily="50" charset="-128"/>
              </a:rPr>
              <a:t>人頭分担金</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各クラブは、各会員につき、次のように</a:t>
            </a:r>
            <a:r>
              <a:rPr kumimoji="1" lang="en-US" altLang="ja-JP" sz="1400" dirty="0">
                <a:solidFill>
                  <a:sysClr val="windowText" lastClr="000000"/>
                </a:solidFill>
                <a:latin typeface="メイリオ" panose="020B0604030504040204" pitchFamily="50" charset="-128"/>
                <a:ea typeface="メイリオ" panose="020B0604030504040204" pitchFamily="50" charset="-128"/>
              </a:rPr>
              <a:t>RI</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に人頭分担金を支払う。</a:t>
            </a:r>
            <a:r>
              <a:rPr kumimoji="1" lang="en-US" altLang="ja-JP" sz="1400" strike="sngStrike" dirty="0">
                <a:solidFill>
                  <a:sysClr val="windowText" lastClr="000000"/>
                </a:solidFill>
                <a:latin typeface="メイリオ" panose="020B0604030504040204" pitchFamily="50" charset="-128"/>
                <a:ea typeface="メイリオ" panose="020B0604030504040204" pitchFamily="50" charset="-128"/>
              </a:rPr>
              <a:t>2022-23</a:t>
            </a:r>
            <a:r>
              <a:rPr kumimoji="1" lang="ja-JP" altLang="en-US" sz="1400" strike="sngStrike" dirty="0">
                <a:solidFill>
                  <a:sysClr val="windowText" lastClr="000000"/>
                </a:solidFill>
                <a:latin typeface="メイリオ" panose="020B0604030504040204" pitchFamily="50" charset="-128"/>
                <a:ea typeface="メイリオ" panose="020B0604030504040204" pitchFamily="50" charset="-128"/>
              </a:rPr>
              <a:t>年度には半年ごとに米貨</a:t>
            </a:r>
            <a:r>
              <a:rPr kumimoji="1" lang="en-US" altLang="ja-JP" sz="1400" strike="sngStrike" dirty="0">
                <a:solidFill>
                  <a:sysClr val="windowText" lastClr="000000"/>
                </a:solidFill>
                <a:latin typeface="メイリオ" panose="020B0604030504040204" pitchFamily="50" charset="-128"/>
                <a:ea typeface="メイリオ" panose="020B0604030504040204" pitchFamily="50" charset="-128"/>
              </a:rPr>
              <a:t>35</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ドル</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50</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セント、</a:t>
            </a:r>
            <a:endParaRPr lang="en-US" altLang="ja-JP" sz="1400" strike="sngStrike" dirty="0">
              <a:solidFill>
                <a:sysClr val="windowText" lastClr="000000"/>
              </a:solidFill>
              <a:latin typeface="メイリオ" panose="020B0604030504040204" pitchFamily="50" charset="-128"/>
              <a:ea typeface="メイリオ" panose="020B0604030504040204" pitchFamily="50" charset="-128"/>
            </a:endParaRPr>
          </a:p>
          <a:p>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2023-24</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年度には半年ごとに</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37</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ドル</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50</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セント、</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2024—25</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年度には半年ごとに米貨</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39</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ドル</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25</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セント、</a:t>
            </a:r>
            <a:r>
              <a:rPr lang="en-US" altLang="ja-JP" sz="1400" dirty="0">
                <a:solidFill>
                  <a:sysClr val="windowText" lastClr="000000"/>
                </a:solidFill>
                <a:latin typeface="メイリオ" panose="020B0604030504040204" pitchFamily="50" charset="-128"/>
                <a:ea typeface="メイリオ" panose="020B0604030504040204" pitchFamily="50" charset="-128"/>
              </a:rPr>
              <a:t>25-26</a:t>
            </a:r>
            <a:r>
              <a:rPr lang="ja-JP" altLang="en-US" sz="1400" dirty="0">
                <a:solidFill>
                  <a:sysClr val="windowText" lastClr="000000"/>
                </a:solidFill>
                <a:latin typeface="メイリオ" panose="020B0604030504040204" pitchFamily="50" charset="-128"/>
                <a:ea typeface="メイリオ" panose="020B0604030504040204" pitchFamily="50" charset="-128"/>
              </a:rPr>
              <a:t>年度</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とそれ以降</a:t>
            </a:r>
            <a:r>
              <a:rPr lang="ja-JP" altLang="en-US" sz="1400" dirty="0">
                <a:solidFill>
                  <a:sysClr val="windowText" lastClr="000000"/>
                </a:solidFill>
                <a:latin typeface="メイリオ" panose="020B0604030504040204" pitchFamily="50" charset="-128"/>
                <a:ea typeface="メイリオ" panose="020B0604030504040204" pitchFamily="50" charset="-128"/>
              </a:rPr>
              <a:t>には半年ごとに米貨</a:t>
            </a:r>
            <a:r>
              <a:rPr lang="en-US" altLang="ja-JP" sz="1400" dirty="0">
                <a:solidFill>
                  <a:sysClr val="windowText" lastClr="000000"/>
                </a:solidFill>
                <a:latin typeface="メイリオ" panose="020B0604030504040204" pitchFamily="50" charset="-128"/>
                <a:ea typeface="メイリオ" panose="020B0604030504040204" pitchFamily="50" charset="-128"/>
              </a:rPr>
              <a:t>41</a:t>
            </a:r>
            <a:r>
              <a:rPr lang="ja-JP" altLang="en-US" sz="1400" dirty="0">
                <a:solidFill>
                  <a:sysClr val="windowText" lastClr="000000"/>
                </a:solidFill>
                <a:latin typeface="メイリオ" panose="020B0604030504040204" pitchFamily="50" charset="-128"/>
                <a:ea typeface="メイリオ" panose="020B0604030504040204" pitchFamily="50" charset="-128"/>
              </a:rPr>
              <a:t>ドル</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とし、それ以降半年ごとに米貨</a:t>
            </a:r>
            <a:r>
              <a:rPr lang="en-US" altLang="ja-JP" sz="1400" b="1" u="sng" dirty="0">
                <a:solidFill>
                  <a:sysClr val="windowText" lastClr="000000"/>
                </a:solidFill>
                <a:latin typeface="メイリオ" panose="020B0604030504040204" pitchFamily="50" charset="-128"/>
                <a:ea typeface="メイリオ" panose="020B0604030504040204" pitchFamily="50" charset="-128"/>
              </a:rPr>
              <a:t>41</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ドルに据え置かれる</a:t>
            </a:r>
            <a:r>
              <a:rPr lang="ja-JP" altLang="en-US" sz="1400" dirty="0">
                <a:solidFill>
                  <a:sysClr val="windowText" lastClr="000000"/>
                </a:solidFill>
                <a:latin typeface="メイリオ" panose="020B0604030504040204" pitchFamily="50" charset="-128"/>
                <a:ea typeface="メイリオ" panose="020B0604030504040204" pitchFamily="50" charset="-128"/>
              </a:rPr>
              <a:t>。人頭分担金は、規定審議会によって改正されるまで</a:t>
            </a:r>
            <a:r>
              <a:rPr lang="en-US" altLang="ja-JP" sz="1400" dirty="0">
                <a:solidFill>
                  <a:sysClr val="windowText" lastClr="000000"/>
                </a:solidFill>
                <a:latin typeface="メイリオ" panose="020B0604030504040204" pitchFamily="50" charset="-128"/>
                <a:ea typeface="メイリオ" panose="020B0604030504040204" pitchFamily="50" charset="-128"/>
              </a:rPr>
              <a:t> </a:t>
            </a:r>
            <a:r>
              <a:rPr lang="ja-JP" altLang="en-US" sz="1400" dirty="0">
                <a:solidFill>
                  <a:sysClr val="windowText" lastClr="000000"/>
                </a:solidFill>
                <a:latin typeface="メイリオ" panose="020B0604030504040204" pitchFamily="50" charset="-128"/>
                <a:ea typeface="メイリオ" panose="020B0604030504040204" pitchFamily="50" charset="-128"/>
              </a:rPr>
              <a:t>変更はされないものとする。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3CD557B7-870F-B245-225F-3C4C46CF3122}"/>
              </a:ext>
            </a:extLst>
          </p:cNvPr>
          <p:cNvSpPr/>
          <p:nvPr/>
        </p:nvSpPr>
        <p:spPr>
          <a:xfrm>
            <a:off x="4188290" y="1726027"/>
            <a:ext cx="3981691" cy="2184199"/>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srgbClr val="FF0000"/>
                </a:solidFill>
                <a:latin typeface="メイリオ" panose="020B0604030504040204" pitchFamily="50" charset="-128"/>
                <a:ea typeface="メイリオ" panose="020B0604030504040204" pitchFamily="50" charset="-128"/>
              </a:rPr>
              <a:t>撤回</a:t>
            </a:r>
            <a:endParaRPr kumimoji="1" lang="ja-JP" altLang="en-US" sz="44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CAF24971-7DA5-1E98-7E37-7031F410CD0E}"/>
              </a:ext>
            </a:extLst>
          </p:cNvPr>
          <p:cNvSpPr/>
          <p:nvPr/>
        </p:nvSpPr>
        <p:spPr>
          <a:xfrm>
            <a:off x="3657600" y="1724887"/>
            <a:ext cx="3437681" cy="427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提案者：第</a:t>
            </a:r>
            <a:r>
              <a:rPr kumimoji="1" lang="en-US" altLang="ja-JP" b="1" dirty="0">
                <a:solidFill>
                  <a:schemeClr val="tx1"/>
                </a:solidFill>
                <a:latin typeface="メイリオ" panose="020B0604030504040204" pitchFamily="50" charset="-128"/>
                <a:ea typeface="メイリオ" panose="020B0604030504040204" pitchFamily="50" charset="-128"/>
              </a:rPr>
              <a:t>2820</a:t>
            </a:r>
            <a:r>
              <a:rPr kumimoji="1" lang="ja-JP" altLang="en-US" b="1" dirty="0">
                <a:solidFill>
                  <a:schemeClr val="tx1"/>
                </a:solidFill>
                <a:latin typeface="メイリオ" panose="020B0604030504040204" pitchFamily="50" charset="-128"/>
                <a:ea typeface="メイリオ" panose="020B0604030504040204" pitchFamily="50" charset="-128"/>
              </a:rPr>
              <a:t>地区（日本）</a:t>
            </a:r>
          </a:p>
        </p:txBody>
      </p:sp>
      <p:sp>
        <p:nvSpPr>
          <p:cNvPr id="6" name="正方形/長方形 5">
            <a:extLst>
              <a:ext uri="{FF2B5EF4-FFF2-40B4-BE49-F238E27FC236}">
                <a16:creationId xmlns:a16="http://schemas.microsoft.com/office/drawing/2014/main" id="{EFDAD875-2379-368B-9BA2-9335EDCF9A2F}"/>
              </a:ext>
            </a:extLst>
          </p:cNvPr>
          <p:cNvSpPr/>
          <p:nvPr/>
        </p:nvSpPr>
        <p:spPr>
          <a:xfrm>
            <a:off x="253317" y="4270168"/>
            <a:ext cx="3071813" cy="504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rPr>
              <a:t>制定案 </a:t>
            </a:r>
            <a:r>
              <a:rPr kumimoji="1" lang="en-US" altLang="ja-JP" sz="3200" dirty="0">
                <a:latin typeface="メイリオ" panose="020B0604030504040204" pitchFamily="50" charset="-128"/>
                <a:ea typeface="メイリオ" panose="020B0604030504040204" pitchFamily="50" charset="-128"/>
              </a:rPr>
              <a:t>25-</a:t>
            </a:r>
            <a:r>
              <a:rPr lang="en-US" altLang="ja-JP" sz="3200" dirty="0">
                <a:latin typeface="メイリオ" panose="020B0604030504040204" pitchFamily="50" charset="-128"/>
                <a:ea typeface="メイリオ" panose="020B0604030504040204" pitchFamily="50" charset="-128"/>
              </a:rPr>
              <a:t>53</a:t>
            </a:r>
            <a:endParaRPr kumimoji="1" lang="ja-JP" altLang="en-US" sz="32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A8B36F7-A29C-C5E5-A383-1EAA12FD34DA}"/>
              </a:ext>
            </a:extLst>
          </p:cNvPr>
          <p:cNvSpPr/>
          <p:nvPr/>
        </p:nvSpPr>
        <p:spPr>
          <a:xfrm>
            <a:off x="3624506" y="4315895"/>
            <a:ext cx="5244297" cy="4689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rPr>
              <a:t>提案者：第</a:t>
            </a:r>
            <a:r>
              <a:rPr lang="en-US" altLang="ja-JP" b="1" dirty="0">
                <a:solidFill>
                  <a:schemeClr val="tx1"/>
                </a:solidFill>
                <a:latin typeface="メイリオ" panose="020B0604030504040204" pitchFamily="50" charset="-128"/>
                <a:ea typeface="メイリオ" panose="020B0604030504040204" pitchFamily="50" charset="-128"/>
              </a:rPr>
              <a:t>1830</a:t>
            </a:r>
            <a:r>
              <a:rPr lang="ja-JP" altLang="en-US" b="1" dirty="0">
                <a:solidFill>
                  <a:schemeClr val="tx1"/>
                </a:solidFill>
                <a:latin typeface="メイリオ" panose="020B0604030504040204" pitchFamily="50" charset="-128"/>
                <a:ea typeface="メイリオ" panose="020B0604030504040204" pitchFamily="50" charset="-128"/>
              </a:rPr>
              <a:t>地区（ドイツ）　　　　　　　　　</a:t>
            </a:r>
            <a:endParaRPr lang="en-US" altLang="ja-JP" b="1" dirty="0">
              <a:solidFill>
                <a:schemeClr val="tx1"/>
              </a:solidFill>
              <a:latin typeface="メイリオ" panose="020B0604030504040204" pitchFamily="50" charset="-128"/>
              <a:ea typeface="メイリオ" panose="020B0604030504040204" pitchFamily="50" charset="-128"/>
            </a:endParaRPr>
          </a:p>
          <a:p>
            <a:r>
              <a:rPr lang="ja-JP" altLang="en-US" b="1" dirty="0">
                <a:solidFill>
                  <a:schemeClr val="tx1"/>
                </a:solidFill>
                <a:latin typeface="メイリオ" panose="020B0604030504040204" pitchFamily="50" charset="-128"/>
                <a:ea typeface="メイリオ" panose="020B0604030504040204" pitchFamily="50" charset="-128"/>
              </a:rPr>
              <a:t>　　　　前橋ロータリークラブ（第</a:t>
            </a:r>
            <a:r>
              <a:rPr lang="en-US" altLang="ja-JP" b="1" dirty="0">
                <a:solidFill>
                  <a:schemeClr val="tx1"/>
                </a:solidFill>
                <a:latin typeface="メイリオ" panose="020B0604030504040204" pitchFamily="50" charset="-128"/>
                <a:ea typeface="メイリオ" panose="020B0604030504040204" pitchFamily="50" charset="-128"/>
              </a:rPr>
              <a:t>2840</a:t>
            </a:r>
            <a:r>
              <a:rPr lang="ja-JP" altLang="en-US" b="1" dirty="0">
                <a:solidFill>
                  <a:schemeClr val="tx1"/>
                </a:solidFill>
                <a:latin typeface="メイリオ" panose="020B0604030504040204" pitchFamily="50" charset="-128"/>
                <a:ea typeface="メイリオ" panose="020B0604030504040204" pitchFamily="50" charset="-128"/>
              </a:rPr>
              <a:t>地区）</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FE0618E6-E240-2B1D-2546-A1D92DD54FAA}"/>
              </a:ext>
            </a:extLst>
          </p:cNvPr>
          <p:cNvSpPr/>
          <p:nvPr/>
        </p:nvSpPr>
        <p:spPr>
          <a:xfrm>
            <a:off x="253317" y="5119735"/>
            <a:ext cx="6236223" cy="2324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1" name="正方形/長方形 10">
            <a:extLst>
              <a:ext uri="{FF2B5EF4-FFF2-40B4-BE49-F238E27FC236}">
                <a16:creationId xmlns:a16="http://schemas.microsoft.com/office/drawing/2014/main" id="{4B2709E9-B50B-1341-DA1D-EB9AEEA1E9CF}"/>
              </a:ext>
            </a:extLst>
          </p:cNvPr>
          <p:cNvSpPr/>
          <p:nvPr/>
        </p:nvSpPr>
        <p:spPr>
          <a:xfrm>
            <a:off x="585787" y="5391011"/>
            <a:ext cx="11301412" cy="1368851"/>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a:t>
            </a:r>
            <a:r>
              <a:rPr lang="en-US" altLang="ja-JP" b="1" dirty="0">
                <a:solidFill>
                  <a:sysClr val="windowText" lastClr="000000"/>
                </a:solidFill>
                <a:latin typeface="メイリオ" panose="020B0604030504040204" pitchFamily="50" charset="-128"/>
                <a:ea typeface="メイリオ" panose="020B0604030504040204" pitchFamily="50" charset="-128"/>
              </a:rPr>
              <a:t>18</a:t>
            </a:r>
            <a:r>
              <a:rPr kumimoji="1" lang="ja-JP" altLang="en-US" b="1" dirty="0">
                <a:solidFill>
                  <a:sysClr val="windowText" lastClr="000000"/>
                </a:solidFill>
                <a:latin typeface="メイリオ" panose="020B0604030504040204" pitchFamily="50" charset="-128"/>
                <a:ea typeface="メイリオ" panose="020B0604030504040204" pitchFamily="50" charset="-128"/>
              </a:rPr>
              <a:t>条　財務事項</a:t>
            </a:r>
            <a:endParaRPr kumimoji="1" lang="en-US" altLang="ja-JP" b="1" dirty="0">
              <a:solidFill>
                <a:sysClr val="windowText" lastClr="000000"/>
              </a:solidFill>
              <a:latin typeface="メイリオ" panose="020B0604030504040204" pitchFamily="50" charset="-128"/>
              <a:ea typeface="メイリオ" panose="020B0604030504040204" pitchFamily="50" charset="-128"/>
            </a:endParaRPr>
          </a:p>
          <a:p>
            <a:r>
              <a:rPr lang="en-US" altLang="ja-JP" sz="1600" b="1" dirty="0">
                <a:solidFill>
                  <a:sysClr val="windowText" lastClr="000000"/>
                </a:solidFill>
                <a:latin typeface="メイリオ" panose="020B0604030504040204" pitchFamily="50" charset="-128"/>
                <a:ea typeface="メイリオ" panose="020B0604030504040204" pitchFamily="50" charset="-128"/>
              </a:rPr>
              <a:t>18.060.5.</a:t>
            </a:r>
            <a:r>
              <a:rPr lang="ja-JP" altLang="en-US" sz="1600" dirty="0">
                <a:solidFill>
                  <a:sysClr val="windowText" lastClr="000000"/>
                </a:solidFill>
                <a:latin typeface="メイリオ" panose="020B0604030504040204" pitchFamily="50" charset="-128"/>
                <a:ea typeface="メイリオ" panose="020B0604030504040204" pitchFamily="50" charset="-128"/>
              </a:rPr>
              <a:t>５カ年財務見通し</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en-US" altLang="ja-JP" sz="1600" dirty="0">
                <a:solidFill>
                  <a:sysClr val="windowText" lastClr="000000"/>
                </a:solidFill>
                <a:latin typeface="メイリオ" panose="020B0604030504040204" pitchFamily="50" charset="-128"/>
                <a:ea typeface="メイリオ" panose="020B0604030504040204" pitchFamily="50" charset="-128"/>
              </a:rPr>
              <a:t>18.060.3</a:t>
            </a:r>
            <a:r>
              <a:rPr lang="ja-JP" altLang="en-US" sz="1600" dirty="0">
                <a:solidFill>
                  <a:sysClr val="windowText" lastClr="000000"/>
                </a:solidFill>
                <a:latin typeface="メイリオ" panose="020B0604030504040204" pitchFamily="50" charset="-128"/>
                <a:ea typeface="メイリオ" panose="020B0604030504040204" pitchFamily="50" charset="-128"/>
              </a:rPr>
              <a:t>ロータリー研究会での</a:t>
            </a:r>
            <a:r>
              <a:rPr lang="en-US" altLang="ja-JP" sz="1600" dirty="0">
                <a:solidFill>
                  <a:sysClr val="windowText" lastClr="000000"/>
                </a:solidFill>
                <a:latin typeface="メイリオ" panose="020B0604030504040204" pitchFamily="50" charset="-128"/>
                <a:ea typeface="メイリオ" panose="020B0604030504040204" pitchFamily="50" charset="-128"/>
              </a:rPr>
              <a:t>5</a:t>
            </a:r>
            <a:r>
              <a:rPr lang="ja-JP" altLang="en-US" sz="1600" dirty="0">
                <a:solidFill>
                  <a:sysClr val="windowText" lastClr="000000"/>
                </a:solidFill>
                <a:latin typeface="メイリオ" panose="020B0604030504040204" pitchFamily="50" charset="-128"/>
                <a:ea typeface="メイリオ" panose="020B0604030504040204" pitchFamily="50" charset="-128"/>
              </a:rPr>
              <a:t>か年財務見通しの説明発表</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理事またはほかの理事会代表は、各ロータリー研究会で</a:t>
            </a:r>
            <a:r>
              <a:rPr lang="en-US" altLang="ja-JP" sz="1600" dirty="0">
                <a:solidFill>
                  <a:sysClr val="windowText" lastClr="000000"/>
                </a:solidFill>
                <a:latin typeface="メイリオ" panose="020B0604030504040204" pitchFamily="50" charset="-128"/>
                <a:ea typeface="メイリオ" panose="020B0604030504040204" pitchFamily="50" charset="-128"/>
              </a:rPr>
              <a:t>5</a:t>
            </a:r>
            <a:r>
              <a:rPr lang="ja-JP" altLang="en-US" sz="1600" dirty="0">
                <a:solidFill>
                  <a:sysClr val="windowText" lastClr="000000"/>
                </a:solidFill>
                <a:latin typeface="メイリオ" panose="020B0604030504040204" pitchFamily="50" charset="-128"/>
                <a:ea typeface="メイリオ" panose="020B0604030504040204" pitchFamily="50" charset="-128"/>
              </a:rPr>
              <a:t>か年財務見通しを説明し発表するものとする。</a:t>
            </a:r>
            <a:r>
              <a:rPr lang="ja-JP" altLang="en-US" sz="1600" b="1" u="sng" dirty="0">
                <a:solidFill>
                  <a:sysClr val="windowText" lastClr="000000"/>
                </a:solidFill>
                <a:latin typeface="メイリオ" panose="020B0604030504040204" pitchFamily="50" charset="-128"/>
                <a:ea typeface="メイリオ" panose="020B0604030504040204" pitchFamily="50" charset="-128"/>
              </a:rPr>
              <a:t>その説明の中に</a:t>
            </a:r>
            <a:r>
              <a:rPr lang="ja-JP" altLang="en-US" sz="1600" b="1" dirty="0">
                <a:solidFill>
                  <a:sysClr val="windowText" lastClr="000000"/>
                </a:solidFill>
                <a:latin typeface="メイリオ" panose="020B0604030504040204" pitchFamily="50" charset="-128"/>
                <a:ea typeface="メイリオ" panose="020B0604030504040204" pitchFamily="50" charset="-128"/>
              </a:rPr>
              <a:t>、</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en-US" altLang="ja-JP" sz="1600" b="1" u="sng" dirty="0">
                <a:solidFill>
                  <a:sysClr val="windowText" lastClr="000000"/>
                </a:solidFill>
                <a:latin typeface="メイリオ" panose="020B0604030504040204" pitchFamily="50" charset="-128"/>
                <a:ea typeface="メイリオ" panose="020B0604030504040204" pitchFamily="50" charset="-128"/>
              </a:rPr>
              <a:t>RI</a:t>
            </a:r>
            <a:r>
              <a:rPr lang="ja-JP" altLang="en-US" sz="1600" b="1" u="sng" dirty="0">
                <a:solidFill>
                  <a:sysClr val="windowText" lastClr="000000"/>
                </a:solidFill>
                <a:latin typeface="メイリオ" panose="020B0604030504040204" pitchFamily="50" charset="-128"/>
                <a:ea typeface="メイリオ" panose="020B0604030504040204" pitchFamily="50" charset="-128"/>
              </a:rPr>
              <a:t>が講じた具体的なプロセスの改善とコスト削減策に関する最新情報を盛り込むべきである。</a:t>
            </a:r>
            <a:r>
              <a:rPr lang="ja-JP" altLang="en-US" sz="1600" u="sng" dirty="0">
                <a:solidFill>
                  <a:sysClr val="windowText" lastClr="000000"/>
                </a:solidFill>
                <a:latin typeface="メイリオ" panose="020B0604030504040204" pitchFamily="50" charset="-128"/>
                <a:ea typeface="メイリオ" panose="020B0604030504040204" pitchFamily="50" charset="-128"/>
              </a:rPr>
              <a:t>　</a:t>
            </a:r>
            <a:endParaRPr lang="en-US" altLang="ja-JP" sz="1600" u="sng"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dirty="0">
                <a:solidFill>
                  <a:sysClr val="windowText" lastClr="000000"/>
                </a:solidFill>
                <a:latin typeface="メイリオ" panose="020B0604030504040204" pitchFamily="50" charset="-128"/>
                <a:ea typeface="メイリオ" panose="020B0604030504040204" pitchFamily="50" charset="-128"/>
              </a:rPr>
              <a:t>　</a:t>
            </a:r>
          </a:p>
        </p:txBody>
      </p:sp>
      <p:sp>
        <p:nvSpPr>
          <p:cNvPr id="15" name="正方形/長方形 14">
            <a:extLst>
              <a:ext uri="{FF2B5EF4-FFF2-40B4-BE49-F238E27FC236}">
                <a16:creationId xmlns:a16="http://schemas.microsoft.com/office/drawing/2014/main" id="{067831CD-D2CB-64CC-DAC9-ACF50A186B1F}"/>
              </a:ext>
            </a:extLst>
          </p:cNvPr>
          <p:cNvSpPr/>
          <p:nvPr/>
        </p:nvSpPr>
        <p:spPr>
          <a:xfrm>
            <a:off x="585787" y="4826549"/>
            <a:ext cx="8928604" cy="31043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プロセスの改善と</a:t>
            </a:r>
            <a:r>
              <a:rPr kumimoji="1" lang="en-US" altLang="ja-JP" b="1" dirty="0">
                <a:solidFill>
                  <a:sysClr val="windowText" lastClr="000000"/>
                </a:solidFill>
                <a:latin typeface="メイリオ" panose="020B0604030504040204" pitchFamily="50" charset="-128"/>
                <a:ea typeface="メイリオ" panose="020B0604030504040204" pitchFamily="50" charset="-128"/>
              </a:rPr>
              <a:t>RI</a:t>
            </a:r>
            <a:r>
              <a:rPr kumimoji="1" lang="ja-JP" altLang="en-US" b="1" dirty="0">
                <a:solidFill>
                  <a:sysClr val="windowText" lastClr="000000"/>
                </a:solidFill>
                <a:latin typeface="メイリオ" panose="020B0604030504040204" pitchFamily="50" charset="-128"/>
                <a:ea typeface="メイリオ" panose="020B0604030504040204" pitchFamily="50" charset="-128"/>
              </a:rPr>
              <a:t>における経費削減対策に関して</a:t>
            </a:r>
            <a:r>
              <a:rPr lang="ja-JP" altLang="en-US" b="1" dirty="0">
                <a:solidFill>
                  <a:sysClr val="windowText" lastClr="000000"/>
                </a:solidFill>
                <a:latin typeface="メイリオ" panose="020B0604030504040204" pitchFamily="50" charset="-128"/>
                <a:ea typeface="メイリオ" panose="020B0604030504040204" pitchFamily="50" charset="-128"/>
              </a:rPr>
              <a:t>定期的に発表するよう規定する件</a:t>
            </a:r>
            <a:endParaRPr kumimoji="1" lang="ja-JP" altLang="en-US" b="1" dirty="0">
              <a:solidFill>
                <a:sysClr val="windowText" lastClr="000000"/>
              </a:solidFill>
              <a:latin typeface="メイリオ" panose="020B0604030504040204" pitchFamily="50" charset="-128"/>
              <a:ea typeface="メイリオ" panose="020B0604030504040204" pitchFamily="50" charset="-128"/>
            </a:endParaRPr>
          </a:p>
        </p:txBody>
      </p:sp>
      <p:sp>
        <p:nvSpPr>
          <p:cNvPr id="14" name="爆発: 14 pt 13">
            <a:extLst>
              <a:ext uri="{FF2B5EF4-FFF2-40B4-BE49-F238E27FC236}">
                <a16:creationId xmlns:a16="http://schemas.microsoft.com/office/drawing/2014/main" id="{F0344006-D76F-0C85-039D-086D8E4E98A1}"/>
              </a:ext>
            </a:extLst>
          </p:cNvPr>
          <p:cNvSpPr/>
          <p:nvPr/>
        </p:nvSpPr>
        <p:spPr>
          <a:xfrm>
            <a:off x="2677609" y="4451254"/>
            <a:ext cx="6732000" cy="2184199"/>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メイリオ" panose="020B0604030504040204" pitchFamily="50" charset="-128"/>
                <a:ea typeface="メイリオ" panose="020B0604030504040204" pitchFamily="50" charset="-128"/>
              </a:rPr>
              <a:t>採択</a:t>
            </a:r>
            <a:endParaRPr kumimoji="1" lang="en-US" altLang="ja-JP" sz="3200" b="1" dirty="0">
              <a:solidFill>
                <a:srgbClr val="FF0000"/>
              </a:solidFill>
              <a:latin typeface="メイリオ" panose="020B0604030504040204" pitchFamily="50" charset="-128"/>
              <a:ea typeface="メイリオ" panose="020B0604030504040204" pitchFamily="50" charset="-128"/>
            </a:endParaRPr>
          </a:p>
          <a:p>
            <a:pPr algn="ctr"/>
            <a:r>
              <a:rPr lang="ja-JP" altLang="en-US" sz="3200" b="1" dirty="0">
                <a:solidFill>
                  <a:srgbClr val="FF0000"/>
                </a:solidFill>
                <a:latin typeface="メイリオ" panose="020B0604030504040204" pitchFamily="50" charset="-128"/>
                <a:ea typeface="メイリオ" panose="020B0604030504040204" pitchFamily="50" charset="-128"/>
              </a:rPr>
              <a:t>（</a:t>
            </a:r>
            <a:r>
              <a:rPr lang="en-US" altLang="ja-JP" sz="3200" b="1" dirty="0">
                <a:solidFill>
                  <a:srgbClr val="FF0000"/>
                </a:solidFill>
                <a:latin typeface="メイリオ" panose="020B0604030504040204" pitchFamily="50" charset="-128"/>
                <a:ea typeface="メイリオ" panose="020B0604030504040204" pitchFamily="50" charset="-128"/>
              </a:rPr>
              <a:t>298/186</a:t>
            </a:r>
            <a:r>
              <a:rPr lang="ja-JP" altLang="en-US" sz="3200" b="1" dirty="0">
                <a:solidFill>
                  <a:srgbClr val="FF0000"/>
                </a:solidFill>
                <a:latin typeface="メイリオ" panose="020B0604030504040204" pitchFamily="50" charset="-128"/>
                <a:ea typeface="メイリオ" panose="020B0604030504040204" pitchFamily="50" charset="-128"/>
              </a:rPr>
              <a:t>）</a:t>
            </a:r>
            <a:endParaRPr kumimoji="1" lang="ja-JP" altLang="en-US" sz="3200" b="1" dirty="0">
              <a:solidFill>
                <a:srgbClr val="FF0000"/>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5FC4B46E-F1D4-BC7B-585E-24100BB56185}"/>
              </a:ext>
            </a:extLst>
          </p:cNvPr>
          <p:cNvSpPr/>
          <p:nvPr/>
        </p:nvSpPr>
        <p:spPr>
          <a:xfrm>
            <a:off x="304801" y="1360273"/>
            <a:ext cx="933689" cy="3472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折衷案</a:t>
            </a:r>
          </a:p>
        </p:txBody>
      </p:sp>
    </p:spTree>
    <p:extLst>
      <p:ext uri="{BB962C8B-B14F-4D97-AF65-F5344CB8AC3E}">
        <p14:creationId xmlns:p14="http://schemas.microsoft.com/office/powerpoint/2010/main" val="9774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4E25C-C8E8-CC87-62C9-F5FB44ABA665}"/>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6A6D1DB-4002-FDF1-9B24-868B320DD92F}"/>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DF09FC9F-5E72-B74E-A9D9-37ED5E295BFA}"/>
              </a:ext>
            </a:extLst>
          </p:cNvPr>
          <p:cNvSpPr/>
          <p:nvPr/>
        </p:nvSpPr>
        <p:spPr>
          <a:xfrm>
            <a:off x="253315" y="1366392"/>
            <a:ext cx="3070800" cy="62397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25-56</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807FDD42-3E8A-7F7B-92A9-EAE52583B271}"/>
              </a:ext>
            </a:extLst>
          </p:cNvPr>
          <p:cNvSpPr/>
          <p:nvPr/>
        </p:nvSpPr>
        <p:spPr>
          <a:xfrm>
            <a:off x="585786" y="2075676"/>
            <a:ext cx="5292000" cy="381885"/>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制定案に関する締切日を次のように改正</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C7BF6D0E-EC54-6A25-F042-4BE33AEA9724}"/>
              </a:ext>
            </a:extLst>
          </p:cNvPr>
          <p:cNvSpPr/>
          <p:nvPr/>
        </p:nvSpPr>
        <p:spPr>
          <a:xfrm>
            <a:off x="380354" y="2457562"/>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9F065054-CF46-FFF0-465E-01909580F884}"/>
              </a:ext>
            </a:extLst>
          </p:cNvPr>
          <p:cNvSpPr/>
          <p:nvPr/>
        </p:nvSpPr>
        <p:spPr>
          <a:xfrm>
            <a:off x="481807" y="2742075"/>
            <a:ext cx="11376818" cy="371990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第７条　規定</a:t>
            </a:r>
            <a:r>
              <a:rPr lang="ja-JP" altLang="en-US" b="1" dirty="0">
                <a:solidFill>
                  <a:sysClr val="windowText" lastClr="000000"/>
                </a:solidFill>
                <a:latin typeface="メイリオ" panose="020B0604030504040204" pitchFamily="50" charset="-128"/>
                <a:ea typeface="メイリオ" panose="020B0604030504040204" pitchFamily="50" charset="-128"/>
              </a:rPr>
              <a:t>審議会</a:t>
            </a:r>
            <a:endParaRPr lang="en-US" altLang="ja-JP" b="1" dirty="0">
              <a:solidFill>
                <a:sysClr val="windowText" lastClr="000000"/>
              </a:solidFill>
              <a:latin typeface="メイリオ" panose="020B0604030504040204" pitchFamily="50" charset="-128"/>
              <a:ea typeface="メイリオ" panose="020B0604030504040204" pitchFamily="50" charset="-128"/>
            </a:endParaRPr>
          </a:p>
          <a:p>
            <a:endParaRPr kumimoji="1"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b="1" dirty="0">
                <a:solidFill>
                  <a:sysClr val="windowText" lastClr="000000"/>
                </a:solidFill>
                <a:latin typeface="メイリオ" panose="020B0604030504040204" pitchFamily="50" charset="-128"/>
                <a:ea typeface="メイリオ" panose="020B0604030504040204" pitchFamily="50" charset="-128"/>
              </a:rPr>
              <a:t>7.050.</a:t>
            </a:r>
            <a:r>
              <a:rPr lang="ja-JP" altLang="en-US" b="1" dirty="0">
                <a:solidFill>
                  <a:sysClr val="windowText" lastClr="000000"/>
                </a:solidFill>
                <a:latin typeface="メイリオ" panose="020B0604030504040204" pitchFamily="50" charset="-128"/>
                <a:ea typeface="メイリオ" panose="020B0604030504040204" pitchFamily="50" charset="-128"/>
              </a:rPr>
              <a:t> 制定案と見解表明案の締切日</a:t>
            </a:r>
            <a:endParaRPr lang="en-US" altLang="ja-JP" sz="800" b="1"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事務総長は、規定審議会の開かれるロータリー年度の</a:t>
            </a:r>
            <a:r>
              <a:rPr lang="en-US" altLang="ja-JP" strike="sngStrike" dirty="0">
                <a:solidFill>
                  <a:sysClr val="windowText" lastClr="000000"/>
                </a:solidFill>
                <a:latin typeface="メイリオ" panose="020B0604030504040204" pitchFamily="50" charset="-128"/>
                <a:ea typeface="メイリオ" panose="020B0604030504040204" pitchFamily="50" charset="-128"/>
              </a:rPr>
              <a:t>12</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月</a:t>
            </a:r>
            <a:r>
              <a:rPr lang="en-US" altLang="ja-JP" strike="sngStrike" dirty="0">
                <a:solidFill>
                  <a:sysClr val="windowText" lastClr="000000"/>
                </a:solidFill>
                <a:latin typeface="メイリオ" panose="020B0604030504040204" pitchFamily="50" charset="-128"/>
                <a:ea typeface="メイリオ" panose="020B0604030504040204" pitchFamily="50" charset="-128"/>
              </a:rPr>
              <a:t>31</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日</a:t>
            </a:r>
            <a:r>
              <a:rPr lang="en-US" altLang="ja-JP" b="1" u="sng" dirty="0">
                <a:solidFill>
                  <a:sysClr val="windowText" lastClr="000000"/>
                </a:solidFill>
                <a:latin typeface="メイリオ" panose="020B0604030504040204" pitchFamily="50" charset="-128"/>
                <a:ea typeface="メイリオ" panose="020B0604030504040204" pitchFamily="50" charset="-128"/>
              </a:rPr>
              <a:t>3</a:t>
            </a:r>
            <a:r>
              <a:rPr lang="ja-JP" altLang="en-US" b="1" u="sng" dirty="0">
                <a:solidFill>
                  <a:sysClr val="windowText" lastClr="000000"/>
                </a:solidFill>
                <a:latin typeface="メイリオ" panose="020B0604030504040204" pitchFamily="50" charset="-128"/>
                <a:ea typeface="メイリオ" panose="020B0604030504040204" pitchFamily="50" charset="-128"/>
              </a:rPr>
              <a:t>月</a:t>
            </a:r>
            <a:r>
              <a:rPr lang="en-US" altLang="ja-JP" b="1" u="sng" dirty="0">
                <a:solidFill>
                  <a:sysClr val="windowText" lastClr="000000"/>
                </a:solidFill>
                <a:latin typeface="メイリオ" panose="020B0604030504040204" pitchFamily="50" charset="-128"/>
                <a:ea typeface="メイリオ" panose="020B0604030504040204" pitchFamily="50" charset="-128"/>
              </a:rPr>
              <a:t>31</a:t>
            </a:r>
            <a:r>
              <a:rPr lang="ja-JP" altLang="en-US" b="1" u="sng" dirty="0">
                <a:solidFill>
                  <a:sysClr val="windowText" lastClr="000000"/>
                </a:solidFill>
                <a:latin typeface="メイリオ" panose="020B0604030504040204" pitchFamily="50" charset="-128"/>
                <a:ea typeface="メイリオ" panose="020B0604030504040204" pitchFamily="50" charset="-128"/>
              </a:rPr>
              <a:t>日</a:t>
            </a:r>
            <a:r>
              <a:rPr lang="ja-JP" altLang="en-US" dirty="0">
                <a:solidFill>
                  <a:sysClr val="windowText" lastClr="000000"/>
                </a:solidFill>
                <a:latin typeface="メイリオ" panose="020B0604030504040204" pitchFamily="50" charset="-128"/>
                <a:ea typeface="メイリオ" panose="020B0604030504040204" pitchFamily="50" charset="-128"/>
              </a:rPr>
              <a:t>までに、制定案を受理しなければならない。理事会は、見解表明案ならびに緊急性があると判断した制定案を、規定審議会の開催前の</a:t>
            </a:r>
            <a:r>
              <a:rPr lang="en-US" altLang="ja-JP" dirty="0">
                <a:solidFill>
                  <a:sysClr val="windowText" lastClr="000000"/>
                </a:solidFill>
                <a:latin typeface="メイリオ" panose="020B0604030504040204" pitchFamily="50" charset="-128"/>
                <a:ea typeface="メイリオ" panose="020B0604030504040204" pitchFamily="50" charset="-128"/>
              </a:rPr>
              <a:t>12</a:t>
            </a:r>
            <a:r>
              <a:rPr lang="ja-JP" altLang="en-US" dirty="0">
                <a:solidFill>
                  <a:sysClr val="windowText" lastClr="000000"/>
                </a:solidFill>
                <a:latin typeface="メイリオ" panose="020B0604030504040204" pitchFamily="50" charset="-128"/>
                <a:ea typeface="メイリオ" panose="020B0604030504040204" pitchFamily="50" charset="-128"/>
              </a:rPr>
              <a:t>月</a:t>
            </a:r>
            <a:r>
              <a:rPr lang="en-US" altLang="ja-JP" dirty="0">
                <a:solidFill>
                  <a:sysClr val="windowText" lastClr="000000"/>
                </a:solidFill>
                <a:latin typeface="メイリオ" panose="020B0604030504040204" pitchFamily="50" charset="-128"/>
                <a:ea typeface="メイリオ" panose="020B0604030504040204" pitchFamily="50" charset="-128"/>
              </a:rPr>
              <a:t>31</a:t>
            </a:r>
            <a:r>
              <a:rPr lang="ja-JP" altLang="en-US" dirty="0">
                <a:solidFill>
                  <a:sysClr val="windowText" lastClr="000000"/>
                </a:solidFill>
                <a:latin typeface="メイリオ" panose="020B0604030504040204" pitchFamily="50" charset="-128"/>
                <a:ea typeface="メイリオ" panose="020B0604030504040204" pitchFamily="50" charset="-128"/>
              </a:rPr>
              <a:t>日までに提案することができる。</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b="1" dirty="0">
                <a:solidFill>
                  <a:sysClr val="windowText" lastClr="000000"/>
                </a:solidFill>
                <a:latin typeface="メイリオ" panose="020B0604030504040204" pitchFamily="50" charset="-128"/>
                <a:ea typeface="メイリオ" panose="020B0604030504040204" pitchFamily="50" charset="-128"/>
              </a:rPr>
              <a:t>7.070.</a:t>
            </a:r>
            <a:r>
              <a:rPr lang="ja-JP" altLang="en-US" dirty="0">
                <a:solidFill>
                  <a:sysClr val="windowText" lastClr="000000"/>
                </a:solidFill>
                <a:latin typeface="メイリオ" panose="020B0604030504040204" pitchFamily="50" charset="-128"/>
                <a:ea typeface="メイリオ" panose="020B0604030504040204" pitchFamily="50" charset="-128"/>
              </a:rPr>
              <a:t>立法案の審査</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r>
              <a:rPr lang="en-US" altLang="ja-JP" dirty="0">
                <a:solidFill>
                  <a:sysClr val="windowText" lastClr="000000"/>
                </a:solidFill>
                <a:latin typeface="メイリオ" panose="020B0604030504040204" pitchFamily="50" charset="-128"/>
                <a:ea typeface="メイリオ" panose="020B0604030504040204" pitchFamily="50" charset="-128"/>
              </a:rPr>
              <a:t>7.07.03.</a:t>
            </a:r>
            <a:r>
              <a:rPr lang="ja-JP" altLang="en-US" dirty="0">
                <a:solidFill>
                  <a:sysClr val="windowText" lastClr="000000"/>
                </a:solidFill>
                <a:latin typeface="メイリオ" panose="020B0604030504040204" pitchFamily="50" charset="-128"/>
                <a:ea typeface="メイリオ" panose="020B0604030504040204" pitchFamily="50" charset="-128"/>
              </a:rPr>
              <a:t>立法案に対する修正案</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立法案の修正案は、（定款細則委員会を通じて）理事会によって延期されない限り、審議会が開かれる前の年度の</a:t>
            </a:r>
            <a:r>
              <a:rPr lang="en-US" altLang="ja-JP" strike="sngStrike" dirty="0">
                <a:solidFill>
                  <a:sysClr val="windowText" lastClr="000000"/>
                </a:solidFill>
                <a:latin typeface="メイリオ" panose="020B0604030504040204" pitchFamily="50" charset="-128"/>
                <a:ea typeface="メイリオ" panose="020B0604030504040204" pitchFamily="50" charset="-128"/>
              </a:rPr>
              <a:t>3</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月</a:t>
            </a:r>
            <a:r>
              <a:rPr lang="en-US" altLang="ja-JP" strike="sngStrike" dirty="0">
                <a:solidFill>
                  <a:sysClr val="windowText" lastClr="000000"/>
                </a:solidFill>
                <a:latin typeface="メイリオ" panose="020B0604030504040204" pitchFamily="50" charset="-128"/>
                <a:ea typeface="メイリオ" panose="020B0604030504040204" pitchFamily="50" charset="-128"/>
              </a:rPr>
              <a:t>31</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日</a:t>
            </a:r>
            <a:r>
              <a:rPr lang="en-US" altLang="ja-JP" b="1" u="sng" dirty="0">
                <a:solidFill>
                  <a:sysClr val="windowText" lastClr="000000"/>
                </a:solidFill>
                <a:latin typeface="メイリオ" panose="020B0604030504040204" pitchFamily="50" charset="-128"/>
                <a:ea typeface="メイリオ" panose="020B0604030504040204" pitchFamily="50" charset="-128"/>
              </a:rPr>
              <a:t>5</a:t>
            </a:r>
            <a:r>
              <a:rPr lang="ja-JP" altLang="en-US" b="1" u="sng" dirty="0">
                <a:solidFill>
                  <a:sysClr val="windowText" lastClr="000000"/>
                </a:solidFill>
                <a:latin typeface="メイリオ" panose="020B0604030504040204" pitchFamily="50" charset="-128"/>
                <a:ea typeface="メイリオ" panose="020B0604030504040204" pitchFamily="50" charset="-128"/>
              </a:rPr>
              <a:t>月</a:t>
            </a:r>
            <a:r>
              <a:rPr lang="en-US" altLang="ja-JP" b="1" u="sng" dirty="0">
                <a:solidFill>
                  <a:sysClr val="windowText" lastClr="000000"/>
                </a:solidFill>
                <a:latin typeface="メイリオ" panose="020B0604030504040204" pitchFamily="50" charset="-128"/>
                <a:ea typeface="メイリオ" panose="020B0604030504040204" pitchFamily="50" charset="-128"/>
              </a:rPr>
              <a:t>31</a:t>
            </a:r>
            <a:r>
              <a:rPr lang="ja-JP" altLang="en-US" b="1" u="sng" dirty="0">
                <a:solidFill>
                  <a:sysClr val="windowText" lastClr="000000"/>
                </a:solidFill>
                <a:latin typeface="メイリオ" panose="020B0604030504040204" pitchFamily="50" charset="-128"/>
                <a:ea typeface="メイリオ" panose="020B0604030504040204" pitchFamily="50" charset="-128"/>
              </a:rPr>
              <a:t>日</a:t>
            </a:r>
            <a:r>
              <a:rPr lang="ja-JP" altLang="en-US" dirty="0">
                <a:solidFill>
                  <a:sysClr val="windowText" lastClr="000000"/>
                </a:solidFill>
                <a:latin typeface="メイリオ" panose="020B0604030504040204" pitchFamily="50" charset="-128"/>
                <a:ea typeface="メイリオ" panose="020B0604030504040204" pitchFamily="50" charset="-128"/>
              </a:rPr>
              <a:t>までに、提案者が事務総長に提出しなければならない。</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dirty="0">
                <a:solidFill>
                  <a:sysClr val="windowText" lastClr="000000"/>
                </a:solidFill>
                <a:latin typeface="メイリオ" panose="020B0604030504040204" pitchFamily="50" charset="-128"/>
                <a:ea typeface="メイリオ" panose="020B0604030504040204" pitchFamily="50" charset="-128"/>
              </a:rPr>
              <a:t>7.070.5.</a:t>
            </a:r>
            <a:r>
              <a:rPr lang="ja-JP" altLang="en-US" dirty="0">
                <a:solidFill>
                  <a:sysClr val="windowText" lastClr="000000"/>
                </a:solidFill>
                <a:latin typeface="メイリオ" panose="020B0604030504040204" pitchFamily="50" charset="-128"/>
                <a:ea typeface="メイリオ" panose="020B0604030504040204" pitchFamily="50" charset="-128"/>
              </a:rPr>
              <a:t>立法案の公表</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事務総長は、審議会の年度の</a:t>
            </a:r>
            <a:r>
              <a:rPr lang="en-US" altLang="ja-JP" strike="sngStrike" dirty="0">
                <a:solidFill>
                  <a:sysClr val="windowText" lastClr="000000"/>
                </a:solidFill>
                <a:latin typeface="メイリオ" panose="020B0604030504040204" pitchFamily="50" charset="-128"/>
                <a:ea typeface="メイリオ" panose="020B0604030504040204" pitchFamily="50" charset="-128"/>
              </a:rPr>
              <a:t>9</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月</a:t>
            </a:r>
            <a:r>
              <a:rPr lang="en-US" altLang="ja-JP" strike="sngStrike" dirty="0">
                <a:solidFill>
                  <a:sysClr val="windowText" lastClr="000000"/>
                </a:solidFill>
                <a:latin typeface="メイリオ" panose="020B0604030504040204" pitchFamily="50" charset="-128"/>
                <a:ea typeface="メイリオ" panose="020B0604030504040204" pitchFamily="50" charset="-128"/>
              </a:rPr>
              <a:t>30</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日</a:t>
            </a:r>
            <a:r>
              <a:rPr lang="en-US" altLang="ja-JP" b="1" u="sng" dirty="0">
                <a:solidFill>
                  <a:sysClr val="windowText" lastClr="000000"/>
                </a:solidFill>
                <a:latin typeface="メイリオ" panose="020B0604030504040204" pitchFamily="50" charset="-128"/>
                <a:ea typeface="メイリオ" panose="020B0604030504040204" pitchFamily="50" charset="-128"/>
              </a:rPr>
              <a:t>10</a:t>
            </a:r>
            <a:r>
              <a:rPr lang="ja-JP" altLang="en-US" b="1" u="sng" dirty="0">
                <a:solidFill>
                  <a:sysClr val="windowText" lastClr="000000"/>
                </a:solidFill>
                <a:latin typeface="メイリオ" panose="020B0604030504040204" pitchFamily="50" charset="-128"/>
                <a:ea typeface="メイリオ" panose="020B0604030504040204" pitchFamily="50" charset="-128"/>
              </a:rPr>
              <a:t>月</a:t>
            </a:r>
            <a:r>
              <a:rPr lang="en-US" altLang="ja-JP" b="1" u="sng" dirty="0">
                <a:solidFill>
                  <a:sysClr val="windowText" lastClr="000000"/>
                </a:solidFill>
                <a:latin typeface="メイリオ" panose="020B0604030504040204" pitchFamily="50" charset="-128"/>
                <a:ea typeface="メイリオ" panose="020B0604030504040204" pitchFamily="50" charset="-128"/>
              </a:rPr>
              <a:t>31</a:t>
            </a:r>
            <a:r>
              <a:rPr lang="ja-JP" altLang="en-US" b="1" u="sng" dirty="0">
                <a:solidFill>
                  <a:sysClr val="windowText" lastClr="000000"/>
                </a:solidFill>
                <a:latin typeface="メイリオ" panose="020B0604030504040204" pitchFamily="50" charset="-128"/>
                <a:ea typeface="メイリオ" panose="020B0604030504040204" pitchFamily="50" charset="-128"/>
              </a:rPr>
              <a:t>日</a:t>
            </a:r>
            <a:r>
              <a:rPr lang="ja-JP" altLang="en-US" dirty="0">
                <a:solidFill>
                  <a:sysClr val="windowText" lastClr="000000"/>
                </a:solidFill>
                <a:latin typeface="メイリオ" panose="020B0604030504040204" pitchFamily="50" charset="-128"/>
                <a:ea typeface="メイリオ" panose="020B0604030504040204" pitchFamily="50" charset="-128"/>
              </a:rPr>
              <a:t>までに、正規の手続で提出された欠陥のないすべての立法案の写しを、各ガバナーおよび審議会議員ぬ提供する。</a:t>
            </a:r>
            <a:endParaRPr lang="en-US" altLang="ja-JP"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E394099C-7135-9831-2798-0B127EAE7BFF}"/>
              </a:ext>
            </a:extLst>
          </p:cNvPr>
          <p:cNvSpPr/>
          <p:nvPr/>
        </p:nvSpPr>
        <p:spPr>
          <a:xfrm>
            <a:off x="2366743" y="3144026"/>
            <a:ext cx="8532000" cy="2916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FF0000"/>
                </a:solidFill>
                <a:latin typeface="メイリオ" panose="020B0604030504040204" pitchFamily="50" charset="-128"/>
                <a:ea typeface="メイリオ" panose="020B0604030504040204" pitchFamily="50" charset="-128"/>
              </a:rPr>
              <a:t>採択（</a:t>
            </a:r>
            <a:r>
              <a:rPr lang="en-US" altLang="ja-JP" sz="4000" b="1" dirty="0">
                <a:solidFill>
                  <a:srgbClr val="FF0000"/>
                </a:solidFill>
                <a:latin typeface="メイリオ" panose="020B0604030504040204" pitchFamily="50" charset="-128"/>
                <a:ea typeface="メイリオ" panose="020B0604030504040204" pitchFamily="50" charset="-128"/>
              </a:rPr>
              <a:t>447/38</a:t>
            </a:r>
            <a:r>
              <a:rPr lang="ja-JP" altLang="en-US" sz="4000" b="1" dirty="0">
                <a:solidFill>
                  <a:srgbClr val="FF0000"/>
                </a:solidFill>
                <a:latin typeface="メイリオ" panose="020B0604030504040204" pitchFamily="50" charset="-128"/>
                <a:ea typeface="メイリオ" panose="020B0604030504040204" pitchFamily="50" charset="-128"/>
              </a:rPr>
              <a:t>）</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70401EF-D176-4D6A-61DC-56DD168607F8}"/>
              </a:ext>
            </a:extLst>
          </p:cNvPr>
          <p:cNvSpPr/>
          <p:nvPr/>
        </p:nvSpPr>
        <p:spPr>
          <a:xfrm>
            <a:off x="3540972" y="1390377"/>
            <a:ext cx="7704000" cy="57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kumimoji="1" lang="en-US" altLang="ja-JP" b="1" dirty="0">
                <a:solidFill>
                  <a:schemeClr val="tx1"/>
                </a:solidFill>
                <a:latin typeface="メイリオ" panose="020B0604030504040204" pitchFamily="50" charset="-128"/>
                <a:ea typeface="メイリオ" panose="020B0604030504040204" pitchFamily="50" charset="-128"/>
              </a:rPr>
              <a:t>RI</a:t>
            </a:r>
            <a:r>
              <a:rPr kumimoji="1" lang="ja-JP" altLang="en-US" b="1" dirty="0">
                <a:solidFill>
                  <a:schemeClr val="tx1"/>
                </a:solidFill>
                <a:latin typeface="メイリオ" panose="020B0604030504040204" pitchFamily="50" charset="-128"/>
                <a:ea typeface="メイリオ" panose="020B0604030504040204" pitchFamily="50" charset="-128"/>
              </a:rPr>
              <a:t>理事会</a:t>
            </a:r>
            <a:endParaRPr kumimoji="1" lang="en-US" altLang="ja-JP" b="1" dirty="0">
              <a:solidFill>
                <a:schemeClr val="tx1"/>
              </a:solidFill>
              <a:latin typeface="メイリオ" panose="020B0604030504040204" pitchFamily="50" charset="-128"/>
              <a:ea typeface="メイリオ" panose="020B0604030504040204" pitchFamily="50" charset="-128"/>
            </a:endParaRPr>
          </a:p>
          <a:p>
            <a:r>
              <a:rPr kumimoji="1" lang="ja-JP" altLang="en-US" b="1" dirty="0">
                <a:solidFill>
                  <a:schemeClr val="tx1"/>
                </a:solidFill>
                <a:latin typeface="メイリオ" panose="020B0604030504040204" pitchFamily="50" charset="-128"/>
                <a:ea typeface="メイリオ" panose="020B0604030504040204" pitchFamily="50" charset="-128"/>
              </a:rPr>
              <a:t>　　　　</a:t>
            </a:r>
            <a:r>
              <a:rPr lang="en-US" altLang="ja-JP" b="1" dirty="0" err="1">
                <a:solidFill>
                  <a:schemeClr val="tx1"/>
                </a:solidFill>
                <a:latin typeface="メイリオ" panose="020B0604030504040204" pitchFamily="50" charset="-128"/>
                <a:ea typeface="メイリオ" panose="020B0604030504040204" pitchFamily="50" charset="-128"/>
              </a:rPr>
              <a:t>Tiruchengode</a:t>
            </a:r>
            <a:r>
              <a:rPr lang="en-US" altLang="ja-JP" b="1" dirty="0">
                <a:solidFill>
                  <a:schemeClr val="tx1"/>
                </a:solidFill>
                <a:latin typeface="メイリオ" panose="020B0604030504040204" pitchFamily="50" charset="-128"/>
                <a:ea typeface="メイリオ" panose="020B0604030504040204" pitchFamily="50" charset="-128"/>
              </a:rPr>
              <a:t> </a:t>
            </a:r>
            <a:r>
              <a:rPr kumimoji="1" lang="ja-JP" altLang="en-US" b="1" dirty="0">
                <a:solidFill>
                  <a:schemeClr val="tx1"/>
                </a:solidFill>
                <a:latin typeface="メイリオ" panose="020B0604030504040204" pitchFamily="50" charset="-128"/>
                <a:ea typeface="メイリオ" panose="020B0604030504040204" pitchFamily="50" charset="-128"/>
              </a:rPr>
              <a:t>ロータリークラブ（インド、第</a:t>
            </a:r>
            <a:r>
              <a:rPr lang="en-US" altLang="ja-JP" b="1" dirty="0">
                <a:solidFill>
                  <a:schemeClr val="tx1"/>
                </a:solidFill>
                <a:latin typeface="メイリオ" panose="020B0604030504040204" pitchFamily="50" charset="-128"/>
                <a:ea typeface="メイリオ" panose="020B0604030504040204" pitchFamily="50" charset="-128"/>
              </a:rPr>
              <a:t>2982</a:t>
            </a:r>
            <a:r>
              <a:rPr kumimoji="1" lang="ja-JP" altLang="en-US" b="1" dirty="0">
                <a:solidFill>
                  <a:schemeClr val="tx1"/>
                </a:solidFill>
                <a:latin typeface="メイリオ" panose="020B0604030504040204" pitchFamily="50" charset="-128"/>
                <a:ea typeface="メイリオ" panose="020B0604030504040204" pitchFamily="50" charset="-128"/>
              </a:rPr>
              <a:t>地区）</a:t>
            </a:r>
          </a:p>
        </p:txBody>
      </p:sp>
    </p:spTree>
    <p:extLst>
      <p:ext uri="{BB962C8B-B14F-4D97-AF65-F5344CB8AC3E}">
        <p14:creationId xmlns:p14="http://schemas.microsoft.com/office/powerpoint/2010/main" val="336866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4064B-EFFD-73EC-03F9-F520712262A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6039734-0E18-0F95-877C-C148BD882705}"/>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D05C4EAB-0169-01F8-5AF9-1291C4064331}"/>
              </a:ext>
            </a:extLst>
          </p:cNvPr>
          <p:cNvSpPr/>
          <p:nvPr/>
        </p:nvSpPr>
        <p:spPr>
          <a:xfrm>
            <a:off x="253315" y="1324808"/>
            <a:ext cx="3070800" cy="570868"/>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25-57</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0275FED-F019-9628-52DF-D010A5E25BFB}"/>
              </a:ext>
            </a:extLst>
          </p:cNvPr>
          <p:cNvSpPr/>
          <p:nvPr/>
        </p:nvSpPr>
        <p:spPr>
          <a:xfrm>
            <a:off x="479029" y="1944309"/>
            <a:ext cx="6192000" cy="234083"/>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審議会代表議員の選出時期と任期開始時期を改正</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E8783543-7A12-8132-3F85-2B993467AB57}"/>
              </a:ext>
            </a:extLst>
          </p:cNvPr>
          <p:cNvSpPr/>
          <p:nvPr/>
        </p:nvSpPr>
        <p:spPr>
          <a:xfrm>
            <a:off x="313036" y="2191977"/>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D014A63A-69B0-812C-3416-029A59B3B12B}"/>
              </a:ext>
            </a:extLst>
          </p:cNvPr>
          <p:cNvSpPr/>
          <p:nvPr/>
        </p:nvSpPr>
        <p:spPr>
          <a:xfrm>
            <a:off x="479029" y="2370100"/>
            <a:ext cx="11376818" cy="4457844"/>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ysClr val="windowText" lastClr="000000"/>
                </a:solidFill>
                <a:latin typeface="メイリオ" panose="020B0604030504040204" pitchFamily="50" charset="-128"/>
                <a:ea typeface="メイリオ" panose="020B0604030504040204" pitchFamily="50" charset="-128"/>
              </a:rPr>
              <a:t>第９条　審議会の構成と手続</a:t>
            </a:r>
            <a:endParaRPr kumimoji="1"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sz="1600" b="1" dirty="0">
                <a:solidFill>
                  <a:sysClr val="windowText" lastClr="000000"/>
                </a:solidFill>
                <a:latin typeface="メイリオ" panose="020B0604030504040204" pitchFamily="50" charset="-128"/>
                <a:ea typeface="メイリオ" panose="020B0604030504040204" pitchFamily="50" charset="-128"/>
              </a:rPr>
              <a:t>9.040.</a:t>
            </a:r>
            <a:r>
              <a:rPr lang="ja-JP" altLang="en-US" sz="1600" b="1" dirty="0">
                <a:solidFill>
                  <a:sysClr val="windowText" lastClr="000000"/>
                </a:solidFill>
                <a:latin typeface="メイリオ" panose="020B0604030504040204" pitchFamily="50" charset="-128"/>
                <a:ea typeface="メイリオ" panose="020B0604030504040204" pitchFamily="50" charset="-128"/>
              </a:rPr>
              <a:t> </a:t>
            </a:r>
            <a:r>
              <a:rPr lang="ja-JP" altLang="en-US" sz="1600" dirty="0">
                <a:solidFill>
                  <a:sysClr val="windowText" lastClr="000000"/>
                </a:solidFill>
                <a:latin typeface="メイリオ" panose="020B0604030504040204" pitchFamily="50" charset="-128"/>
                <a:ea typeface="メイリオ" panose="020B0604030504040204" pitchFamily="50" charset="-128"/>
              </a:rPr>
              <a:t>代表議員の任期</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代表議員の任期は、</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選出された年度</a:t>
            </a:r>
            <a:r>
              <a:rPr lang="ja-JP" altLang="en-US" sz="1400" b="1" u="sng" dirty="0">
                <a:solidFill>
                  <a:sysClr val="windowText" lastClr="000000"/>
                </a:solidFill>
                <a:latin typeface="メイリオ" panose="020B0604030504040204" pitchFamily="50" charset="-128"/>
                <a:ea typeface="メイリオ" panose="020B0604030504040204" pitchFamily="50" charset="-128"/>
              </a:rPr>
              <a:t>規定審議会</a:t>
            </a:r>
            <a:r>
              <a:rPr lang="ja-JP" altLang="en-US" sz="1400" dirty="0">
                <a:solidFill>
                  <a:sysClr val="windowText" lastClr="000000"/>
                </a:solidFill>
                <a:latin typeface="メイリオ" panose="020B0604030504040204" pitchFamily="50" charset="-128"/>
                <a:ea typeface="メイリオ" panose="020B0604030504040204" pitchFamily="50" charset="-128"/>
              </a:rPr>
              <a:t>の翌年度の</a:t>
            </a:r>
            <a:r>
              <a:rPr lang="en-US" altLang="ja-JP" sz="1400" dirty="0">
                <a:solidFill>
                  <a:sysClr val="windowText" lastClr="000000"/>
                </a:solidFill>
                <a:latin typeface="メイリオ" panose="020B0604030504040204" pitchFamily="50" charset="-128"/>
                <a:ea typeface="メイリオ" panose="020B0604030504040204" pitchFamily="50" charset="-128"/>
              </a:rPr>
              <a:t>7</a:t>
            </a:r>
            <a:r>
              <a:rPr lang="ja-JP" altLang="en-US" sz="1400" dirty="0">
                <a:solidFill>
                  <a:sysClr val="windowText" lastClr="000000"/>
                </a:solidFill>
                <a:latin typeface="メイリオ" panose="020B0604030504040204" pitchFamily="50" charset="-128"/>
                <a:ea typeface="メイリオ" panose="020B0604030504040204" pitchFamily="50" charset="-128"/>
              </a:rPr>
              <a:t>月</a:t>
            </a:r>
            <a:r>
              <a:rPr lang="en-US" altLang="ja-JP" sz="1400" dirty="0">
                <a:solidFill>
                  <a:sysClr val="windowText" lastClr="000000"/>
                </a:solidFill>
                <a:latin typeface="メイリオ" panose="020B0604030504040204" pitchFamily="50" charset="-128"/>
                <a:ea typeface="メイリオ" panose="020B0604030504040204" pitchFamily="50" charset="-128"/>
              </a:rPr>
              <a:t>1</a:t>
            </a:r>
            <a:r>
              <a:rPr lang="ja-JP" altLang="en-US" sz="1400" dirty="0">
                <a:solidFill>
                  <a:sysClr val="windowText" lastClr="000000"/>
                </a:solidFill>
                <a:latin typeface="メイリオ" panose="020B0604030504040204" pitchFamily="50" charset="-128"/>
                <a:ea typeface="メイリオ" panose="020B0604030504040204" pitchFamily="50" charset="-128"/>
              </a:rPr>
              <a:t>日に始まる。各代表議員は、</a:t>
            </a:r>
            <a:r>
              <a:rPr lang="en-US" altLang="ja-JP" sz="1400" dirty="0">
                <a:solidFill>
                  <a:sysClr val="windowText" lastClr="000000"/>
                </a:solidFill>
                <a:latin typeface="メイリオ" panose="020B0604030504040204" pitchFamily="50" charset="-128"/>
                <a:ea typeface="メイリオ" panose="020B0604030504040204" pitchFamily="50" charset="-128"/>
              </a:rPr>
              <a:t>3</a:t>
            </a:r>
            <a:r>
              <a:rPr lang="ja-JP" altLang="en-US" sz="1400" dirty="0">
                <a:solidFill>
                  <a:sysClr val="windowText" lastClr="000000"/>
                </a:solidFill>
                <a:latin typeface="メイリオ" panose="020B0604030504040204" pitchFamily="50" charset="-128"/>
                <a:ea typeface="メイリオ" panose="020B0604030504040204" pitchFamily="50" charset="-128"/>
              </a:rPr>
              <a:t>年間、または後任者が選出、証明されるまで任期を務めるものとする。</a:t>
            </a:r>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第</a:t>
            </a:r>
            <a:r>
              <a:rPr lang="en-US" altLang="ja-JP" sz="1400" dirty="0">
                <a:solidFill>
                  <a:sysClr val="windowText" lastClr="000000"/>
                </a:solidFill>
                <a:latin typeface="メイリオ" panose="020B0604030504040204" pitchFamily="50" charset="-128"/>
                <a:ea typeface="メイリオ" panose="020B0604030504040204" pitchFamily="50" charset="-128"/>
              </a:rPr>
              <a:t>9.040.</a:t>
            </a:r>
            <a:r>
              <a:rPr lang="ja-JP" altLang="en-US" sz="1400" dirty="0">
                <a:solidFill>
                  <a:sysClr val="windowText" lastClr="000000"/>
                </a:solidFill>
                <a:latin typeface="メイリオ" panose="020B0604030504040204" pitchFamily="50" charset="-128"/>
                <a:ea typeface="メイリオ" panose="020B0604030504040204" pitchFamily="50" charset="-128"/>
              </a:rPr>
              <a:t>節に関する暫定規定</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u="sng" dirty="0">
                <a:solidFill>
                  <a:sysClr val="windowText" lastClr="000000"/>
                </a:solidFill>
                <a:latin typeface="メイリオ" panose="020B0604030504040204" pitchFamily="50" charset="-128"/>
                <a:ea typeface="メイリオ" panose="020B0604030504040204" pitchFamily="50" charset="-128"/>
              </a:rPr>
              <a:t>2025</a:t>
            </a:r>
            <a:r>
              <a:rPr lang="ja-JP" altLang="en-US" sz="1400" b="1" u="sng" dirty="0">
                <a:solidFill>
                  <a:sysClr val="windowText" lastClr="000000"/>
                </a:solidFill>
                <a:latin typeface="メイリオ" panose="020B0604030504040204" pitchFamily="50" charset="-128"/>
                <a:ea typeface="メイリオ" panose="020B0604030504040204" pitchFamily="50" charset="-128"/>
              </a:rPr>
              <a:t>年規定審議会において制定案</a:t>
            </a:r>
            <a:r>
              <a:rPr lang="en-US" altLang="ja-JP" sz="1400" b="1" u="sng" dirty="0">
                <a:solidFill>
                  <a:sysClr val="windowText" lastClr="000000"/>
                </a:solidFill>
                <a:latin typeface="メイリオ" panose="020B0604030504040204" pitchFamily="50" charset="-128"/>
                <a:ea typeface="メイリオ" panose="020B0604030504040204" pitchFamily="50" charset="-128"/>
              </a:rPr>
              <a:t>25-57</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により採択された第</a:t>
            </a:r>
            <a:r>
              <a:rPr lang="en-US" altLang="ja-JP" sz="1400" b="1" u="sng" dirty="0">
                <a:solidFill>
                  <a:sysClr val="windowText" lastClr="000000"/>
                </a:solidFill>
                <a:latin typeface="メイリオ" panose="020B0604030504040204" pitchFamily="50" charset="-128"/>
                <a:ea typeface="メイリオ" panose="020B0604030504040204" pitchFamily="50" charset="-128"/>
              </a:rPr>
              <a:t>9.040.</a:t>
            </a:r>
            <a:r>
              <a:rPr lang="ja-JP" altLang="en-US" sz="1400" b="1" u="sng" dirty="0">
                <a:solidFill>
                  <a:sysClr val="windowText" lastClr="000000"/>
                </a:solidFill>
                <a:latin typeface="メイリオ" panose="020B0604030504040204" pitchFamily="50" charset="-128"/>
                <a:ea typeface="メイリオ" panose="020B0604030504040204" pitchFamily="50" charset="-128"/>
              </a:rPr>
              <a:t>節の改正は、理事会が適切だと判断した方法で実施されるものとする。</a:t>
            </a:r>
            <a:endParaRPr lang="en-US" altLang="ja-JP" sz="1400" b="1" u="sng"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9.050.</a:t>
            </a:r>
            <a:r>
              <a:rPr lang="ja-JP" altLang="en-US" sz="1400" dirty="0">
                <a:solidFill>
                  <a:sysClr val="windowText" lastClr="000000"/>
                </a:solidFill>
                <a:latin typeface="メイリオ" panose="020B0604030504040204" pitchFamily="50" charset="-128"/>
                <a:ea typeface="メイリオ" panose="020B0604030504040204" pitchFamily="50" charset="-128"/>
              </a:rPr>
              <a:t>指名委員会による代表議員の選出</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代表議員および補欠は、本会の規定に矛盾しない限り、第</a:t>
            </a:r>
            <a:r>
              <a:rPr lang="en-US" altLang="ja-JP" sz="1400" dirty="0">
                <a:solidFill>
                  <a:sysClr val="windowText" lastClr="000000"/>
                </a:solidFill>
                <a:latin typeface="メイリオ" panose="020B0604030504040204" pitchFamily="50" charset="-128"/>
                <a:ea typeface="メイリオ" panose="020B0604030504040204" pitchFamily="50" charset="-128"/>
              </a:rPr>
              <a:t>12.030.</a:t>
            </a:r>
            <a:r>
              <a:rPr lang="ja-JP" altLang="en-US" sz="1400" dirty="0">
                <a:solidFill>
                  <a:sysClr val="windowText" lastClr="000000"/>
                </a:solidFill>
                <a:latin typeface="メイリオ" panose="020B0604030504040204" pitchFamily="50" charset="-128"/>
                <a:ea typeface="メイリオ" panose="020B0604030504040204" pitchFamily="50" charset="-128"/>
              </a:rPr>
              <a:t>節に準拠した指名委員会の手続によって選出されるべきである。地区が指名委員の選出方法を選択でできなかった場合、指名委員会は、地区内クラブの会員であり、委員を務める意思があり、実際に務めを果たすことのできるすべてのパストガバナーによって構成されるものとする。代表議員の候補者は指名委員会に委員を務めないものとする。代表議員は、規定審議会が開かれる</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2</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年前の</a:t>
            </a:r>
            <a:r>
              <a:rPr lang="ja-JP" altLang="en-US" sz="1400" dirty="0">
                <a:solidFill>
                  <a:sysClr val="windowText" lastClr="000000"/>
                </a:solidFill>
                <a:latin typeface="メイリオ" panose="020B0604030504040204" pitchFamily="50" charset="-128"/>
                <a:ea typeface="メイリオ" panose="020B0604030504040204" pitchFamily="50" charset="-128"/>
              </a:rPr>
              <a:t>年度の</a:t>
            </a:r>
            <a:r>
              <a:rPr lang="en-US" altLang="ja-JP" sz="1400" dirty="0">
                <a:solidFill>
                  <a:sysClr val="windowText" lastClr="000000"/>
                </a:solidFill>
                <a:latin typeface="メイリオ" panose="020B0604030504040204" pitchFamily="50" charset="-128"/>
                <a:ea typeface="メイリオ" panose="020B0604030504040204" pitchFamily="50" charset="-128"/>
              </a:rPr>
              <a:t>6</a:t>
            </a:r>
            <a:r>
              <a:rPr lang="ja-JP" altLang="en-US" sz="1400" dirty="0">
                <a:solidFill>
                  <a:sysClr val="windowText" lastClr="000000"/>
                </a:solidFill>
                <a:latin typeface="メイリオ" panose="020B0604030504040204" pitchFamily="50" charset="-128"/>
                <a:ea typeface="メイリオ" panose="020B0604030504040204" pitchFamily="50" charset="-128"/>
              </a:rPr>
              <a:t>月</a:t>
            </a:r>
            <a:r>
              <a:rPr lang="en-US" altLang="ja-JP" sz="1400" dirty="0">
                <a:solidFill>
                  <a:sysClr val="windowText" lastClr="000000"/>
                </a:solidFill>
                <a:latin typeface="メイリオ" panose="020B0604030504040204" pitchFamily="50" charset="-128"/>
                <a:ea typeface="メイリオ" panose="020B0604030504040204" pitchFamily="50" charset="-128"/>
              </a:rPr>
              <a:t>30</a:t>
            </a:r>
            <a:r>
              <a:rPr lang="ja-JP" altLang="en-US" sz="1400" dirty="0">
                <a:solidFill>
                  <a:sysClr val="windowText" lastClr="000000"/>
                </a:solidFill>
                <a:latin typeface="メイリオ" panose="020B0604030504040204" pitchFamily="50" charset="-128"/>
                <a:ea typeface="メイリオ" panose="020B0604030504040204" pitchFamily="50" charset="-128"/>
              </a:rPr>
              <a:t>日までに選出されるものとする。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9.060.</a:t>
            </a:r>
            <a:r>
              <a:rPr lang="ja-JP" altLang="en-US" sz="1400" dirty="0">
                <a:solidFill>
                  <a:sysClr val="windowText" lastClr="000000"/>
                </a:solidFill>
                <a:latin typeface="メイリオ" panose="020B0604030504040204" pitchFamily="50" charset="-128"/>
                <a:ea typeface="メイリオ" panose="020B0604030504040204" pitchFamily="50" charset="-128"/>
              </a:rPr>
              <a:t>地区大会における代表議員の選出</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9.060.1.</a:t>
            </a:r>
            <a:r>
              <a:rPr lang="ja-JP" altLang="en-US" sz="1400" dirty="0">
                <a:solidFill>
                  <a:sysClr val="windowText" lastClr="000000"/>
                </a:solidFill>
                <a:latin typeface="メイリオ" panose="020B0604030504040204" pitchFamily="50" charset="-128"/>
                <a:ea typeface="メイリオ" panose="020B0604030504040204" pitchFamily="50" charset="-128"/>
              </a:rPr>
              <a:t>選挙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地区が指名委員会手続を使用しない場合、年次地区大会にて、または</a:t>
            </a:r>
            <a:r>
              <a:rPr lang="en-US" altLang="ja-JP" sz="1400" dirty="0">
                <a:solidFill>
                  <a:sysClr val="windowText" lastClr="000000"/>
                </a:solidFill>
                <a:latin typeface="メイリオ" panose="020B0604030504040204" pitchFamily="50" charset="-128"/>
                <a:ea typeface="メイリオ" panose="020B0604030504040204" pitchFamily="50" charset="-128"/>
              </a:rPr>
              <a:t>RIBI</a:t>
            </a:r>
            <a:r>
              <a:rPr lang="ja-JP" altLang="en-US" sz="1400" dirty="0">
                <a:solidFill>
                  <a:sysClr val="windowText" lastClr="000000"/>
                </a:solidFill>
                <a:latin typeface="メイリオ" panose="020B0604030504040204" pitchFamily="50" charset="-128"/>
                <a:ea typeface="メイリオ" panose="020B0604030504040204" pitchFamily="50" charset="-128"/>
              </a:rPr>
              <a:t>の地区の場合は地区審議会にて、代表議員および補欠を選挙してもよい。選挙は、規定審議会が開かれる</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2</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年前の</a:t>
            </a:r>
            <a:r>
              <a:rPr lang="ja-JP" altLang="en-US" sz="1400" dirty="0">
                <a:solidFill>
                  <a:sysClr val="windowText" lastClr="000000"/>
                </a:solidFill>
                <a:latin typeface="メイリオ" panose="020B0604030504040204" pitchFamily="50" charset="-128"/>
                <a:ea typeface="メイリオ" panose="020B0604030504040204" pitchFamily="50" charset="-128"/>
              </a:rPr>
              <a:t>年度の</a:t>
            </a:r>
            <a:r>
              <a:rPr lang="en-US" altLang="ja-JP" sz="1400" dirty="0">
                <a:solidFill>
                  <a:sysClr val="windowText" lastClr="000000"/>
                </a:solidFill>
                <a:latin typeface="メイリオ" panose="020B0604030504040204" pitchFamily="50" charset="-128"/>
                <a:ea typeface="メイリオ" panose="020B0604030504040204" pitchFamily="50" charset="-128"/>
              </a:rPr>
              <a:t>6</a:t>
            </a:r>
            <a:r>
              <a:rPr lang="ja-JP" altLang="en-US" sz="1400" dirty="0">
                <a:solidFill>
                  <a:sysClr val="windowText" lastClr="000000"/>
                </a:solidFill>
                <a:latin typeface="メイリオ" panose="020B0604030504040204" pitchFamily="50" charset="-128"/>
                <a:ea typeface="メイリオ" panose="020B0604030504040204" pitchFamily="50" charset="-128"/>
              </a:rPr>
              <a:t>月</a:t>
            </a:r>
            <a:r>
              <a:rPr lang="en-US" altLang="ja-JP" sz="1400" dirty="0">
                <a:solidFill>
                  <a:sysClr val="windowText" lastClr="000000"/>
                </a:solidFill>
                <a:latin typeface="メイリオ" panose="020B0604030504040204" pitchFamily="50" charset="-128"/>
                <a:ea typeface="メイリオ" panose="020B0604030504040204" pitchFamily="50" charset="-128"/>
              </a:rPr>
              <a:t>30</a:t>
            </a:r>
            <a:r>
              <a:rPr lang="ja-JP" altLang="en-US" sz="1400" dirty="0">
                <a:solidFill>
                  <a:sysClr val="windowText" lastClr="000000"/>
                </a:solidFill>
                <a:latin typeface="メイリオ" panose="020B0604030504040204" pitchFamily="50" charset="-128"/>
                <a:ea typeface="メイリオ" panose="020B0604030504040204" pitchFamily="50" charset="-128"/>
              </a:rPr>
              <a:t>日までに行うものとする。</a:t>
            </a:r>
            <a:r>
              <a:rPr lang="en-US" altLang="ja-JP" sz="1400" dirty="0">
                <a:solidFill>
                  <a:sysClr val="windowText" lastClr="000000"/>
                </a:solidFill>
                <a:latin typeface="メイリオ" panose="020B0604030504040204" pitchFamily="50" charset="-128"/>
                <a:ea typeface="メイリオ" panose="020B0604030504040204" pitchFamily="50" charset="-128"/>
              </a:rPr>
              <a:t>RIBI</a:t>
            </a:r>
            <a:r>
              <a:rPr lang="ja-JP" altLang="en-US" sz="1400" dirty="0">
                <a:solidFill>
                  <a:sysClr val="windowText" lastClr="000000"/>
                </a:solidFill>
                <a:latin typeface="メイリオ" panose="020B0604030504040204" pitchFamily="50" charset="-128"/>
                <a:ea typeface="メイリオ" panose="020B0604030504040204" pitchFamily="50" charset="-128"/>
              </a:rPr>
              <a:t>の地区の場合、規定審議会が開かれる年度</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の</a:t>
            </a:r>
            <a:endParaRPr lang="en-US" altLang="ja-JP" sz="1400" strike="sngStrike" dirty="0">
              <a:solidFill>
                <a:sysClr val="windowText" lastClr="000000"/>
              </a:solidFill>
              <a:latin typeface="メイリオ" panose="020B0604030504040204" pitchFamily="50" charset="-128"/>
              <a:ea typeface="メイリオ" panose="020B0604030504040204" pitchFamily="50" charset="-128"/>
            </a:endParaRPr>
          </a:p>
          <a:p>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2</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年前</a:t>
            </a:r>
            <a:r>
              <a:rPr lang="ja-JP" altLang="en-US" sz="1400" dirty="0">
                <a:solidFill>
                  <a:sysClr val="windowText" lastClr="000000"/>
                </a:solidFill>
                <a:latin typeface="メイリオ" panose="020B0604030504040204" pitchFamily="50" charset="-128"/>
                <a:ea typeface="メイリオ" panose="020B0604030504040204" pitchFamily="50" charset="-128"/>
              </a:rPr>
              <a:t>の</a:t>
            </a:r>
            <a:r>
              <a:rPr lang="en-US" altLang="ja-JP" sz="1400" dirty="0">
                <a:solidFill>
                  <a:sysClr val="windowText" lastClr="000000"/>
                </a:solidFill>
                <a:latin typeface="メイリオ" panose="020B0604030504040204" pitchFamily="50" charset="-128"/>
                <a:ea typeface="メイリオ" panose="020B0604030504040204" pitchFamily="50" charset="-128"/>
              </a:rPr>
              <a:t>10</a:t>
            </a:r>
            <a:r>
              <a:rPr lang="ja-JP" altLang="en-US" sz="1400" dirty="0">
                <a:solidFill>
                  <a:sysClr val="windowText" lastClr="000000"/>
                </a:solidFill>
                <a:latin typeface="メイリオ" panose="020B0604030504040204" pitchFamily="50" charset="-128"/>
                <a:ea typeface="メイリオ" panose="020B0604030504040204" pitchFamily="50" charset="-128"/>
              </a:rPr>
              <a:t>月</a:t>
            </a:r>
            <a:r>
              <a:rPr lang="en-US" altLang="ja-JP" sz="1400" dirty="0">
                <a:solidFill>
                  <a:sysClr val="windowText" lastClr="000000"/>
                </a:solidFill>
                <a:latin typeface="メイリオ" panose="020B0604030504040204" pitchFamily="50" charset="-128"/>
                <a:ea typeface="メイリオ" panose="020B0604030504040204" pitchFamily="50" charset="-128"/>
              </a:rPr>
              <a:t>1</a:t>
            </a:r>
            <a:r>
              <a:rPr lang="ja-JP" altLang="en-US" sz="1400" dirty="0">
                <a:solidFill>
                  <a:sysClr val="windowText" lastClr="000000"/>
                </a:solidFill>
                <a:latin typeface="メイリオ" panose="020B0604030504040204" pitchFamily="50" charset="-128"/>
                <a:ea typeface="メイリオ" panose="020B0604030504040204" pitchFamily="50" charset="-128"/>
              </a:rPr>
              <a:t>日を過ぎてから開かれる地区審議会において行われるものとする。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9.070.</a:t>
            </a:r>
            <a:r>
              <a:rPr lang="ja-JP" altLang="en-US" sz="1400" dirty="0">
                <a:solidFill>
                  <a:sysClr val="windowText" lastClr="000000"/>
                </a:solidFill>
                <a:latin typeface="メイリオ" panose="020B0604030504040204" pitchFamily="50" charset="-128"/>
                <a:ea typeface="メイリオ" panose="020B0604030504040204" pitchFamily="50" charset="-128"/>
              </a:rPr>
              <a:t>クラブ投票による代表議員の選挙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9.070.3</a:t>
            </a:r>
            <a:r>
              <a:rPr lang="ja-JP" altLang="en-US" sz="1400" dirty="0">
                <a:solidFill>
                  <a:sysClr val="windowText" lastClr="000000"/>
                </a:solidFill>
                <a:latin typeface="メイリオ" panose="020B0604030504040204" pitchFamily="50" charset="-128"/>
                <a:ea typeface="メイリオ" panose="020B0604030504040204" pitchFamily="50" charset="-128"/>
              </a:rPr>
              <a:t>クラブ投票による選挙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ガバナーは、有資格者の</a:t>
            </a:r>
            <a:r>
              <a:rPr lang="en-US" altLang="ja-JP" sz="1400" dirty="0">
                <a:solidFill>
                  <a:sysClr val="windowText" lastClr="000000"/>
                </a:solidFill>
                <a:latin typeface="メイリオ" panose="020B0604030504040204" pitchFamily="50" charset="-128"/>
                <a:ea typeface="メイリオ" panose="020B0604030504040204" pitchFamily="50" charset="-128"/>
              </a:rPr>
              <a:t>…</a:t>
            </a:r>
            <a:r>
              <a:rPr lang="ja-JP" altLang="en-US" sz="1400" b="1" u="sng" dirty="0">
                <a:solidFill>
                  <a:sysClr val="windowText" lastClr="000000"/>
                </a:solidFill>
                <a:latin typeface="メイリオ" panose="020B0604030504040204" pitchFamily="50" charset="-128"/>
                <a:ea typeface="メイリオ" panose="020B0604030504040204" pitchFamily="50" charset="-128"/>
              </a:rPr>
              <a:t>選挙は規定審議会の年度の</a:t>
            </a:r>
            <a:r>
              <a:rPr lang="en-US" altLang="ja-JP" sz="1400" b="1" u="sng" dirty="0">
                <a:solidFill>
                  <a:sysClr val="windowText" lastClr="000000"/>
                </a:solidFill>
                <a:latin typeface="メイリオ" panose="020B0604030504040204" pitchFamily="50" charset="-128"/>
                <a:ea typeface="メイリオ" panose="020B0604030504040204" pitchFamily="50" charset="-128"/>
              </a:rPr>
              <a:t>6</a:t>
            </a:r>
            <a:r>
              <a:rPr lang="ja-JP" altLang="en-US" sz="1400" b="1" u="sng" dirty="0">
                <a:solidFill>
                  <a:sysClr val="windowText" lastClr="000000"/>
                </a:solidFill>
                <a:latin typeface="メイリオ" panose="020B0604030504040204" pitchFamily="50" charset="-128"/>
                <a:ea typeface="メイリオ" panose="020B0604030504040204" pitchFamily="50" charset="-128"/>
              </a:rPr>
              <a:t>月</a:t>
            </a:r>
            <a:r>
              <a:rPr lang="en-US" altLang="ja-JP" sz="1400" b="1" u="sng" dirty="0">
                <a:solidFill>
                  <a:sysClr val="windowText" lastClr="000000"/>
                </a:solidFill>
                <a:latin typeface="メイリオ" panose="020B0604030504040204" pitchFamily="50" charset="-128"/>
                <a:ea typeface="メイリオ" panose="020B0604030504040204" pitchFamily="50" charset="-128"/>
              </a:rPr>
              <a:t>30</a:t>
            </a:r>
            <a:r>
              <a:rPr lang="ja-JP" altLang="en-US" sz="1400" b="1" u="sng" dirty="0">
                <a:solidFill>
                  <a:sysClr val="windowText" lastClr="000000"/>
                </a:solidFill>
                <a:latin typeface="メイリオ" panose="020B0604030504040204" pitchFamily="50" charset="-128"/>
                <a:ea typeface="メイリオ" panose="020B0604030504040204" pitchFamily="50" charset="-128"/>
              </a:rPr>
              <a:t>日までに実施されるものとする。</a:t>
            </a:r>
            <a:endParaRPr lang="en-US" altLang="ja-JP" sz="1400" b="1" u="sng" dirty="0">
              <a:solidFill>
                <a:sysClr val="windowText" lastClr="000000"/>
              </a:solidFill>
              <a:latin typeface="メイリオ" panose="020B0604030504040204" pitchFamily="50" charset="-128"/>
              <a:ea typeface="メイリオ" panose="020B0604030504040204" pitchFamily="50" charset="-128"/>
            </a:endParaRPr>
          </a:p>
          <a:p>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BE3993DC-9D67-B757-BD0A-27673AFB125B}"/>
              </a:ext>
            </a:extLst>
          </p:cNvPr>
          <p:cNvSpPr/>
          <p:nvPr/>
        </p:nvSpPr>
        <p:spPr>
          <a:xfrm>
            <a:off x="1901438" y="2846526"/>
            <a:ext cx="8532000" cy="2916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FF0000"/>
                </a:solidFill>
                <a:latin typeface="メイリオ" panose="020B0604030504040204" pitchFamily="50" charset="-128"/>
                <a:ea typeface="メイリオ" panose="020B0604030504040204" pitchFamily="50" charset="-128"/>
              </a:rPr>
              <a:t>採択（</a:t>
            </a:r>
            <a:r>
              <a:rPr lang="en-US" altLang="ja-JP" sz="4000" b="1" dirty="0">
                <a:solidFill>
                  <a:srgbClr val="FF0000"/>
                </a:solidFill>
                <a:latin typeface="メイリオ" panose="020B0604030504040204" pitchFamily="50" charset="-128"/>
                <a:ea typeface="メイリオ" panose="020B0604030504040204" pitchFamily="50" charset="-128"/>
              </a:rPr>
              <a:t>342/129</a:t>
            </a:r>
            <a:r>
              <a:rPr lang="ja-JP" altLang="en-US" sz="4000" b="1" dirty="0">
                <a:solidFill>
                  <a:srgbClr val="FF0000"/>
                </a:solidFill>
                <a:latin typeface="メイリオ" panose="020B0604030504040204" pitchFamily="50" charset="-128"/>
                <a:ea typeface="メイリオ" panose="020B0604030504040204" pitchFamily="50" charset="-128"/>
              </a:rPr>
              <a:t>）</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DE4550AD-4D0A-1365-F17E-1D4D195450BF}"/>
              </a:ext>
            </a:extLst>
          </p:cNvPr>
          <p:cNvSpPr/>
          <p:nvPr/>
        </p:nvSpPr>
        <p:spPr>
          <a:xfrm>
            <a:off x="3495252" y="1535676"/>
            <a:ext cx="2196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kumimoji="1" lang="en-US" altLang="ja-JP" b="1" dirty="0">
                <a:solidFill>
                  <a:schemeClr val="tx1"/>
                </a:solidFill>
                <a:latin typeface="メイリオ" panose="020B0604030504040204" pitchFamily="50" charset="-128"/>
                <a:ea typeface="メイリオ" panose="020B0604030504040204" pitchFamily="50" charset="-128"/>
              </a:rPr>
              <a:t>RI</a:t>
            </a:r>
            <a:r>
              <a:rPr kumimoji="1" lang="ja-JP" altLang="en-US" b="1" dirty="0">
                <a:solidFill>
                  <a:schemeClr val="tx1"/>
                </a:solidFill>
                <a:latin typeface="メイリオ" panose="020B0604030504040204" pitchFamily="50" charset="-128"/>
                <a:ea typeface="メイリオ" panose="020B0604030504040204" pitchFamily="50" charset="-128"/>
              </a:rPr>
              <a:t>理事会</a:t>
            </a:r>
            <a:endParaRPr kumimoji="1" lang="en-US" altLang="ja-JP"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967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97CA5-1BE8-3560-79BB-3C3509C3A1B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428236-3B87-8399-4972-B974B3278FED}"/>
              </a:ext>
            </a:extLst>
          </p:cNvPr>
          <p:cNvSpPr>
            <a:spLocks noGrp="1"/>
          </p:cNvSpPr>
          <p:nvPr>
            <p:ph type="sldNum" sz="quarter" idx="12"/>
          </p:nvPr>
        </p:nvSpPr>
        <p:spPr/>
        <p:txBody>
          <a:bodyPr/>
          <a:lstStyle/>
          <a:p>
            <a:fld id="{97A94E25-127B-4C48-AF96-44BA7B823777}" type="slidenum">
              <a:rPr lang="en-US" smtClean="0"/>
              <a:pPr/>
              <a:t>53</a:t>
            </a:fld>
            <a:endParaRPr lang="en-US" dirty="0"/>
          </a:p>
        </p:txBody>
      </p:sp>
      <p:sp>
        <p:nvSpPr>
          <p:cNvPr id="2" name="正方形/長方形 1">
            <a:extLst>
              <a:ext uri="{FF2B5EF4-FFF2-40B4-BE49-F238E27FC236}">
                <a16:creationId xmlns:a16="http://schemas.microsoft.com/office/drawing/2014/main" id="{61F9EE26-D483-73D8-95EC-63CF7AD62A39}"/>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2A9ACE0B-D08D-CD6C-161E-DCE73394FF47}"/>
              </a:ext>
            </a:extLst>
          </p:cNvPr>
          <p:cNvSpPr/>
          <p:nvPr/>
        </p:nvSpPr>
        <p:spPr>
          <a:xfrm>
            <a:off x="253315" y="1322575"/>
            <a:ext cx="3070800" cy="62397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a:t>
            </a:r>
            <a:r>
              <a:rPr lang="en-US" altLang="ja-JP" sz="3600" dirty="0">
                <a:latin typeface="メイリオ" panose="020B0604030504040204" pitchFamily="50" charset="-128"/>
                <a:ea typeface="メイリオ" panose="020B0604030504040204" pitchFamily="50" charset="-128"/>
              </a:rPr>
              <a:t>59</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707D3FE-509D-B271-EFC3-A156EA349D2E}"/>
              </a:ext>
            </a:extLst>
          </p:cNvPr>
          <p:cNvSpPr/>
          <p:nvPr/>
        </p:nvSpPr>
        <p:spPr>
          <a:xfrm>
            <a:off x="585787" y="2019151"/>
            <a:ext cx="8024813" cy="31043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代表議員として審議会出席を各ロータリアンにつき２回以内と規定</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FD44364F-BCBB-7C2A-781E-975D1DC29FFA}"/>
              </a:ext>
            </a:extLst>
          </p:cNvPr>
          <p:cNvSpPr/>
          <p:nvPr/>
        </p:nvSpPr>
        <p:spPr>
          <a:xfrm>
            <a:off x="385227" y="2402189"/>
            <a:ext cx="3972779" cy="236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43220D2A-F28A-8BF7-5B6B-CDDE030AB62F}"/>
              </a:ext>
            </a:extLst>
          </p:cNvPr>
          <p:cNvSpPr/>
          <p:nvPr/>
        </p:nvSpPr>
        <p:spPr>
          <a:xfrm>
            <a:off x="602034" y="2721274"/>
            <a:ext cx="11301412" cy="1070775"/>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a:t>
            </a:r>
            <a:r>
              <a:rPr lang="ja-JP" altLang="en-US" b="1" dirty="0">
                <a:solidFill>
                  <a:sysClr val="windowText" lastClr="000000"/>
                </a:solidFill>
                <a:latin typeface="メイリオ" panose="020B0604030504040204" pitchFamily="50" charset="-128"/>
                <a:ea typeface="メイリオ" panose="020B0604030504040204" pitchFamily="50" charset="-128"/>
              </a:rPr>
              <a:t>９</a:t>
            </a:r>
            <a:r>
              <a:rPr kumimoji="1" lang="ja-JP" altLang="en-US" b="1" dirty="0">
                <a:solidFill>
                  <a:sysClr val="windowText" lastClr="000000"/>
                </a:solidFill>
                <a:latin typeface="メイリオ" panose="020B0604030504040204" pitchFamily="50" charset="-128"/>
                <a:ea typeface="メイリオ" panose="020B0604030504040204" pitchFamily="50" charset="-128"/>
              </a:rPr>
              <a:t>条　審議会の構成と手続</a:t>
            </a:r>
            <a:endParaRPr kumimoji="1" lang="en-US" altLang="ja-JP" b="1" dirty="0">
              <a:solidFill>
                <a:sysClr val="windowText" lastClr="000000"/>
              </a:solidFill>
              <a:latin typeface="メイリオ" panose="020B0604030504040204" pitchFamily="50" charset="-128"/>
              <a:ea typeface="メイリオ" panose="020B0604030504040204" pitchFamily="50" charset="-128"/>
            </a:endParaRPr>
          </a:p>
          <a:p>
            <a:r>
              <a:rPr lang="ja-JP" altLang="en-US" b="1" dirty="0">
                <a:solidFill>
                  <a:sysClr val="windowText" lastClr="000000"/>
                </a:solidFill>
                <a:latin typeface="メイリオ" panose="020B0604030504040204" pitchFamily="50" charset="-128"/>
                <a:ea typeface="メイリオ" panose="020B0604030504040204" pitchFamily="50" charset="-128"/>
              </a:rPr>
              <a:t>　</a:t>
            </a:r>
            <a:r>
              <a:rPr lang="en-US" altLang="ja-JP" sz="1400" b="1" dirty="0">
                <a:solidFill>
                  <a:sysClr val="windowText" lastClr="000000"/>
                </a:solidFill>
                <a:latin typeface="メイリオ" panose="020B0604030504040204" pitchFamily="50" charset="-128"/>
                <a:ea typeface="メイリオ" panose="020B0604030504040204" pitchFamily="50" charset="-128"/>
              </a:rPr>
              <a:t>9.040.</a:t>
            </a:r>
            <a:r>
              <a:rPr lang="ja-JP" altLang="en-US" sz="1400" b="1" dirty="0">
                <a:solidFill>
                  <a:sysClr val="windowText" lastClr="000000"/>
                </a:solidFill>
                <a:latin typeface="メイリオ" panose="020B0604030504040204" pitchFamily="50" charset="-128"/>
                <a:ea typeface="メイリオ" panose="020B0604030504040204" pitchFamily="50" charset="-128"/>
              </a:rPr>
              <a:t> 代表議員の任期</a:t>
            </a:r>
            <a:endParaRPr lang="en-US" altLang="ja-JP" sz="1400" b="1"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代表議員の任期は、選出された年度の翌年度の</a:t>
            </a:r>
            <a:r>
              <a:rPr lang="en-US" altLang="ja-JP" sz="1400" dirty="0">
                <a:solidFill>
                  <a:sysClr val="windowText" lastClr="000000"/>
                </a:solidFill>
                <a:latin typeface="メイリオ" panose="020B0604030504040204" pitchFamily="50" charset="-128"/>
                <a:ea typeface="メイリオ" panose="020B0604030504040204" pitchFamily="50" charset="-128"/>
              </a:rPr>
              <a:t>7</a:t>
            </a:r>
            <a:r>
              <a:rPr lang="ja-JP" altLang="en-US" sz="1400" dirty="0">
                <a:solidFill>
                  <a:sysClr val="windowText" lastClr="000000"/>
                </a:solidFill>
                <a:latin typeface="メイリオ" panose="020B0604030504040204" pitchFamily="50" charset="-128"/>
                <a:ea typeface="メイリオ" panose="020B0604030504040204" pitchFamily="50" charset="-128"/>
              </a:rPr>
              <a:t>月</a:t>
            </a:r>
            <a:r>
              <a:rPr lang="en-US" altLang="ja-JP" sz="1400" dirty="0">
                <a:solidFill>
                  <a:sysClr val="windowText" lastClr="000000"/>
                </a:solidFill>
                <a:latin typeface="メイリオ" panose="020B0604030504040204" pitchFamily="50" charset="-128"/>
                <a:ea typeface="メイリオ" panose="020B0604030504040204" pitchFamily="50" charset="-128"/>
              </a:rPr>
              <a:t>1</a:t>
            </a:r>
            <a:r>
              <a:rPr lang="ja-JP" altLang="en-US" sz="1400" dirty="0">
                <a:solidFill>
                  <a:sysClr val="windowText" lastClr="000000"/>
                </a:solidFill>
                <a:latin typeface="メイリオ" panose="020B0604030504040204" pitchFamily="50" charset="-128"/>
                <a:ea typeface="メイリオ" panose="020B0604030504040204" pitchFamily="50" charset="-128"/>
              </a:rPr>
              <a:t>日に始まる。各代表議員は、</a:t>
            </a:r>
            <a:r>
              <a:rPr lang="en-US" altLang="ja-JP" sz="1400" dirty="0">
                <a:solidFill>
                  <a:sysClr val="windowText" lastClr="000000"/>
                </a:solidFill>
                <a:latin typeface="メイリオ" panose="020B0604030504040204" pitchFamily="50" charset="-128"/>
                <a:ea typeface="メイリオ" panose="020B0604030504040204" pitchFamily="50" charset="-128"/>
              </a:rPr>
              <a:t>3</a:t>
            </a:r>
            <a:r>
              <a:rPr lang="ja-JP" altLang="en-US" sz="1400" dirty="0">
                <a:solidFill>
                  <a:sysClr val="windowText" lastClr="000000"/>
                </a:solidFill>
                <a:latin typeface="メイリオ" panose="020B0604030504040204" pitchFamily="50" charset="-128"/>
                <a:ea typeface="メイリオ" panose="020B0604030504040204" pitchFamily="50" charset="-128"/>
              </a:rPr>
              <a:t>年間、または後任者が選出、証明されるまで任期を</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務めるものとする。</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ただし、いかなるロータリアンも、代表議員として規定審議会に２回を超えて出席しないものとする。</a:t>
            </a:r>
            <a:endParaRPr lang="en-US" altLang="ja-JP" sz="1400" b="1" u="sng"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04445C79-66F4-C2A0-5BE2-4AB4243E5DCC}"/>
              </a:ext>
            </a:extLst>
          </p:cNvPr>
          <p:cNvSpPr/>
          <p:nvPr/>
        </p:nvSpPr>
        <p:spPr>
          <a:xfrm>
            <a:off x="2640000" y="1851135"/>
            <a:ext cx="6912000" cy="1872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却下</a:t>
            </a:r>
            <a:endParaRPr lang="en-US" altLang="ja-JP" sz="32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3200" b="1" dirty="0">
                <a:solidFill>
                  <a:srgbClr val="FF0000"/>
                </a:solidFill>
                <a:latin typeface="メイリオ" panose="020B0604030504040204" pitchFamily="50" charset="-128"/>
                <a:ea typeface="メイリオ" panose="020B0604030504040204" pitchFamily="50" charset="-128"/>
              </a:rPr>
              <a:t>（</a:t>
            </a:r>
            <a:r>
              <a:rPr kumimoji="1" lang="en-US" altLang="ja-JP" sz="3200" b="1" dirty="0">
                <a:solidFill>
                  <a:srgbClr val="FF0000"/>
                </a:solidFill>
                <a:latin typeface="メイリオ" panose="020B0604030504040204" pitchFamily="50" charset="-128"/>
                <a:ea typeface="メイリオ" panose="020B0604030504040204" pitchFamily="50" charset="-128"/>
              </a:rPr>
              <a:t>148/336</a:t>
            </a:r>
            <a:r>
              <a:rPr kumimoji="1" lang="ja-JP" altLang="en-US" sz="3200" b="1" dirty="0">
                <a:solidFill>
                  <a:srgbClr val="FF0000"/>
                </a:solidFill>
                <a:latin typeface="メイリオ" panose="020B0604030504040204" pitchFamily="50" charset="-128"/>
                <a:ea typeface="メイリオ" panose="020B0604030504040204" pitchFamily="50" charset="-128"/>
              </a:rPr>
              <a:t>）</a:t>
            </a:r>
          </a:p>
        </p:txBody>
      </p:sp>
      <p:sp>
        <p:nvSpPr>
          <p:cNvPr id="13" name="正方形/長方形 12">
            <a:extLst>
              <a:ext uri="{FF2B5EF4-FFF2-40B4-BE49-F238E27FC236}">
                <a16:creationId xmlns:a16="http://schemas.microsoft.com/office/drawing/2014/main" id="{828F2518-75EB-566F-1FFA-C7F051D14A0F}"/>
              </a:ext>
            </a:extLst>
          </p:cNvPr>
          <p:cNvSpPr/>
          <p:nvPr/>
        </p:nvSpPr>
        <p:spPr>
          <a:xfrm>
            <a:off x="3624505" y="1458130"/>
            <a:ext cx="6410747"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提案者：加古川中央ロータリークラブ第</a:t>
            </a:r>
            <a:r>
              <a:rPr lang="en-US" altLang="ja-JP" b="1" dirty="0">
                <a:solidFill>
                  <a:schemeClr val="tx1"/>
                </a:solidFill>
                <a:latin typeface="メイリオ" panose="020B0604030504040204" pitchFamily="50" charset="-128"/>
                <a:ea typeface="メイリオ" panose="020B0604030504040204" pitchFamily="50" charset="-128"/>
              </a:rPr>
              <a:t>2680</a:t>
            </a:r>
            <a:r>
              <a:rPr kumimoji="1" lang="ja-JP" altLang="en-US" b="1" dirty="0">
                <a:solidFill>
                  <a:schemeClr val="tx1"/>
                </a:solidFill>
                <a:latin typeface="メイリオ" panose="020B0604030504040204" pitchFamily="50" charset="-128"/>
                <a:ea typeface="メイリオ" panose="020B0604030504040204" pitchFamily="50" charset="-128"/>
              </a:rPr>
              <a:t>地区（日本）</a:t>
            </a:r>
          </a:p>
        </p:txBody>
      </p:sp>
      <p:sp>
        <p:nvSpPr>
          <p:cNvPr id="6" name="正方形/長方形 5">
            <a:extLst>
              <a:ext uri="{FF2B5EF4-FFF2-40B4-BE49-F238E27FC236}">
                <a16:creationId xmlns:a16="http://schemas.microsoft.com/office/drawing/2014/main" id="{28F21364-CB6E-3AD5-B326-C57FE0911953}"/>
              </a:ext>
            </a:extLst>
          </p:cNvPr>
          <p:cNvSpPr/>
          <p:nvPr/>
        </p:nvSpPr>
        <p:spPr>
          <a:xfrm>
            <a:off x="253315" y="3889714"/>
            <a:ext cx="3070800" cy="540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25-64</a:t>
            </a:r>
            <a:endParaRPr kumimoji="1" lang="ja-JP" altLang="en-US" sz="36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958C734A-4C0C-649B-2B4D-56FE93323AA9}"/>
              </a:ext>
            </a:extLst>
          </p:cNvPr>
          <p:cNvSpPr/>
          <p:nvPr/>
        </p:nvSpPr>
        <p:spPr>
          <a:xfrm>
            <a:off x="3624505" y="4000625"/>
            <a:ext cx="6410747" cy="407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rPr>
              <a:t>提案者：前橋ロータリークラブ（日本、第</a:t>
            </a:r>
            <a:r>
              <a:rPr lang="en-US" altLang="ja-JP" b="1" dirty="0">
                <a:solidFill>
                  <a:schemeClr val="tx1"/>
                </a:solidFill>
                <a:latin typeface="メイリオ" panose="020B0604030504040204" pitchFamily="50" charset="-128"/>
                <a:ea typeface="メイリオ" panose="020B0604030504040204" pitchFamily="50" charset="-128"/>
              </a:rPr>
              <a:t>2840</a:t>
            </a:r>
            <a:r>
              <a:rPr lang="ja-JP" altLang="en-US" b="1" dirty="0">
                <a:solidFill>
                  <a:schemeClr val="tx1"/>
                </a:solidFill>
                <a:latin typeface="メイリオ" panose="020B0604030504040204" pitchFamily="50" charset="-128"/>
                <a:ea typeface="メイリオ" panose="020B0604030504040204" pitchFamily="50" charset="-128"/>
              </a:rPr>
              <a:t>地区）</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7CF638E0-6BD1-534C-3596-AC89D44875A7}"/>
              </a:ext>
            </a:extLst>
          </p:cNvPr>
          <p:cNvSpPr/>
          <p:nvPr/>
        </p:nvSpPr>
        <p:spPr>
          <a:xfrm>
            <a:off x="385227" y="4862707"/>
            <a:ext cx="3734763" cy="2278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1" name="正方形/長方形 10">
            <a:extLst>
              <a:ext uri="{FF2B5EF4-FFF2-40B4-BE49-F238E27FC236}">
                <a16:creationId xmlns:a16="http://schemas.microsoft.com/office/drawing/2014/main" id="{4DBF3C3B-EB60-0154-7B8F-031FD5A6ED38}"/>
              </a:ext>
            </a:extLst>
          </p:cNvPr>
          <p:cNvSpPr/>
          <p:nvPr/>
        </p:nvSpPr>
        <p:spPr>
          <a:xfrm>
            <a:off x="481807" y="5171262"/>
            <a:ext cx="11301412" cy="1481531"/>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第７条　役員</a:t>
            </a:r>
            <a:endParaRPr kumimoji="1" lang="en-US" altLang="ja-JP" b="1" dirty="0">
              <a:solidFill>
                <a:sysClr val="windowText" lastClr="000000"/>
              </a:solidFill>
              <a:latin typeface="メイリオ" panose="020B0604030504040204" pitchFamily="50" charset="-128"/>
              <a:ea typeface="メイリオ" panose="020B0604030504040204" pitchFamily="50" charset="-128"/>
            </a:endParaRPr>
          </a:p>
          <a:p>
            <a:r>
              <a:rPr lang="ja-JP" altLang="en-US" b="1" dirty="0">
                <a:solidFill>
                  <a:sysClr val="windowText" lastClr="000000"/>
                </a:solidFill>
                <a:latin typeface="メイリオ" panose="020B0604030504040204" pitchFamily="50" charset="-128"/>
                <a:ea typeface="メイリオ" panose="020B0604030504040204" pitchFamily="50" charset="-128"/>
              </a:rPr>
              <a:t>　</a:t>
            </a:r>
            <a:r>
              <a:rPr lang="en-US" altLang="ja-JP" sz="1600" b="1" dirty="0">
                <a:solidFill>
                  <a:sysClr val="windowText" lastClr="000000"/>
                </a:solidFill>
                <a:latin typeface="メイリオ" panose="020B0604030504040204" pitchFamily="50" charset="-128"/>
                <a:ea typeface="メイリオ" panose="020B0604030504040204" pitchFamily="50" charset="-128"/>
              </a:rPr>
              <a:t>7.070.</a:t>
            </a:r>
            <a:r>
              <a:rPr lang="ja-JP" altLang="en-US" sz="1600" b="1" dirty="0">
                <a:solidFill>
                  <a:sysClr val="windowText" lastClr="000000"/>
                </a:solidFill>
                <a:latin typeface="メイリオ" panose="020B0604030504040204" pitchFamily="50" charset="-128"/>
                <a:ea typeface="メイリオ" panose="020B0604030504040204" pitchFamily="50" charset="-128"/>
              </a:rPr>
              <a:t>立法案の審査</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lang="en-US" altLang="ja-JP" sz="1600" b="1" u="sng" dirty="0">
                <a:solidFill>
                  <a:sysClr val="windowText" lastClr="000000"/>
                </a:solidFill>
                <a:latin typeface="メイリオ" panose="020B0604030504040204" pitchFamily="50" charset="-128"/>
                <a:ea typeface="メイリオ" panose="020B0604030504040204" pitchFamily="50" charset="-128"/>
              </a:rPr>
              <a:t>7.070.7.</a:t>
            </a:r>
            <a:r>
              <a:rPr lang="ja-JP" altLang="en-US" sz="1600" b="1" u="sng" dirty="0">
                <a:solidFill>
                  <a:sysClr val="windowText" lastClr="000000"/>
                </a:solidFill>
                <a:latin typeface="メイリオ" panose="020B0604030504040204" pitchFamily="50" charset="-128"/>
                <a:ea typeface="メイリオ" panose="020B0604030504040204" pitchFamily="50" charset="-128"/>
              </a:rPr>
              <a:t>規定審議会審議記録の公表</a:t>
            </a:r>
            <a:endParaRPr lang="en-US" altLang="ja-JP" sz="1600" b="1" u="sng"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b="1" dirty="0">
                <a:solidFill>
                  <a:sysClr val="windowText" lastClr="000000"/>
                </a:solidFill>
                <a:latin typeface="メイリオ" panose="020B0604030504040204" pitchFamily="50" charset="-128"/>
                <a:ea typeface="メイリオ" panose="020B0604030504040204" pitchFamily="50" charset="-128"/>
              </a:rPr>
              <a:t>　</a:t>
            </a:r>
            <a:r>
              <a:rPr kumimoji="1" lang="ja-JP" altLang="en-US" sz="1600" b="1" u="sng" dirty="0">
                <a:solidFill>
                  <a:sysClr val="windowText" lastClr="000000"/>
                </a:solidFill>
                <a:latin typeface="メイリオ" panose="020B0604030504040204" pitchFamily="50" charset="-128"/>
                <a:ea typeface="メイリオ" panose="020B0604030504040204" pitchFamily="50" charset="-128"/>
              </a:rPr>
              <a:t>各規定審議会は、規定審議会終了後</a:t>
            </a:r>
            <a:r>
              <a:rPr kumimoji="1" lang="en-US" altLang="ja-JP" sz="1600" b="1" u="sng" dirty="0">
                <a:solidFill>
                  <a:sysClr val="windowText" lastClr="000000"/>
                </a:solidFill>
                <a:latin typeface="メイリオ" panose="020B0604030504040204" pitchFamily="50" charset="-128"/>
                <a:ea typeface="メイリオ" panose="020B0604030504040204" pitchFamily="50" charset="-128"/>
              </a:rPr>
              <a:t>6</a:t>
            </a:r>
            <a:r>
              <a:rPr kumimoji="1" lang="ja-JP" altLang="en-US" sz="1600" b="1" u="sng" dirty="0">
                <a:solidFill>
                  <a:sysClr val="windowText" lastClr="000000"/>
                </a:solidFill>
                <a:latin typeface="メイリオ" panose="020B0604030504040204" pitchFamily="50" charset="-128"/>
                <a:ea typeface="メイリオ" panose="020B0604030504040204" pitchFamily="50" charset="-128"/>
              </a:rPr>
              <a:t>か月以内に、規定審議会の審議記録を英語で</a:t>
            </a:r>
            <a:r>
              <a:rPr kumimoji="1" lang="en-US" altLang="ja-JP" sz="1600" b="1" u="sng" dirty="0">
                <a:solidFill>
                  <a:sysClr val="windowText" lastClr="000000"/>
                </a:solidFill>
                <a:latin typeface="メイリオ" panose="020B0604030504040204" pitchFamily="50" charset="-128"/>
                <a:ea typeface="メイリオ" panose="020B0604030504040204" pitchFamily="50" charset="-128"/>
              </a:rPr>
              <a:t>RI</a:t>
            </a:r>
            <a:r>
              <a:rPr kumimoji="1" lang="ja-JP" altLang="en-US" sz="1600" b="1" u="sng" dirty="0">
                <a:solidFill>
                  <a:sysClr val="windowText" lastClr="000000"/>
                </a:solidFill>
                <a:latin typeface="メイリオ" panose="020B0604030504040204" pitchFamily="50" charset="-128"/>
                <a:ea typeface="メイリオ" panose="020B0604030504040204" pitchFamily="50" charset="-128"/>
              </a:rPr>
              <a:t>ウェブサイト上に公開するもの</a:t>
            </a:r>
            <a:endParaRPr kumimoji="1" lang="en-US" altLang="ja-JP" sz="16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dirty="0">
                <a:solidFill>
                  <a:sysClr val="windowText" lastClr="000000"/>
                </a:solidFill>
                <a:latin typeface="メイリオ" panose="020B0604030504040204" pitchFamily="50" charset="-128"/>
                <a:ea typeface="メイリオ" panose="020B0604030504040204" pitchFamily="50" charset="-128"/>
              </a:rPr>
              <a:t>　</a:t>
            </a:r>
            <a:r>
              <a:rPr kumimoji="1" lang="ja-JP" altLang="en-US" sz="1600" b="1" u="sng" dirty="0">
                <a:solidFill>
                  <a:sysClr val="windowText" lastClr="000000"/>
                </a:solidFill>
                <a:latin typeface="メイリオ" panose="020B0604030504040204" pitchFamily="50" charset="-128"/>
                <a:ea typeface="メイリオ" panose="020B0604030504040204" pitchFamily="50" charset="-128"/>
              </a:rPr>
              <a:t>とする。　</a:t>
            </a:r>
          </a:p>
        </p:txBody>
      </p:sp>
      <p:sp>
        <p:nvSpPr>
          <p:cNvPr id="14" name="爆発: 14 pt 13">
            <a:extLst>
              <a:ext uri="{FF2B5EF4-FFF2-40B4-BE49-F238E27FC236}">
                <a16:creationId xmlns:a16="http://schemas.microsoft.com/office/drawing/2014/main" id="{70985F08-31A7-4D76-F8FD-C954B7500029}"/>
              </a:ext>
            </a:extLst>
          </p:cNvPr>
          <p:cNvSpPr/>
          <p:nvPr/>
        </p:nvSpPr>
        <p:spPr>
          <a:xfrm>
            <a:off x="2964513" y="4400436"/>
            <a:ext cx="6336000" cy="2184199"/>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却下</a:t>
            </a:r>
            <a:endParaRPr lang="en-US" altLang="ja-JP" sz="32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3200" b="1" dirty="0">
                <a:solidFill>
                  <a:srgbClr val="FF0000"/>
                </a:solidFill>
                <a:latin typeface="メイリオ" panose="020B0604030504040204" pitchFamily="50" charset="-128"/>
                <a:ea typeface="メイリオ" panose="020B0604030504040204" pitchFamily="50" charset="-128"/>
              </a:rPr>
              <a:t>（</a:t>
            </a:r>
            <a:r>
              <a:rPr kumimoji="1" lang="en-US" altLang="ja-JP" sz="3200" b="1" dirty="0">
                <a:solidFill>
                  <a:srgbClr val="FF0000"/>
                </a:solidFill>
                <a:latin typeface="メイリオ" panose="020B0604030504040204" pitchFamily="50" charset="-128"/>
                <a:ea typeface="メイリオ" panose="020B0604030504040204" pitchFamily="50" charset="-128"/>
              </a:rPr>
              <a:t>75/407</a:t>
            </a:r>
            <a:r>
              <a:rPr kumimoji="1" lang="ja-JP" altLang="en-US" sz="3200" b="1" dirty="0">
                <a:solidFill>
                  <a:srgbClr val="FF0000"/>
                </a:solidFill>
                <a:latin typeface="メイリオ" panose="020B0604030504040204" pitchFamily="50" charset="-128"/>
                <a:ea typeface="メイリオ" panose="020B0604030504040204" pitchFamily="50" charset="-128"/>
              </a:rPr>
              <a:t>）</a:t>
            </a:r>
          </a:p>
        </p:txBody>
      </p:sp>
      <p:sp>
        <p:nvSpPr>
          <p:cNvPr id="15" name="正方形/長方形 14">
            <a:extLst>
              <a:ext uri="{FF2B5EF4-FFF2-40B4-BE49-F238E27FC236}">
                <a16:creationId xmlns:a16="http://schemas.microsoft.com/office/drawing/2014/main" id="{50C01228-A1B7-CEDF-E79D-D3751D58EE94}"/>
              </a:ext>
            </a:extLst>
          </p:cNvPr>
          <p:cNvSpPr/>
          <p:nvPr/>
        </p:nvSpPr>
        <p:spPr>
          <a:xfrm>
            <a:off x="602034" y="4505505"/>
            <a:ext cx="4513977" cy="301143"/>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規定審議会審議記録の公表を規定する件</a:t>
            </a:r>
            <a:endParaRPr kumimoji="1" lang="ja-JP" altLang="en-US" b="1"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2785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3D76D-C881-5963-AD12-E9063BB7DE1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4E7C960D-E8C9-BD48-4876-5C9015A2B69A}"/>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BD4234FF-E4D1-03F1-5FA5-764309E8C15F}"/>
              </a:ext>
            </a:extLst>
          </p:cNvPr>
          <p:cNvSpPr/>
          <p:nvPr/>
        </p:nvSpPr>
        <p:spPr>
          <a:xfrm>
            <a:off x="253315" y="1324808"/>
            <a:ext cx="3070800" cy="570868"/>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25-60</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09B8E62A-EF58-547D-3EAE-0411CDE37842}"/>
              </a:ext>
            </a:extLst>
          </p:cNvPr>
          <p:cNvSpPr/>
          <p:nvPr/>
        </p:nvSpPr>
        <p:spPr>
          <a:xfrm>
            <a:off x="479029" y="1951823"/>
            <a:ext cx="9072000" cy="324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規定審議会前に、規定審議会で検討する立法案について必要な票の割合を改正</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33827189-6390-5A72-1B74-741593D7D01D}"/>
              </a:ext>
            </a:extLst>
          </p:cNvPr>
          <p:cNvSpPr/>
          <p:nvPr/>
        </p:nvSpPr>
        <p:spPr>
          <a:xfrm>
            <a:off x="253315" y="2319277"/>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720CFB16-D6CF-8FF4-B535-25A26D033A46}"/>
              </a:ext>
            </a:extLst>
          </p:cNvPr>
          <p:cNvSpPr/>
          <p:nvPr/>
        </p:nvSpPr>
        <p:spPr>
          <a:xfrm>
            <a:off x="479029" y="2551085"/>
            <a:ext cx="11376818" cy="4082951"/>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ysClr val="windowText" lastClr="000000"/>
                </a:solidFill>
                <a:latin typeface="メイリオ" panose="020B0604030504040204" pitchFamily="50" charset="-128"/>
                <a:ea typeface="メイリオ" panose="020B0604030504040204" pitchFamily="50" charset="-128"/>
              </a:rPr>
              <a:t>第７条　規定審議会</a:t>
            </a:r>
            <a:endParaRPr kumimoji="1"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sz="1600" b="1" dirty="0">
                <a:solidFill>
                  <a:sysClr val="windowText" lastClr="000000"/>
                </a:solidFill>
                <a:latin typeface="メイリオ" panose="020B0604030504040204" pitchFamily="50" charset="-128"/>
                <a:ea typeface="メイリオ" panose="020B0604030504040204" pitchFamily="50" charset="-128"/>
              </a:rPr>
              <a:t>7.070.</a:t>
            </a:r>
            <a:r>
              <a:rPr lang="ja-JP" altLang="en-US" sz="1600" b="1" dirty="0">
                <a:solidFill>
                  <a:sysClr val="windowText" lastClr="000000"/>
                </a:solidFill>
                <a:latin typeface="メイリオ" panose="020B0604030504040204" pitchFamily="50" charset="-128"/>
                <a:ea typeface="メイリオ" panose="020B0604030504040204" pitchFamily="50" charset="-128"/>
              </a:rPr>
              <a:t> </a:t>
            </a:r>
            <a:r>
              <a:rPr lang="ja-JP" altLang="en-US" sz="1600" dirty="0">
                <a:solidFill>
                  <a:sysClr val="windowText" lastClr="000000"/>
                </a:solidFill>
                <a:latin typeface="メイリオ" panose="020B0604030504040204" pitchFamily="50" charset="-128"/>
                <a:ea typeface="メイリオ" panose="020B0604030504040204" pitchFamily="50" charset="-128"/>
              </a:rPr>
              <a:t>立法案の審査</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7.070.6</a:t>
            </a:r>
            <a:r>
              <a:rPr lang="ja-JP" altLang="en-US" sz="1400" dirty="0">
                <a:solidFill>
                  <a:sysClr val="windowText" lastClr="000000"/>
                </a:solidFill>
                <a:latin typeface="メイリオ" panose="020B0604030504040204" pitchFamily="50" charset="-128"/>
                <a:ea typeface="メイリオ" panose="020B0604030504040204" pitchFamily="50" charset="-128"/>
              </a:rPr>
              <a:t>審議会における立法案の審議</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規定審議会の直接会合の前に、代表議員は、正規の手続きで提出され、審議のため審議会運営委員会によって提示された立法案について、</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通知を受け、意見する機会を与えられた後で電子投票をすることができる。この投票は決議審議会の一部とすることができる。制定案に</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賛成</a:t>
            </a:r>
            <a:r>
              <a:rPr lang="ja-JP" altLang="en-US" sz="1400" b="1" u="sng" dirty="0">
                <a:solidFill>
                  <a:sysClr val="windowText" lastClr="000000"/>
                </a:solidFill>
                <a:latin typeface="メイリオ" panose="020B0604030504040204" pitchFamily="50" charset="-128"/>
                <a:ea typeface="メイリオ" panose="020B0604030504040204" pitchFamily="50" charset="-128"/>
              </a:rPr>
              <a:t>反対</a:t>
            </a:r>
            <a:r>
              <a:rPr lang="ja-JP" altLang="en-US" sz="1400" dirty="0">
                <a:solidFill>
                  <a:sysClr val="windowText" lastClr="000000"/>
                </a:solidFill>
                <a:latin typeface="メイリオ" panose="020B0604030504040204" pitchFamily="50" charset="-128"/>
                <a:ea typeface="メイリオ" panose="020B0604030504040204" pitchFamily="50" charset="-128"/>
              </a:rPr>
              <a:t>したのが投票権を有する代表議員の</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20</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パーセント未満である</a:t>
            </a:r>
            <a:r>
              <a:rPr lang="en-US" altLang="ja-JP" sz="1400" b="1" u="sng" dirty="0">
                <a:solidFill>
                  <a:sysClr val="windowText" lastClr="000000"/>
                </a:solidFill>
                <a:latin typeface="メイリオ" panose="020B0604030504040204" pitchFamily="50" charset="-128"/>
                <a:ea typeface="メイリオ" panose="020B0604030504040204" pitchFamily="50" charset="-128"/>
              </a:rPr>
              <a:t>70</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パーセントを超える</a:t>
            </a:r>
            <a:r>
              <a:rPr lang="ja-JP" altLang="en-US" sz="1400" dirty="0">
                <a:solidFill>
                  <a:sysClr val="windowText" lastClr="000000"/>
                </a:solidFill>
                <a:latin typeface="メイリオ" panose="020B0604030504040204" pitchFamily="50" charset="-128"/>
                <a:ea typeface="メイリオ" panose="020B0604030504040204" pitchFamily="50" charset="-128"/>
              </a:rPr>
              <a:t>場合、規定審議会の次回の直接会合で審議</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されないものとする。制定案に賛成したのが投票権を有する代表議員の</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80</a:t>
            </a:r>
            <a:r>
              <a:rPr lang="en-US" altLang="ja-JP" sz="1400" b="1" u="sng" dirty="0">
                <a:solidFill>
                  <a:sysClr val="windowText" lastClr="000000"/>
                </a:solidFill>
                <a:latin typeface="メイリオ" panose="020B0604030504040204" pitchFamily="50" charset="-128"/>
                <a:ea typeface="メイリオ" panose="020B0604030504040204" pitchFamily="50" charset="-128"/>
              </a:rPr>
              <a:t>70</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パーセント</a:t>
            </a:r>
            <a:r>
              <a:rPr lang="ja-JP" altLang="en-US" sz="1400" dirty="0">
                <a:solidFill>
                  <a:sysClr val="windowText" lastClr="000000"/>
                </a:solidFill>
                <a:latin typeface="メイリオ" panose="020B0604030504040204" pitchFamily="50" charset="-128"/>
                <a:ea typeface="メイリオ" panose="020B0604030504040204" pitchFamily="50" charset="-128"/>
              </a:rPr>
              <a:t>を超える場合、その制定案は次回の直接会合の</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同意議題において検討されるものとする。次回の直接会合において、規定審議会は、同意議題、正規の手続きで提出されたその他すべて</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の立法案ならびにそれらの修正案を審議して、これに対する決定を行うものとする。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趣旨および効果</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本制定案は、規定審議会の前に、規定審議会で審議する立法案のための票の割合を</a:t>
            </a:r>
            <a:r>
              <a:rPr lang="en-US" altLang="ja-JP" sz="1400" dirty="0">
                <a:solidFill>
                  <a:sysClr val="windowText" lastClr="000000"/>
                </a:solidFill>
                <a:latin typeface="メイリオ" panose="020B0604030504040204" pitchFamily="50" charset="-128"/>
                <a:ea typeface="メイリオ" panose="020B0604030504040204" pitchFamily="50" charset="-128"/>
              </a:rPr>
              <a:t>80</a:t>
            </a:r>
            <a:r>
              <a:rPr lang="ja-JP" altLang="en-US" sz="1400" dirty="0">
                <a:solidFill>
                  <a:sysClr val="windowText" lastClr="000000"/>
                </a:solidFill>
                <a:latin typeface="メイリオ" panose="020B0604030504040204" pitchFamily="50" charset="-128"/>
                <a:ea typeface="メイリオ" panose="020B0604030504040204" pitchFamily="50" charset="-128"/>
              </a:rPr>
              <a:t>パーセントから</a:t>
            </a:r>
            <a:r>
              <a:rPr lang="en-US" altLang="ja-JP" sz="1400" dirty="0">
                <a:solidFill>
                  <a:sysClr val="windowText" lastClr="000000"/>
                </a:solidFill>
                <a:latin typeface="メイリオ" panose="020B0604030504040204" pitchFamily="50" charset="-128"/>
                <a:ea typeface="メイリオ" panose="020B0604030504040204" pitchFamily="50" charset="-128"/>
              </a:rPr>
              <a:t>70</a:t>
            </a:r>
            <a:r>
              <a:rPr lang="ja-JP" altLang="en-US" sz="1400" dirty="0">
                <a:solidFill>
                  <a:sysClr val="windowText" lastClr="000000"/>
                </a:solidFill>
                <a:latin typeface="メイリオ" panose="020B0604030504040204" pitchFamily="50" charset="-128"/>
                <a:ea typeface="メイリオ" panose="020B0604030504040204" pitchFamily="50" charset="-128"/>
              </a:rPr>
              <a:t>パーセントに調整すること、また、その場で立法案を不採択とするためには代表議員が実際に反対票を投じなければならないことを明確にするのを目的としている。どの審議会にも、強い支持または反対を受けている立法案が提出される。選ばれた立法案を直接会合の前に審議することにより、それらを直接会合における討議にかける必要がなくなる。よって、討議を必要とする立法案に対してより多くの時間を割くことができる。いずれにしても、立法案に関連し、追加情報があれば決定がしやすくなると審議会議員が考えた場合は、コメントを提出できる期間においてその旨を述べることができる。立法案の事前審議は</a:t>
            </a:r>
            <a:r>
              <a:rPr lang="en-US" altLang="ja-JP" sz="1400" dirty="0">
                <a:solidFill>
                  <a:sysClr val="windowText" lastClr="000000"/>
                </a:solidFill>
                <a:latin typeface="メイリオ" panose="020B0604030504040204" pitchFamily="50" charset="-128"/>
                <a:ea typeface="メイリオ" panose="020B0604030504040204" pitchFamily="50" charset="-128"/>
              </a:rPr>
              <a:t>2022</a:t>
            </a:r>
            <a:r>
              <a:rPr lang="ja-JP" altLang="en-US" sz="1400" dirty="0">
                <a:solidFill>
                  <a:sysClr val="windowText" lastClr="000000"/>
                </a:solidFill>
                <a:latin typeface="メイリオ" panose="020B0604030504040204" pitchFamily="50" charset="-128"/>
                <a:ea typeface="メイリオ" panose="020B0604030504040204" pitchFamily="50" charset="-128"/>
              </a:rPr>
              <a:t>年</a:t>
            </a:r>
            <a:r>
              <a:rPr lang="en-US" altLang="ja-JP" sz="1400" dirty="0">
                <a:solidFill>
                  <a:sysClr val="windowText" lastClr="000000"/>
                </a:solidFill>
                <a:latin typeface="メイリオ" panose="020B0604030504040204" pitchFamily="50" charset="-128"/>
                <a:ea typeface="メイリオ" panose="020B0604030504040204" pitchFamily="50" charset="-128"/>
              </a:rPr>
              <a:t>COL</a:t>
            </a:r>
            <a:r>
              <a:rPr lang="ja-JP" altLang="en-US" sz="1400" dirty="0">
                <a:solidFill>
                  <a:sysClr val="windowText" lastClr="000000"/>
                </a:solidFill>
                <a:latin typeface="メイリオ" panose="020B0604030504040204" pitchFamily="50" charset="-128"/>
                <a:ea typeface="メイリオ" panose="020B0604030504040204" pitchFamily="50" charset="-128"/>
              </a:rPr>
              <a:t>で活用され、直接会合をまたず</a:t>
            </a:r>
            <a:r>
              <a:rPr lang="en-US" altLang="ja-JP" sz="1400" dirty="0">
                <a:solidFill>
                  <a:sysClr val="windowText" lastClr="000000"/>
                </a:solidFill>
                <a:latin typeface="メイリオ" panose="020B0604030504040204" pitchFamily="50" charset="-128"/>
                <a:ea typeface="メイリオ" panose="020B0604030504040204" pitchFamily="50" charset="-128"/>
              </a:rPr>
              <a:t>3</a:t>
            </a:r>
            <a:r>
              <a:rPr lang="ja-JP" altLang="en-US" sz="1400" dirty="0">
                <a:solidFill>
                  <a:sysClr val="windowText" lastClr="000000"/>
                </a:solidFill>
                <a:latin typeface="メイリオ" panose="020B0604030504040204" pitchFamily="50" charset="-128"/>
                <a:ea typeface="メイリオ" panose="020B0604030504040204" pitchFamily="50" charset="-128"/>
              </a:rPr>
              <a:t>件の提案が採択されている。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D232ABF2-1956-5355-FA17-1121F48E911B}"/>
              </a:ext>
            </a:extLst>
          </p:cNvPr>
          <p:cNvSpPr/>
          <p:nvPr/>
        </p:nvSpPr>
        <p:spPr>
          <a:xfrm>
            <a:off x="1425252" y="2951471"/>
            <a:ext cx="8532000" cy="2916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FF0000"/>
                </a:solidFill>
                <a:latin typeface="メイリオ" panose="020B0604030504040204" pitchFamily="50" charset="-128"/>
                <a:ea typeface="メイリオ" panose="020B0604030504040204" pitchFamily="50" charset="-128"/>
              </a:rPr>
              <a:t>採択（</a:t>
            </a:r>
            <a:r>
              <a:rPr lang="en-US" altLang="ja-JP" sz="4000" b="1" dirty="0">
                <a:solidFill>
                  <a:srgbClr val="FF0000"/>
                </a:solidFill>
                <a:latin typeface="メイリオ" panose="020B0604030504040204" pitchFamily="50" charset="-128"/>
                <a:ea typeface="メイリオ" panose="020B0604030504040204" pitchFamily="50" charset="-128"/>
              </a:rPr>
              <a:t>345/138</a:t>
            </a:r>
            <a:r>
              <a:rPr lang="ja-JP" altLang="en-US" sz="4000" b="1" dirty="0">
                <a:solidFill>
                  <a:srgbClr val="FF0000"/>
                </a:solidFill>
                <a:latin typeface="メイリオ" panose="020B0604030504040204" pitchFamily="50" charset="-128"/>
                <a:ea typeface="メイリオ" panose="020B0604030504040204" pitchFamily="50" charset="-128"/>
              </a:rPr>
              <a:t>）</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E9F7E0D2-0603-16A3-7872-5247E5511346}"/>
              </a:ext>
            </a:extLst>
          </p:cNvPr>
          <p:cNvSpPr/>
          <p:nvPr/>
        </p:nvSpPr>
        <p:spPr>
          <a:xfrm>
            <a:off x="3495252" y="1535676"/>
            <a:ext cx="2196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kumimoji="1" lang="en-US" altLang="ja-JP" b="1" dirty="0">
                <a:solidFill>
                  <a:schemeClr val="tx1"/>
                </a:solidFill>
                <a:latin typeface="メイリオ" panose="020B0604030504040204" pitchFamily="50" charset="-128"/>
                <a:ea typeface="メイリオ" panose="020B0604030504040204" pitchFamily="50" charset="-128"/>
              </a:rPr>
              <a:t>RI</a:t>
            </a:r>
            <a:r>
              <a:rPr kumimoji="1" lang="ja-JP" altLang="en-US" b="1" dirty="0">
                <a:solidFill>
                  <a:schemeClr val="tx1"/>
                </a:solidFill>
                <a:latin typeface="メイリオ" panose="020B0604030504040204" pitchFamily="50" charset="-128"/>
                <a:ea typeface="メイリオ" panose="020B0604030504040204" pitchFamily="50" charset="-128"/>
              </a:rPr>
              <a:t>理事会</a:t>
            </a:r>
            <a:endParaRPr kumimoji="1" lang="en-US" altLang="ja-JP"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0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139A6-2F68-FAAD-75E1-B6606D782BC7}"/>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92D4B47-DB93-2F23-5269-4FF6C3879487}"/>
              </a:ext>
            </a:extLst>
          </p:cNvPr>
          <p:cNvSpPr>
            <a:spLocks noGrp="1"/>
          </p:cNvSpPr>
          <p:nvPr>
            <p:ph type="sldNum" sz="quarter" idx="12"/>
          </p:nvPr>
        </p:nvSpPr>
        <p:spPr/>
        <p:txBody>
          <a:bodyPr/>
          <a:lstStyle/>
          <a:p>
            <a:fld id="{97A94E25-127B-4C48-AF96-44BA7B823777}" type="slidenum">
              <a:rPr lang="en-US" smtClean="0"/>
              <a:pPr/>
              <a:t>55</a:t>
            </a:fld>
            <a:endParaRPr lang="en-US" dirty="0"/>
          </a:p>
        </p:txBody>
      </p:sp>
      <p:sp>
        <p:nvSpPr>
          <p:cNvPr id="2" name="正方形/長方形 1">
            <a:extLst>
              <a:ext uri="{FF2B5EF4-FFF2-40B4-BE49-F238E27FC236}">
                <a16:creationId xmlns:a16="http://schemas.microsoft.com/office/drawing/2014/main" id="{B4F578ED-C2BA-CDD7-6924-BBB62D16A137}"/>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B47FB158-3386-298F-9A01-B67E8CE1D67A}"/>
              </a:ext>
            </a:extLst>
          </p:cNvPr>
          <p:cNvSpPr/>
          <p:nvPr/>
        </p:nvSpPr>
        <p:spPr>
          <a:xfrm>
            <a:off x="253315" y="1322575"/>
            <a:ext cx="3070800" cy="62397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25-65</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A1E005B2-FD45-1483-9FDC-1D64EC5120D7}"/>
              </a:ext>
            </a:extLst>
          </p:cNvPr>
          <p:cNvSpPr/>
          <p:nvPr/>
        </p:nvSpPr>
        <p:spPr>
          <a:xfrm>
            <a:off x="585788" y="1988933"/>
            <a:ext cx="4414838" cy="310348"/>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採択された制定案の発行日を改正</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01A16669-5684-F805-46B5-C381F9B5FB37}"/>
              </a:ext>
            </a:extLst>
          </p:cNvPr>
          <p:cNvSpPr/>
          <p:nvPr/>
        </p:nvSpPr>
        <p:spPr>
          <a:xfrm>
            <a:off x="408929" y="2346253"/>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A14A3F02-FE33-ED1E-59A0-8EE39464E566}"/>
              </a:ext>
            </a:extLst>
          </p:cNvPr>
          <p:cNvSpPr/>
          <p:nvPr/>
        </p:nvSpPr>
        <p:spPr>
          <a:xfrm>
            <a:off x="481807" y="2538697"/>
            <a:ext cx="11301412" cy="1594999"/>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a:t>
            </a:r>
            <a:r>
              <a:rPr lang="ja-JP" altLang="en-US" b="1" dirty="0">
                <a:solidFill>
                  <a:sysClr val="windowText" lastClr="000000"/>
                </a:solidFill>
                <a:latin typeface="メイリオ" panose="020B0604030504040204" pitchFamily="50" charset="-128"/>
                <a:ea typeface="メイリオ" panose="020B0604030504040204" pitchFamily="50" charset="-128"/>
              </a:rPr>
              <a:t>９</a:t>
            </a:r>
            <a:r>
              <a:rPr kumimoji="1" lang="ja-JP" altLang="en-US" b="1" dirty="0">
                <a:solidFill>
                  <a:sysClr val="windowText" lastClr="000000"/>
                </a:solidFill>
                <a:latin typeface="メイリオ" panose="020B0604030504040204" pitchFamily="50" charset="-128"/>
                <a:ea typeface="メイリオ" panose="020B0604030504040204" pitchFamily="50" charset="-128"/>
              </a:rPr>
              <a:t>条　審議会の構成と手続</a:t>
            </a:r>
            <a:endParaRPr kumimoji="1" lang="en-US" altLang="ja-JP" b="1" dirty="0">
              <a:solidFill>
                <a:sysClr val="windowText" lastClr="000000"/>
              </a:solidFill>
              <a:latin typeface="メイリオ" panose="020B0604030504040204" pitchFamily="50" charset="-128"/>
              <a:ea typeface="メイリオ" panose="020B0604030504040204" pitchFamily="50" charset="-128"/>
            </a:endParaRPr>
          </a:p>
          <a:p>
            <a:r>
              <a:rPr lang="en-US" altLang="ja-JP" sz="1600" b="1" dirty="0">
                <a:solidFill>
                  <a:sysClr val="windowText" lastClr="000000"/>
                </a:solidFill>
                <a:latin typeface="メイリオ" panose="020B0604030504040204" pitchFamily="50" charset="-128"/>
                <a:ea typeface="メイリオ" panose="020B0604030504040204" pitchFamily="50" charset="-128"/>
              </a:rPr>
              <a:t>9.150.</a:t>
            </a:r>
            <a:r>
              <a:rPr lang="ja-JP" altLang="en-US" sz="1600" b="1" dirty="0">
                <a:solidFill>
                  <a:sysClr val="windowText" lastClr="000000"/>
                </a:solidFill>
                <a:latin typeface="メイリオ" panose="020B0604030504040204" pitchFamily="50" charset="-128"/>
                <a:ea typeface="メイリオ" panose="020B0604030504040204" pitchFamily="50" charset="-128"/>
              </a:rPr>
              <a:t> 審議会の手続き</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en-US" altLang="ja-JP" sz="1600" dirty="0">
                <a:solidFill>
                  <a:sysClr val="windowText" lastClr="000000"/>
                </a:solidFill>
                <a:latin typeface="メイリオ" panose="020B0604030504040204" pitchFamily="50" charset="-128"/>
                <a:ea typeface="メイリオ" panose="020B0604030504040204" pitchFamily="50" charset="-128"/>
              </a:rPr>
              <a:t>9.150.7.</a:t>
            </a:r>
            <a:r>
              <a:rPr lang="ja-JP" altLang="en-US" sz="1600" dirty="0">
                <a:solidFill>
                  <a:sysClr val="windowText" lastClr="000000"/>
                </a:solidFill>
                <a:latin typeface="メイリオ" panose="020B0604030504040204" pitchFamily="50" charset="-128"/>
                <a:ea typeface="メイリオ" panose="020B0604030504040204" pitchFamily="50" charset="-128"/>
              </a:rPr>
              <a:t>審議会採択の発効日</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審議会による立法案または決議案の採択は、本細則第</a:t>
            </a:r>
            <a:r>
              <a:rPr lang="en-US" altLang="ja-JP" sz="1600" dirty="0">
                <a:solidFill>
                  <a:sysClr val="windowText" lastClr="000000"/>
                </a:solidFill>
                <a:latin typeface="メイリオ" panose="020B0604030504040204" pitchFamily="50" charset="-128"/>
                <a:ea typeface="メイリオ" panose="020B0604030504040204" pitchFamily="50" charset="-128"/>
              </a:rPr>
              <a:t>9.150.3.</a:t>
            </a:r>
            <a:r>
              <a:rPr lang="ja-JP" altLang="en-US" sz="1600" dirty="0">
                <a:solidFill>
                  <a:sysClr val="windowText" lastClr="000000"/>
                </a:solidFill>
                <a:latin typeface="メイリオ" panose="020B0604030504040204" pitchFamily="50" charset="-128"/>
                <a:ea typeface="メイリオ" panose="020B0604030504040204" pitchFamily="50" charset="-128"/>
              </a:rPr>
              <a:t>項の下に反対により一時保留とされない限り、審議会</a:t>
            </a:r>
            <a:r>
              <a:rPr lang="ja-JP" altLang="en-US" sz="1600" u="sng" dirty="0">
                <a:solidFill>
                  <a:sysClr val="windowText" lastClr="000000"/>
                </a:solidFill>
                <a:latin typeface="メイリオ" panose="020B0604030504040204" pitchFamily="50" charset="-128"/>
                <a:ea typeface="メイリオ" panose="020B0604030504040204" pitchFamily="50" charset="-128"/>
              </a:rPr>
              <a:t>が</a:t>
            </a:r>
            <a:endParaRPr lang="en-US" altLang="ja-JP" sz="1600" u="sng"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lang="ja-JP" altLang="en-US" sz="1600" strike="sngStrike" dirty="0">
                <a:solidFill>
                  <a:sysClr val="windowText" lastClr="000000"/>
                </a:solidFill>
                <a:latin typeface="メイリオ" panose="020B0604030504040204" pitchFamily="50" charset="-128"/>
                <a:ea typeface="メイリオ" panose="020B0604030504040204" pitchFamily="50" charset="-128"/>
              </a:rPr>
              <a:t>閉会</a:t>
            </a:r>
            <a:r>
              <a:rPr lang="ja-JP" altLang="en-US" sz="1600" b="1" u="sng" dirty="0">
                <a:solidFill>
                  <a:sysClr val="windowText" lastClr="000000"/>
                </a:solidFill>
                <a:latin typeface="メイリオ" panose="020B0604030504040204" pitchFamily="50" charset="-128"/>
                <a:ea typeface="メイリオ" panose="020B0604030504040204" pitchFamily="50" charset="-128"/>
              </a:rPr>
              <a:t>開催された</a:t>
            </a:r>
            <a:r>
              <a:rPr lang="ja-JP" altLang="en-US" sz="1600" strike="sngStrike" dirty="0">
                <a:solidFill>
                  <a:sysClr val="windowText" lastClr="000000"/>
                </a:solidFill>
                <a:latin typeface="メイリオ" panose="020B0604030504040204" pitchFamily="50" charset="-128"/>
                <a:ea typeface="メイリオ" panose="020B0604030504040204" pitchFamily="50" charset="-128"/>
              </a:rPr>
              <a:t>直後</a:t>
            </a:r>
            <a:r>
              <a:rPr lang="ja-JP" altLang="en-US" sz="1600" b="1" u="sng" dirty="0">
                <a:solidFill>
                  <a:sysClr val="windowText" lastClr="000000"/>
                </a:solidFill>
                <a:latin typeface="メイリオ" panose="020B0604030504040204" pitchFamily="50" charset="-128"/>
                <a:ea typeface="メイリオ" panose="020B0604030504040204" pitchFamily="50" charset="-128"/>
              </a:rPr>
              <a:t>年の</a:t>
            </a:r>
            <a:r>
              <a:rPr lang="en-US" altLang="ja-JP" sz="1600" b="1" u="sng" dirty="0">
                <a:solidFill>
                  <a:sysClr val="windowText" lastClr="000000"/>
                </a:solidFill>
                <a:latin typeface="メイリオ" panose="020B0604030504040204" pitchFamily="50" charset="-128"/>
                <a:ea typeface="メイリオ" panose="020B0604030504040204" pitchFamily="50" charset="-128"/>
              </a:rPr>
              <a:t>2</a:t>
            </a:r>
            <a:r>
              <a:rPr lang="ja-JP" altLang="en-US" sz="1600" b="1" u="sng" dirty="0">
                <a:solidFill>
                  <a:sysClr val="windowText" lastClr="000000"/>
                </a:solidFill>
                <a:latin typeface="メイリオ" panose="020B0604030504040204" pitchFamily="50" charset="-128"/>
                <a:ea typeface="メイリオ" panose="020B0604030504040204" pitchFamily="50" charset="-128"/>
              </a:rPr>
              <a:t>年後</a:t>
            </a:r>
            <a:r>
              <a:rPr lang="ja-JP" altLang="en-US" sz="1600" dirty="0">
                <a:solidFill>
                  <a:sysClr val="windowText" lastClr="000000"/>
                </a:solidFill>
                <a:latin typeface="メイリオ" panose="020B0604030504040204" pitchFamily="50" charset="-128"/>
                <a:ea typeface="メイリオ" panose="020B0604030504040204" pitchFamily="50" charset="-128"/>
              </a:rPr>
              <a:t>の</a:t>
            </a:r>
            <a:r>
              <a:rPr lang="en-US" altLang="ja-JP" sz="1600" dirty="0">
                <a:solidFill>
                  <a:sysClr val="windowText" lastClr="000000"/>
                </a:solidFill>
                <a:latin typeface="メイリオ" panose="020B0604030504040204" pitchFamily="50" charset="-128"/>
                <a:ea typeface="メイリオ" panose="020B0604030504040204" pitchFamily="50" charset="-128"/>
              </a:rPr>
              <a:t>7</a:t>
            </a:r>
            <a:r>
              <a:rPr lang="ja-JP" altLang="en-US" sz="1600" dirty="0">
                <a:solidFill>
                  <a:sysClr val="windowText" lastClr="000000"/>
                </a:solidFill>
                <a:latin typeface="メイリオ" panose="020B0604030504040204" pitchFamily="50" charset="-128"/>
                <a:ea typeface="メイリオ" panose="020B0604030504040204" pitchFamily="50" charset="-128"/>
              </a:rPr>
              <a:t>月</a:t>
            </a:r>
            <a:r>
              <a:rPr lang="en-US" altLang="ja-JP" sz="1600" dirty="0">
                <a:solidFill>
                  <a:sysClr val="windowText" lastClr="000000"/>
                </a:solidFill>
                <a:latin typeface="メイリオ" panose="020B0604030504040204" pitchFamily="50" charset="-128"/>
                <a:ea typeface="メイリオ" panose="020B0604030504040204" pitchFamily="50" charset="-128"/>
              </a:rPr>
              <a:t>1</a:t>
            </a:r>
            <a:r>
              <a:rPr lang="ja-JP" altLang="en-US" sz="1600" dirty="0">
                <a:solidFill>
                  <a:sysClr val="windowText" lastClr="000000"/>
                </a:solidFill>
                <a:latin typeface="メイリオ" panose="020B0604030504040204" pitchFamily="50" charset="-128"/>
                <a:ea typeface="メイリオ" panose="020B0604030504040204" pitchFamily="50" charset="-128"/>
              </a:rPr>
              <a:t>日に効力を生じる。</a:t>
            </a:r>
            <a:r>
              <a:rPr lang="ja-JP" altLang="en-US" sz="1600" b="1" u="sng" dirty="0">
                <a:solidFill>
                  <a:sysClr val="windowText" lastClr="000000"/>
                </a:solidFill>
                <a:latin typeface="メイリオ" panose="020B0604030504040204" pitchFamily="50" charset="-128"/>
                <a:ea typeface="メイリオ" panose="020B0604030504040204" pitchFamily="50" charset="-128"/>
              </a:rPr>
              <a:t>但し、理事会が緊急性且つ重要と判断した場合はその限りで</a:t>
            </a:r>
            <a:endParaRPr lang="en-US" altLang="ja-JP" sz="16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u="sng" dirty="0">
                <a:solidFill>
                  <a:sysClr val="windowText" lastClr="000000"/>
                </a:solidFill>
                <a:latin typeface="メイリオ" panose="020B0604030504040204" pitchFamily="50" charset="-128"/>
                <a:ea typeface="メイリオ" panose="020B0604030504040204" pitchFamily="50" charset="-128"/>
              </a:rPr>
              <a:t>　はない。</a:t>
            </a:r>
            <a:endParaRPr lang="en-US" altLang="ja-JP" sz="1600" b="1" u="sng" dirty="0">
              <a:solidFill>
                <a:sysClr val="windowText" lastClr="000000"/>
              </a:solidFill>
              <a:latin typeface="メイリオ" panose="020B0604030504040204" pitchFamily="50" charset="-128"/>
              <a:ea typeface="メイリオ" panose="020B0604030504040204" pitchFamily="50" charset="-128"/>
            </a:endParaRPr>
          </a:p>
          <a:p>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079CD134-CC88-956C-E2B2-0F246416FD50}"/>
              </a:ext>
            </a:extLst>
          </p:cNvPr>
          <p:cNvSpPr/>
          <p:nvPr/>
        </p:nvSpPr>
        <p:spPr>
          <a:xfrm>
            <a:off x="3125438" y="1636680"/>
            <a:ext cx="6084000" cy="2160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却下</a:t>
            </a:r>
            <a:endParaRPr lang="en-US" altLang="ja-JP" sz="32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3200" b="1" dirty="0">
                <a:solidFill>
                  <a:srgbClr val="FF0000"/>
                </a:solidFill>
                <a:latin typeface="メイリオ" panose="020B0604030504040204" pitchFamily="50" charset="-128"/>
                <a:ea typeface="メイリオ" panose="020B0604030504040204" pitchFamily="50" charset="-128"/>
              </a:rPr>
              <a:t>（</a:t>
            </a:r>
            <a:r>
              <a:rPr kumimoji="1" lang="en-US" altLang="ja-JP" sz="3200" b="1" dirty="0">
                <a:solidFill>
                  <a:srgbClr val="FF0000"/>
                </a:solidFill>
                <a:latin typeface="メイリオ" panose="020B0604030504040204" pitchFamily="50" charset="-128"/>
                <a:ea typeface="メイリオ" panose="020B0604030504040204" pitchFamily="50" charset="-128"/>
              </a:rPr>
              <a:t>24/457</a:t>
            </a:r>
            <a:r>
              <a:rPr kumimoji="1" lang="ja-JP" altLang="en-US" sz="3200" b="1" dirty="0">
                <a:solidFill>
                  <a:srgbClr val="FF0000"/>
                </a:solidFill>
                <a:latin typeface="メイリオ" panose="020B0604030504040204" pitchFamily="50" charset="-128"/>
                <a:ea typeface="メイリオ" panose="020B0604030504040204" pitchFamily="50" charset="-128"/>
              </a:rPr>
              <a:t>）</a:t>
            </a:r>
          </a:p>
        </p:txBody>
      </p:sp>
      <p:sp>
        <p:nvSpPr>
          <p:cNvPr id="13" name="正方形/長方形 12">
            <a:extLst>
              <a:ext uri="{FF2B5EF4-FFF2-40B4-BE49-F238E27FC236}">
                <a16:creationId xmlns:a16="http://schemas.microsoft.com/office/drawing/2014/main" id="{6BC93CB8-AC90-7855-08FC-FB20A112BE44}"/>
              </a:ext>
            </a:extLst>
          </p:cNvPr>
          <p:cNvSpPr/>
          <p:nvPr/>
        </p:nvSpPr>
        <p:spPr>
          <a:xfrm>
            <a:off x="3624505" y="1458130"/>
            <a:ext cx="6410747"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lang="ja-JP" altLang="en-US" b="1" dirty="0">
                <a:solidFill>
                  <a:schemeClr val="tx1"/>
                </a:solidFill>
                <a:latin typeface="メイリオ" panose="020B0604030504040204" pitchFamily="50" charset="-128"/>
                <a:ea typeface="メイリオ" panose="020B0604030504040204" pitchFamily="50" charset="-128"/>
              </a:rPr>
              <a:t>千葉</a:t>
            </a:r>
            <a:r>
              <a:rPr kumimoji="1" lang="ja-JP" altLang="en-US" b="1" dirty="0">
                <a:solidFill>
                  <a:schemeClr val="tx1"/>
                </a:solidFill>
                <a:latin typeface="メイリオ" panose="020B0604030504040204" pitchFamily="50" charset="-128"/>
                <a:ea typeface="メイリオ" panose="020B0604030504040204" pitchFamily="50" charset="-128"/>
              </a:rPr>
              <a:t>ロータリークラブ（日本、第</a:t>
            </a:r>
            <a:r>
              <a:rPr kumimoji="1" lang="en-US" altLang="ja-JP" b="1" dirty="0">
                <a:solidFill>
                  <a:schemeClr val="tx1"/>
                </a:solidFill>
                <a:latin typeface="メイリオ" panose="020B0604030504040204" pitchFamily="50" charset="-128"/>
                <a:ea typeface="メイリオ" panose="020B0604030504040204" pitchFamily="50" charset="-128"/>
              </a:rPr>
              <a:t>2790</a:t>
            </a:r>
            <a:r>
              <a:rPr kumimoji="1" lang="ja-JP" altLang="en-US" b="1" dirty="0">
                <a:solidFill>
                  <a:schemeClr val="tx1"/>
                </a:solidFill>
                <a:latin typeface="メイリオ" panose="020B0604030504040204" pitchFamily="50" charset="-128"/>
                <a:ea typeface="メイリオ" panose="020B0604030504040204" pitchFamily="50" charset="-128"/>
              </a:rPr>
              <a:t>地区）</a:t>
            </a:r>
          </a:p>
        </p:txBody>
      </p:sp>
      <p:sp>
        <p:nvSpPr>
          <p:cNvPr id="6" name="正方形/長方形 5">
            <a:extLst>
              <a:ext uri="{FF2B5EF4-FFF2-40B4-BE49-F238E27FC236}">
                <a16:creationId xmlns:a16="http://schemas.microsoft.com/office/drawing/2014/main" id="{21081412-3904-0DC1-47A4-BC205E3874F1}"/>
              </a:ext>
            </a:extLst>
          </p:cNvPr>
          <p:cNvSpPr/>
          <p:nvPr/>
        </p:nvSpPr>
        <p:spPr>
          <a:xfrm>
            <a:off x="253315" y="4154166"/>
            <a:ext cx="3070800" cy="540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25-66</a:t>
            </a:r>
            <a:endParaRPr kumimoji="1" lang="ja-JP" altLang="en-US" sz="36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BBF4B320-31AB-A0FB-7F0C-CF2BEEBBDD71}"/>
              </a:ext>
            </a:extLst>
          </p:cNvPr>
          <p:cNvSpPr/>
          <p:nvPr/>
        </p:nvSpPr>
        <p:spPr>
          <a:xfrm>
            <a:off x="3571453" y="4187226"/>
            <a:ext cx="6410747" cy="407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rPr>
              <a:t>提案者：大和中ロータリークラブ（日本、第</a:t>
            </a:r>
            <a:r>
              <a:rPr lang="en-US" altLang="ja-JP" b="1" dirty="0">
                <a:solidFill>
                  <a:schemeClr val="tx1"/>
                </a:solidFill>
                <a:latin typeface="メイリオ" panose="020B0604030504040204" pitchFamily="50" charset="-128"/>
                <a:ea typeface="メイリオ" panose="020B0604030504040204" pitchFamily="50" charset="-128"/>
              </a:rPr>
              <a:t>2780</a:t>
            </a:r>
            <a:r>
              <a:rPr lang="ja-JP" altLang="en-US" b="1" dirty="0">
                <a:solidFill>
                  <a:schemeClr val="tx1"/>
                </a:solidFill>
                <a:latin typeface="メイリオ" panose="020B0604030504040204" pitchFamily="50" charset="-128"/>
                <a:ea typeface="メイリオ" panose="020B0604030504040204" pitchFamily="50" charset="-128"/>
              </a:rPr>
              <a:t>地区）</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7737ED48-9762-59D6-9E89-006A86D508BF}"/>
              </a:ext>
            </a:extLst>
          </p:cNvPr>
          <p:cNvSpPr/>
          <p:nvPr/>
        </p:nvSpPr>
        <p:spPr>
          <a:xfrm>
            <a:off x="408781" y="5125132"/>
            <a:ext cx="3734763" cy="1213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1" name="正方形/長方形 10">
            <a:extLst>
              <a:ext uri="{FF2B5EF4-FFF2-40B4-BE49-F238E27FC236}">
                <a16:creationId xmlns:a16="http://schemas.microsoft.com/office/drawing/2014/main" id="{8BCBB4CD-62BD-5E4F-E44E-A2347AB1ACC2}"/>
              </a:ext>
            </a:extLst>
          </p:cNvPr>
          <p:cNvSpPr/>
          <p:nvPr/>
        </p:nvSpPr>
        <p:spPr>
          <a:xfrm>
            <a:off x="481807" y="5266925"/>
            <a:ext cx="11301412" cy="1546884"/>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a:t>
            </a:r>
            <a:r>
              <a:rPr lang="ja-JP" altLang="en-US" b="1" dirty="0">
                <a:solidFill>
                  <a:sysClr val="windowText" lastClr="000000"/>
                </a:solidFill>
                <a:latin typeface="メイリオ" panose="020B0604030504040204" pitchFamily="50" charset="-128"/>
                <a:ea typeface="メイリオ" panose="020B0604030504040204" pitchFamily="50" charset="-128"/>
              </a:rPr>
              <a:t>８</a:t>
            </a:r>
            <a:r>
              <a:rPr kumimoji="1" lang="ja-JP" altLang="en-US" b="1" dirty="0">
                <a:solidFill>
                  <a:sysClr val="windowText" lastClr="000000"/>
                </a:solidFill>
                <a:latin typeface="メイリオ" panose="020B0604030504040204" pitchFamily="50" charset="-128"/>
                <a:ea typeface="メイリオ" panose="020B0604030504040204" pitchFamily="50" charset="-128"/>
              </a:rPr>
              <a:t>条　決議審議会</a:t>
            </a:r>
            <a:endParaRPr kumimoji="1" lang="en-US" altLang="ja-JP" b="1"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　</a:t>
            </a:r>
            <a:r>
              <a:rPr lang="en-US" altLang="ja-JP" sz="1600" b="1" dirty="0">
                <a:solidFill>
                  <a:sysClr val="windowText" lastClr="000000"/>
                </a:solidFill>
                <a:latin typeface="メイリオ" panose="020B0604030504040204" pitchFamily="50" charset="-128"/>
                <a:ea typeface="メイリオ" panose="020B0604030504040204" pitchFamily="50" charset="-128"/>
              </a:rPr>
              <a:t>8.040.</a:t>
            </a:r>
            <a:r>
              <a:rPr lang="ja-JP" altLang="en-US" sz="1600" b="1" dirty="0">
                <a:solidFill>
                  <a:sysClr val="windowText" lastClr="000000"/>
                </a:solidFill>
                <a:latin typeface="メイリオ" panose="020B0604030504040204" pitchFamily="50" charset="-128"/>
                <a:ea typeface="メイリオ" panose="020B0604030504040204" pitchFamily="50" charset="-128"/>
              </a:rPr>
              <a:t>クラブおよび地区提出の決議案の承認</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クラブおよび地区が提案する決議案は地区大会、地区立法案検討会、</a:t>
            </a:r>
            <a:r>
              <a:rPr lang="en-US" altLang="ja-JP" sz="1600" dirty="0">
                <a:solidFill>
                  <a:sysClr val="windowText" lastClr="000000"/>
                </a:solidFill>
                <a:latin typeface="メイリオ" panose="020B0604030504040204" pitchFamily="50" charset="-128"/>
                <a:ea typeface="メイリオ" panose="020B0604030504040204" pitchFamily="50" charset="-128"/>
              </a:rPr>
              <a:t>ROBI</a:t>
            </a:r>
            <a:r>
              <a:rPr lang="ja-JP" altLang="en-US" sz="1600" dirty="0">
                <a:solidFill>
                  <a:sysClr val="windowText" lastClr="000000"/>
                </a:solidFill>
                <a:latin typeface="メイリオ" panose="020B0604030504040204" pitchFamily="50" charset="-128"/>
                <a:ea typeface="メイリオ" panose="020B0604030504040204" pitchFamily="50" charset="-128"/>
              </a:rPr>
              <a:t>地区審議会、または第</a:t>
            </a:r>
            <a:r>
              <a:rPr lang="en-US" altLang="ja-JP" sz="1600" dirty="0">
                <a:solidFill>
                  <a:sysClr val="windowText" lastClr="000000"/>
                </a:solidFill>
                <a:latin typeface="メイリオ" panose="020B0604030504040204" pitchFamily="50" charset="-128"/>
                <a:ea typeface="メイリオ" panose="020B0604030504040204" pitchFamily="50" charset="-128"/>
              </a:rPr>
              <a:t>12.050.</a:t>
            </a:r>
            <a:r>
              <a:rPr lang="ja-JP" altLang="en-US" sz="1600" dirty="0">
                <a:solidFill>
                  <a:sysClr val="windowText" lastClr="000000"/>
                </a:solidFill>
                <a:latin typeface="メイリオ" panose="020B0604030504040204" pitchFamily="50" charset="-128"/>
                <a:ea typeface="メイリオ" panose="020B0604030504040204" pitchFamily="50" charset="-128"/>
              </a:rPr>
              <a:t>節の手続に</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できるだけ沿った形でガバナーの実施するクラブ投票によって、地区の承認を受けなければならない。事務総長に提出</a:t>
            </a:r>
            <a:endParaRPr lang="en-US" altLang="ja-JP" sz="1600"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された決議案は、承認されたことをガバナーが証するものとする。</a:t>
            </a:r>
            <a:r>
              <a:rPr lang="ja-JP" altLang="en-US" sz="1600" b="1" u="sng" dirty="0">
                <a:solidFill>
                  <a:sysClr val="windowText" lastClr="000000"/>
                </a:solidFill>
                <a:latin typeface="メイリオ" panose="020B0604030504040204" pitchFamily="50" charset="-128"/>
                <a:ea typeface="メイリオ" panose="020B0604030504040204" pitchFamily="50" charset="-128"/>
              </a:rPr>
              <a:t>地区は、</a:t>
            </a:r>
            <a:r>
              <a:rPr lang="en-US" altLang="ja-JP" sz="1600" b="1" u="sng" dirty="0">
                <a:solidFill>
                  <a:sysClr val="windowText" lastClr="000000"/>
                </a:solidFill>
                <a:latin typeface="メイリオ" panose="020B0604030504040204" pitchFamily="50" charset="-128"/>
                <a:ea typeface="メイリオ" panose="020B0604030504040204" pitchFamily="50" charset="-128"/>
              </a:rPr>
              <a:t>1</a:t>
            </a:r>
            <a:r>
              <a:rPr lang="ja-JP" altLang="en-US" sz="1600" b="1" u="sng" dirty="0">
                <a:solidFill>
                  <a:sysClr val="windowText" lastClr="000000"/>
                </a:solidFill>
                <a:latin typeface="メイリオ" panose="020B0604030504040204" pitchFamily="50" charset="-128"/>
                <a:ea typeface="メイリオ" panose="020B0604030504040204" pitchFamily="50" charset="-128"/>
              </a:rPr>
              <a:t>回の決議審議会につき</a:t>
            </a:r>
            <a:r>
              <a:rPr lang="en-US" altLang="ja-JP" sz="1600" b="1" u="sng" dirty="0">
                <a:solidFill>
                  <a:sysClr val="windowText" lastClr="000000"/>
                </a:solidFill>
                <a:latin typeface="メイリオ" panose="020B0604030504040204" pitchFamily="50" charset="-128"/>
                <a:ea typeface="メイリオ" panose="020B0604030504040204" pitchFamily="50" charset="-128"/>
              </a:rPr>
              <a:t>5</a:t>
            </a:r>
            <a:r>
              <a:rPr lang="ja-JP" altLang="en-US" sz="1600" b="1" u="sng" dirty="0">
                <a:solidFill>
                  <a:sysClr val="windowText" lastClr="000000"/>
                </a:solidFill>
                <a:latin typeface="メイリオ" panose="020B0604030504040204" pitchFamily="50" charset="-128"/>
                <a:ea typeface="メイリオ" panose="020B0604030504040204" pitchFamily="50" charset="-128"/>
              </a:rPr>
              <a:t>件を超える決議案</a:t>
            </a:r>
            <a:endParaRPr lang="en-US" altLang="ja-JP" sz="16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a:t>
            </a:r>
            <a:r>
              <a:rPr lang="ja-JP" altLang="en-US" sz="1600" b="1" u="sng" dirty="0">
                <a:solidFill>
                  <a:sysClr val="windowText" lastClr="000000"/>
                </a:solidFill>
                <a:latin typeface="メイリオ" panose="020B0604030504040204" pitchFamily="50" charset="-128"/>
                <a:ea typeface="メイリオ" panose="020B0604030504040204" pitchFamily="50" charset="-128"/>
              </a:rPr>
              <a:t>を決議案を提出もしくは承認すべきではない。</a:t>
            </a:r>
            <a:endParaRPr lang="en-US" altLang="ja-JP" sz="16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600" dirty="0">
                <a:solidFill>
                  <a:sysClr val="windowText" lastClr="000000"/>
                </a:solidFill>
                <a:latin typeface="メイリオ" panose="020B0604030504040204" pitchFamily="50" charset="-128"/>
                <a:ea typeface="メイリオ" panose="020B0604030504040204" pitchFamily="50" charset="-128"/>
              </a:rPr>
              <a:t>　</a:t>
            </a:r>
            <a:endParaRPr kumimoji="1" lang="ja-JP" altLang="en-US" sz="1600" dirty="0">
              <a:solidFill>
                <a:sysClr val="windowText" lastClr="000000"/>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5C7FB32B-A5EB-90D8-18FE-8F974573E3A9}"/>
              </a:ext>
            </a:extLst>
          </p:cNvPr>
          <p:cNvSpPr/>
          <p:nvPr/>
        </p:nvSpPr>
        <p:spPr>
          <a:xfrm>
            <a:off x="611979" y="4714636"/>
            <a:ext cx="7725346" cy="381601"/>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地区による決議審議会への決議案の提案・承認は５件までと定める件</a:t>
            </a:r>
            <a:endParaRPr kumimoji="1" lang="ja-JP" altLang="en-US" b="1" dirty="0">
              <a:solidFill>
                <a:sysClr val="windowText" lastClr="000000"/>
              </a:solidFill>
              <a:latin typeface="メイリオ" panose="020B0604030504040204" pitchFamily="50" charset="-128"/>
              <a:ea typeface="メイリオ" panose="020B0604030504040204" pitchFamily="50" charset="-128"/>
            </a:endParaRPr>
          </a:p>
        </p:txBody>
      </p:sp>
      <p:sp>
        <p:nvSpPr>
          <p:cNvPr id="14" name="爆発: 14 pt 13">
            <a:extLst>
              <a:ext uri="{FF2B5EF4-FFF2-40B4-BE49-F238E27FC236}">
                <a16:creationId xmlns:a16="http://schemas.microsoft.com/office/drawing/2014/main" id="{0E502A1C-5CB7-C500-C81A-4CB8460357CE}"/>
              </a:ext>
            </a:extLst>
          </p:cNvPr>
          <p:cNvSpPr/>
          <p:nvPr/>
        </p:nvSpPr>
        <p:spPr>
          <a:xfrm>
            <a:off x="2614598" y="4443325"/>
            <a:ext cx="6732000" cy="2184199"/>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却下</a:t>
            </a:r>
            <a:endParaRPr lang="en-US" altLang="ja-JP" sz="32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3200" b="1" dirty="0">
                <a:solidFill>
                  <a:srgbClr val="FF0000"/>
                </a:solidFill>
                <a:latin typeface="メイリオ" panose="020B0604030504040204" pitchFamily="50" charset="-128"/>
                <a:ea typeface="メイリオ" panose="020B0604030504040204" pitchFamily="50" charset="-128"/>
              </a:rPr>
              <a:t>（</a:t>
            </a:r>
            <a:r>
              <a:rPr kumimoji="1" lang="en-US" altLang="ja-JP" sz="3200" b="1" dirty="0">
                <a:solidFill>
                  <a:srgbClr val="FF0000"/>
                </a:solidFill>
                <a:latin typeface="メイリオ" panose="020B0604030504040204" pitchFamily="50" charset="-128"/>
                <a:ea typeface="メイリオ" panose="020B0604030504040204" pitchFamily="50" charset="-128"/>
              </a:rPr>
              <a:t>153/326</a:t>
            </a:r>
            <a:r>
              <a:rPr kumimoji="1" lang="ja-JP" altLang="en-US" sz="3200" b="1" dirty="0">
                <a:solidFill>
                  <a:srgbClr val="FF0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42828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99163-0474-C6BA-FF73-619B41DF67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456434B-1173-B32F-1D8C-35B7A2E34AE0}"/>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47CD8352-83A9-9E05-F61C-685371D400DD}"/>
              </a:ext>
            </a:extLst>
          </p:cNvPr>
          <p:cNvSpPr/>
          <p:nvPr/>
        </p:nvSpPr>
        <p:spPr>
          <a:xfrm>
            <a:off x="253315" y="1366392"/>
            <a:ext cx="3070800" cy="62397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25-67</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EF5F9F7-EE04-3E71-5F27-02E3AE07CD10}"/>
              </a:ext>
            </a:extLst>
          </p:cNvPr>
          <p:cNvSpPr/>
          <p:nvPr/>
        </p:nvSpPr>
        <p:spPr>
          <a:xfrm>
            <a:off x="481807" y="2033019"/>
            <a:ext cx="4957763" cy="381885"/>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欠陥のある決議案の二つの理由を削除</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8CFF7137-0576-4352-9ED6-9F06361370DF}"/>
              </a:ext>
            </a:extLst>
          </p:cNvPr>
          <p:cNvSpPr/>
          <p:nvPr/>
        </p:nvSpPr>
        <p:spPr>
          <a:xfrm>
            <a:off x="380354" y="2457562"/>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894B103B-ACE5-46F2-A0DA-3209D62EE203}"/>
              </a:ext>
            </a:extLst>
          </p:cNvPr>
          <p:cNvSpPr/>
          <p:nvPr/>
        </p:nvSpPr>
        <p:spPr>
          <a:xfrm>
            <a:off x="481807" y="2742075"/>
            <a:ext cx="11376818" cy="371990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第８条　</a:t>
            </a:r>
            <a:r>
              <a:rPr lang="ja-JP" altLang="en-US" b="1" dirty="0">
                <a:solidFill>
                  <a:sysClr val="windowText" lastClr="000000"/>
                </a:solidFill>
                <a:latin typeface="メイリオ" panose="020B0604030504040204" pitchFamily="50" charset="-128"/>
                <a:ea typeface="メイリオ" panose="020B0604030504040204" pitchFamily="50" charset="-128"/>
              </a:rPr>
              <a:t>決議審議会</a:t>
            </a:r>
            <a:endParaRPr lang="en-US" altLang="ja-JP" b="1" dirty="0">
              <a:solidFill>
                <a:sysClr val="windowText" lastClr="000000"/>
              </a:solidFill>
              <a:latin typeface="メイリオ" panose="020B0604030504040204" pitchFamily="50" charset="-128"/>
              <a:ea typeface="メイリオ" panose="020B0604030504040204" pitchFamily="50" charset="-128"/>
            </a:endParaRPr>
          </a:p>
          <a:p>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a:p>
            <a:r>
              <a:rPr lang="en-US" altLang="ja-JP" b="1" dirty="0">
                <a:solidFill>
                  <a:sysClr val="windowText" lastClr="000000"/>
                </a:solidFill>
                <a:latin typeface="メイリオ" panose="020B0604030504040204" pitchFamily="50" charset="-128"/>
                <a:ea typeface="メイリオ" panose="020B0604030504040204" pitchFamily="50" charset="-128"/>
              </a:rPr>
              <a:t>8.070.</a:t>
            </a:r>
            <a:r>
              <a:rPr lang="ja-JP" altLang="en-US" b="1" dirty="0">
                <a:solidFill>
                  <a:sysClr val="windowText" lastClr="000000"/>
                </a:solidFill>
                <a:latin typeface="メイリオ" panose="020B0604030504040204" pitchFamily="50" charset="-128"/>
                <a:ea typeface="メイリオ" panose="020B0604030504040204" pitchFamily="50" charset="-128"/>
              </a:rPr>
              <a:t> 正規の手続きで提出された決議案、欠陥のある決議案</a:t>
            </a:r>
            <a:endParaRPr lang="en-US" altLang="ja-JP" b="1"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dirty="0">
                <a:solidFill>
                  <a:sysClr val="windowText" lastClr="000000"/>
                </a:solidFill>
                <a:latin typeface="メイリオ" panose="020B0604030504040204" pitchFamily="50" charset="-128"/>
                <a:ea typeface="メイリオ" panose="020B0604030504040204" pitchFamily="50" charset="-128"/>
              </a:rPr>
              <a:t>8.070.1.</a:t>
            </a:r>
            <a:r>
              <a:rPr lang="ja-JP" altLang="en-US" dirty="0">
                <a:solidFill>
                  <a:sysClr val="windowText" lastClr="000000"/>
                </a:solidFill>
                <a:latin typeface="メイリオ" panose="020B0604030504040204" pitchFamily="50" charset="-128"/>
                <a:ea typeface="メイリオ" panose="020B0604030504040204" pitchFamily="50" charset="-128"/>
              </a:rPr>
              <a:t>正規の手続きで提出された決議案</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第</a:t>
            </a:r>
            <a:r>
              <a:rPr lang="en-US" altLang="ja-JP" dirty="0">
                <a:solidFill>
                  <a:sysClr val="windowText" lastClr="000000"/>
                </a:solidFill>
                <a:latin typeface="メイリオ" panose="020B0604030504040204" pitchFamily="50" charset="-128"/>
                <a:ea typeface="メイリオ" panose="020B0604030504040204" pitchFamily="50" charset="-128"/>
              </a:rPr>
              <a:t>8.030.</a:t>
            </a:r>
            <a:r>
              <a:rPr lang="ja-JP" altLang="en-US" dirty="0">
                <a:solidFill>
                  <a:sysClr val="windowText" lastClr="000000"/>
                </a:solidFill>
                <a:latin typeface="メイリオ" panose="020B0604030504040204" pitchFamily="50" charset="-128"/>
                <a:ea typeface="メイリオ" panose="020B0604030504040204" pitchFamily="50" charset="-128"/>
              </a:rPr>
              <a:t>節、第</a:t>
            </a:r>
            <a:r>
              <a:rPr lang="en-US" altLang="ja-JP" dirty="0">
                <a:solidFill>
                  <a:sysClr val="windowText" lastClr="000000"/>
                </a:solidFill>
                <a:latin typeface="メイリオ" panose="020B0604030504040204" pitchFamily="50" charset="-128"/>
                <a:ea typeface="メイリオ" panose="020B0604030504040204" pitchFamily="50" charset="-128"/>
              </a:rPr>
              <a:t>8.040.</a:t>
            </a:r>
            <a:r>
              <a:rPr lang="ja-JP" altLang="en-US" dirty="0">
                <a:solidFill>
                  <a:sysClr val="windowText" lastClr="000000"/>
                </a:solidFill>
                <a:latin typeface="メイリオ" panose="020B0604030504040204" pitchFamily="50" charset="-128"/>
                <a:ea typeface="メイリオ" panose="020B0604030504040204" pitchFamily="50" charset="-128"/>
              </a:rPr>
              <a:t>節、および第</a:t>
            </a:r>
            <a:r>
              <a:rPr lang="en-US" altLang="ja-JP" dirty="0">
                <a:solidFill>
                  <a:sysClr val="windowText" lastClr="000000"/>
                </a:solidFill>
                <a:latin typeface="メイリオ" panose="020B0604030504040204" pitchFamily="50" charset="-128"/>
                <a:ea typeface="メイリオ" panose="020B0604030504040204" pitchFamily="50" charset="-128"/>
              </a:rPr>
              <a:t>8.060.</a:t>
            </a:r>
            <a:r>
              <a:rPr lang="ja-JP" altLang="en-US" dirty="0">
                <a:solidFill>
                  <a:sysClr val="windowText" lastClr="000000"/>
                </a:solidFill>
                <a:latin typeface="メイリオ" panose="020B0604030504040204" pitchFamily="50" charset="-128"/>
                <a:ea typeface="メイリオ" panose="020B0604030504040204" pitchFamily="50" charset="-128"/>
              </a:rPr>
              <a:t>節に準拠していれば、正規の手続きで提出された決議案と見なされる。</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dirty="0">
                <a:solidFill>
                  <a:sysClr val="windowText" lastClr="000000"/>
                </a:solidFill>
                <a:latin typeface="メイリオ" panose="020B0604030504040204" pitchFamily="50" charset="-128"/>
                <a:ea typeface="メイリオ" panose="020B0604030504040204" pitchFamily="50" charset="-128"/>
              </a:rPr>
              <a:t>8.070.2.</a:t>
            </a:r>
            <a:r>
              <a:rPr lang="ja-JP" altLang="en-US" dirty="0">
                <a:solidFill>
                  <a:sysClr val="windowText" lastClr="000000"/>
                </a:solidFill>
                <a:latin typeface="メイリオ" panose="020B0604030504040204" pitchFamily="50" charset="-128"/>
                <a:ea typeface="メイリオ" panose="020B0604030504040204" pitchFamily="50" charset="-128"/>
              </a:rPr>
              <a:t>欠陥のある決議案</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次の場合、決議案に欠陥があると見なされる。</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　⒜　組織規定の文言と精神に抵触する行為もしくは意見表示を要請する場合。</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　</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　理事会または</a:t>
            </a:r>
            <a:r>
              <a:rPr lang="en-US" altLang="ja-JP" strike="sngStrike" dirty="0">
                <a:solidFill>
                  <a:sysClr val="windowText" lastClr="000000"/>
                </a:solidFill>
                <a:latin typeface="メイリオ" panose="020B0604030504040204" pitchFamily="50" charset="-128"/>
                <a:ea typeface="メイリオ" panose="020B0604030504040204" pitchFamily="50" charset="-128"/>
              </a:rPr>
              <a:t>TRF</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管理委員会の裁量の範囲内にある運営または管理にかかわる行為を要請する場合。</a:t>
            </a:r>
            <a:endParaRPr lang="en-US" altLang="ja-JP" strike="sngStrike"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　</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　理事会または</a:t>
            </a:r>
            <a:r>
              <a:rPr lang="en-US" altLang="ja-JP" strike="sngStrike" dirty="0">
                <a:solidFill>
                  <a:sysClr val="windowText" lastClr="000000"/>
                </a:solidFill>
                <a:latin typeface="メイリオ" panose="020B0604030504040204" pitchFamily="50" charset="-128"/>
                <a:ea typeface="メイリオ" panose="020B0604030504040204" pitchFamily="50" charset="-128"/>
              </a:rPr>
              <a:t>TRF</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管理委員会によって既に実施されている行為を要請する場合。</a:t>
            </a:r>
            <a:endParaRPr lang="en-US" altLang="ja-JP" strike="sngStrike"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　</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a:t>
            </a:r>
            <a:r>
              <a:rPr lang="ja-JP" altLang="en-US" dirty="0">
                <a:solidFill>
                  <a:sysClr val="windowText" lastClr="000000"/>
                </a:solidFill>
                <a:latin typeface="メイリオ" panose="020B0604030504040204" pitchFamily="50" charset="-128"/>
                <a:ea typeface="メイリオ" panose="020B0604030504040204" pitchFamily="50" charset="-128"/>
              </a:rPr>
              <a:t>⒝</a:t>
            </a:r>
            <a:r>
              <a:rPr lang="en-US" altLang="ja-JP" dirty="0">
                <a:solidFill>
                  <a:sysClr val="windowText" lastClr="000000"/>
                </a:solidFill>
                <a:latin typeface="メイリオ" panose="020B0604030504040204" pitchFamily="50" charset="-128"/>
                <a:ea typeface="メイリオ" panose="020B0604030504040204" pitchFamily="50" charset="-128"/>
              </a:rPr>
              <a:t>RI</a:t>
            </a:r>
            <a:r>
              <a:rPr lang="ja-JP" altLang="en-US" dirty="0">
                <a:solidFill>
                  <a:sysClr val="windowText" lastClr="000000"/>
                </a:solidFill>
                <a:latin typeface="メイリオ" panose="020B0604030504040204" pitchFamily="50" charset="-128"/>
                <a:ea typeface="メイリオ" panose="020B0604030504040204" pitchFamily="50" charset="-128"/>
              </a:rPr>
              <a:t>のプログラムの範囲内にない場合。</a:t>
            </a:r>
            <a:endParaRPr lang="en-US" altLang="ja-JP"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D5AE31A3-F920-B47E-C533-0867770DADA5}"/>
              </a:ext>
            </a:extLst>
          </p:cNvPr>
          <p:cNvSpPr/>
          <p:nvPr/>
        </p:nvSpPr>
        <p:spPr>
          <a:xfrm>
            <a:off x="1901438" y="2979328"/>
            <a:ext cx="8532000" cy="2916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FF0000"/>
                </a:solidFill>
                <a:latin typeface="メイリオ" panose="020B0604030504040204" pitchFamily="50" charset="-128"/>
                <a:ea typeface="メイリオ" panose="020B0604030504040204" pitchFamily="50" charset="-128"/>
              </a:rPr>
              <a:t>却下</a:t>
            </a:r>
            <a:r>
              <a:rPr lang="ja-JP" altLang="en-US" sz="4000" b="1" dirty="0">
                <a:solidFill>
                  <a:srgbClr val="FF0000"/>
                </a:solidFill>
                <a:latin typeface="メイリオ" panose="020B0604030504040204" pitchFamily="50" charset="-128"/>
                <a:ea typeface="メイリオ" panose="020B0604030504040204" pitchFamily="50" charset="-128"/>
              </a:rPr>
              <a:t>（</a:t>
            </a:r>
            <a:r>
              <a:rPr lang="en-US" altLang="ja-JP" sz="4000" b="1" dirty="0">
                <a:solidFill>
                  <a:srgbClr val="FF0000"/>
                </a:solidFill>
                <a:latin typeface="メイリオ" panose="020B0604030504040204" pitchFamily="50" charset="-128"/>
                <a:ea typeface="メイリオ" panose="020B0604030504040204" pitchFamily="50" charset="-128"/>
              </a:rPr>
              <a:t>196/281</a:t>
            </a:r>
            <a:r>
              <a:rPr lang="ja-JP" altLang="en-US" sz="4000" b="1" dirty="0">
                <a:solidFill>
                  <a:srgbClr val="FF0000"/>
                </a:solidFill>
                <a:latin typeface="メイリオ" panose="020B0604030504040204" pitchFamily="50" charset="-128"/>
                <a:ea typeface="メイリオ" panose="020B0604030504040204" pitchFamily="50" charset="-128"/>
              </a:rPr>
              <a:t>）</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5D4367B8-77CA-0C97-360E-23DF60CFE208}"/>
              </a:ext>
            </a:extLst>
          </p:cNvPr>
          <p:cNvSpPr/>
          <p:nvPr/>
        </p:nvSpPr>
        <p:spPr>
          <a:xfrm>
            <a:off x="3571453" y="1574303"/>
            <a:ext cx="6410747"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提案者：前橋ロータリークラブ（日本、第</a:t>
            </a:r>
            <a:r>
              <a:rPr lang="en-US" altLang="ja-JP" b="1" dirty="0">
                <a:solidFill>
                  <a:schemeClr val="tx1"/>
                </a:solidFill>
                <a:latin typeface="メイリオ" panose="020B0604030504040204" pitchFamily="50" charset="-128"/>
                <a:ea typeface="メイリオ" panose="020B0604030504040204" pitchFamily="50" charset="-128"/>
              </a:rPr>
              <a:t>2840</a:t>
            </a:r>
            <a:r>
              <a:rPr kumimoji="1" lang="ja-JP" altLang="en-US" b="1" dirty="0">
                <a:solidFill>
                  <a:schemeClr val="tx1"/>
                </a:solidFill>
                <a:latin typeface="メイリオ" panose="020B0604030504040204" pitchFamily="50" charset="-128"/>
                <a:ea typeface="メイリオ" panose="020B0604030504040204" pitchFamily="50" charset="-128"/>
              </a:rPr>
              <a:t>地区）</a:t>
            </a:r>
          </a:p>
        </p:txBody>
      </p:sp>
    </p:spTree>
    <p:extLst>
      <p:ext uri="{BB962C8B-B14F-4D97-AF65-F5344CB8AC3E}">
        <p14:creationId xmlns:p14="http://schemas.microsoft.com/office/powerpoint/2010/main" val="144572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CF40-A19A-8E89-4294-E2CB11DFA06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03FCDC0A-F997-8E39-6B88-688470FCDA68}"/>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67139B44-34F6-D269-F993-00592C2A6BAC}"/>
              </a:ext>
            </a:extLst>
          </p:cNvPr>
          <p:cNvSpPr/>
          <p:nvPr/>
        </p:nvSpPr>
        <p:spPr>
          <a:xfrm>
            <a:off x="253315" y="1366392"/>
            <a:ext cx="3070800" cy="62397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25-68</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B46254D0-5F95-4E64-D143-3C6A7F074E0E}"/>
              </a:ext>
            </a:extLst>
          </p:cNvPr>
          <p:cNvSpPr/>
          <p:nvPr/>
        </p:nvSpPr>
        <p:spPr>
          <a:xfrm>
            <a:off x="481807" y="2033019"/>
            <a:ext cx="4957763" cy="381885"/>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採択決議案への対応手続を改正する件</a:t>
            </a:r>
          </a:p>
        </p:txBody>
      </p:sp>
      <p:sp>
        <p:nvSpPr>
          <p:cNvPr id="9" name="正方形/長方形 8">
            <a:extLst>
              <a:ext uri="{FF2B5EF4-FFF2-40B4-BE49-F238E27FC236}">
                <a16:creationId xmlns:a16="http://schemas.microsoft.com/office/drawing/2014/main" id="{BB2BE7D8-C5F0-F91A-FDED-66E80BE32C4F}"/>
              </a:ext>
            </a:extLst>
          </p:cNvPr>
          <p:cNvSpPr/>
          <p:nvPr/>
        </p:nvSpPr>
        <p:spPr>
          <a:xfrm>
            <a:off x="380354" y="2457562"/>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8DAE1969-F113-1CE5-CBF5-161C88870F42}"/>
              </a:ext>
            </a:extLst>
          </p:cNvPr>
          <p:cNvSpPr/>
          <p:nvPr/>
        </p:nvSpPr>
        <p:spPr>
          <a:xfrm>
            <a:off x="481807" y="2742075"/>
            <a:ext cx="11376818" cy="3719902"/>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第８条　</a:t>
            </a:r>
            <a:r>
              <a:rPr lang="ja-JP" altLang="en-US" b="1" dirty="0">
                <a:solidFill>
                  <a:sysClr val="windowText" lastClr="000000"/>
                </a:solidFill>
                <a:latin typeface="メイリオ" panose="020B0604030504040204" pitchFamily="50" charset="-128"/>
                <a:ea typeface="メイリオ" panose="020B0604030504040204" pitchFamily="50" charset="-128"/>
              </a:rPr>
              <a:t>決議審議会</a:t>
            </a:r>
            <a:endParaRPr lang="en-US" altLang="ja-JP" b="1" dirty="0">
              <a:solidFill>
                <a:sysClr val="windowText" lastClr="000000"/>
              </a:solidFill>
              <a:latin typeface="メイリオ" panose="020B0604030504040204" pitchFamily="50" charset="-128"/>
              <a:ea typeface="メイリオ" panose="020B0604030504040204" pitchFamily="50" charset="-128"/>
            </a:endParaRPr>
          </a:p>
          <a:p>
            <a:r>
              <a:rPr lang="en-US" altLang="ja-JP" b="1" dirty="0">
                <a:solidFill>
                  <a:sysClr val="windowText" lastClr="000000"/>
                </a:solidFill>
                <a:latin typeface="メイリオ" panose="020B0604030504040204" pitchFamily="50" charset="-128"/>
                <a:ea typeface="メイリオ" panose="020B0604030504040204" pitchFamily="50" charset="-128"/>
              </a:rPr>
              <a:t>8.120.</a:t>
            </a:r>
            <a:r>
              <a:rPr lang="ja-JP" altLang="en-US" b="1" dirty="0">
                <a:solidFill>
                  <a:sysClr val="windowText" lastClr="000000"/>
                </a:solidFill>
                <a:latin typeface="メイリオ" panose="020B0604030504040204" pitchFamily="50" charset="-128"/>
                <a:ea typeface="メイリオ" panose="020B0604030504040204" pitchFamily="50" charset="-128"/>
              </a:rPr>
              <a:t> 採択決議案</a:t>
            </a:r>
            <a:endParaRPr lang="en-US" altLang="ja-JP" b="1"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理事会は、決議審議会が終了してから</a:t>
            </a:r>
            <a:r>
              <a:rPr lang="en-US" altLang="ja-JP" strike="sngStrike" dirty="0">
                <a:solidFill>
                  <a:sysClr val="windowText" lastClr="000000"/>
                </a:solidFill>
                <a:latin typeface="メイリオ" panose="020B0604030504040204" pitchFamily="50" charset="-128"/>
                <a:ea typeface="メイリオ" panose="020B0604030504040204" pitchFamily="50" charset="-128"/>
              </a:rPr>
              <a:t>1</a:t>
            </a:r>
            <a:r>
              <a:rPr lang="ja-JP" altLang="en-US" strike="sngStrike" dirty="0">
                <a:solidFill>
                  <a:sysClr val="windowText" lastClr="000000"/>
                </a:solidFill>
                <a:latin typeface="メイリオ" panose="020B0604030504040204" pitchFamily="50" charset="-128"/>
                <a:ea typeface="メイリオ" panose="020B0604030504040204" pitchFamily="50" charset="-128"/>
              </a:rPr>
              <a:t>年</a:t>
            </a:r>
            <a:r>
              <a:rPr lang="en-US" altLang="ja-JP" b="1" u="sng" dirty="0">
                <a:solidFill>
                  <a:sysClr val="windowText" lastClr="000000"/>
                </a:solidFill>
                <a:latin typeface="メイリオ" panose="020B0604030504040204" pitchFamily="50" charset="-128"/>
                <a:ea typeface="メイリオ" panose="020B0604030504040204" pitchFamily="50" charset="-128"/>
              </a:rPr>
              <a:t>6</a:t>
            </a:r>
            <a:r>
              <a:rPr lang="ja-JP" altLang="en-US" b="1" u="sng" dirty="0">
                <a:solidFill>
                  <a:sysClr val="windowText" lastClr="000000"/>
                </a:solidFill>
                <a:latin typeface="メイリオ" panose="020B0604030504040204" pitchFamily="50" charset="-128"/>
                <a:ea typeface="メイリオ" panose="020B0604030504040204" pitchFamily="50" charset="-128"/>
              </a:rPr>
              <a:t>か月</a:t>
            </a:r>
            <a:r>
              <a:rPr lang="ja-JP" altLang="en-US" dirty="0">
                <a:solidFill>
                  <a:sysClr val="windowText" lastClr="000000"/>
                </a:solidFill>
                <a:latin typeface="メイリオ" panose="020B0604030504040204" pitchFamily="50" charset="-128"/>
                <a:ea typeface="メイリオ" panose="020B0604030504040204" pitchFamily="50" charset="-128"/>
              </a:rPr>
              <a:t>以内に、</a:t>
            </a:r>
            <a:r>
              <a:rPr lang="ja-JP" altLang="en-US" b="1" u="sng" dirty="0">
                <a:solidFill>
                  <a:sysClr val="windowText" lastClr="000000"/>
                </a:solidFill>
                <a:latin typeface="メイリオ" panose="020B0604030504040204" pitchFamily="50" charset="-128"/>
                <a:ea typeface="メイリオ" panose="020B0604030504040204" pitchFamily="50" charset="-128"/>
              </a:rPr>
              <a:t>採択決議案を審議して、投票するものとする。理事会が特定の決議案の実施を否決した場合、その決定理由を提供し、文書化するものとする。理事会は</a:t>
            </a:r>
            <a:r>
              <a:rPr lang="ja-JP" altLang="en-US" dirty="0">
                <a:solidFill>
                  <a:sysClr val="windowText" lastClr="000000"/>
                </a:solidFill>
                <a:latin typeface="メイリオ" panose="020B0604030504040204" pitchFamily="50" charset="-128"/>
                <a:ea typeface="メイリオ" panose="020B0604030504040204" pitchFamily="50" charset="-128"/>
              </a:rPr>
              <a:t>、審議会によって採択された決議にかかわるすべての理事会の決定について、全ガバナー</a:t>
            </a:r>
            <a:r>
              <a:rPr lang="ja-JP" altLang="en-US" b="1" u="sng" dirty="0">
                <a:solidFill>
                  <a:sysClr val="windowText" lastClr="000000"/>
                </a:solidFill>
                <a:latin typeface="メイリオ" panose="020B0604030504040204" pitchFamily="50" charset="-128"/>
                <a:ea typeface="メイリオ" panose="020B0604030504040204" pitchFamily="50" charset="-128"/>
              </a:rPr>
              <a:t>および全審議会議員</a:t>
            </a:r>
            <a:r>
              <a:rPr lang="ja-JP" altLang="en-US" dirty="0">
                <a:solidFill>
                  <a:sysClr val="windowText" lastClr="000000"/>
                </a:solidFill>
                <a:latin typeface="メイリオ" panose="020B0604030504040204" pitchFamily="50" charset="-128"/>
                <a:ea typeface="メイリオ" panose="020B0604030504040204" pitchFamily="50" charset="-128"/>
              </a:rPr>
              <a:t>に通知するものとする。</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endParaRPr lang="en-US" altLang="ja-JP"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趣旨および効果</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r>
              <a:rPr lang="ja-JP" altLang="en-US" dirty="0">
                <a:solidFill>
                  <a:sysClr val="windowText" lastClr="000000"/>
                </a:solidFill>
                <a:latin typeface="メイリオ" panose="020B0604030504040204" pitchFamily="50" charset="-128"/>
                <a:ea typeface="メイリオ" panose="020B0604030504040204" pitchFamily="50" charset="-128"/>
              </a:rPr>
              <a:t>個々の決議案が決議審議会で採択されるまでには、非常に多くの検討、意見交換、審議が行われる。投票権のある議員によって採択された案件を理事会が検討する際には、同様に弛まぬ努力を惜しまず、各採択決議案に対する決定を審議会終了後</a:t>
            </a:r>
            <a:r>
              <a:rPr lang="en-US" altLang="ja-JP" dirty="0">
                <a:solidFill>
                  <a:sysClr val="windowText" lastClr="000000"/>
                </a:solidFill>
                <a:latin typeface="メイリオ" panose="020B0604030504040204" pitchFamily="50" charset="-128"/>
                <a:ea typeface="メイリオ" panose="020B0604030504040204" pitchFamily="50" charset="-128"/>
              </a:rPr>
              <a:t>6</a:t>
            </a:r>
            <a:r>
              <a:rPr lang="ja-JP" altLang="en-US" dirty="0">
                <a:solidFill>
                  <a:sysClr val="windowText" lastClr="000000"/>
                </a:solidFill>
                <a:latin typeface="メイリオ" panose="020B0604030504040204" pitchFamily="50" charset="-128"/>
                <a:ea typeface="メイリオ" panose="020B0604030504040204" pitchFamily="50" charset="-128"/>
              </a:rPr>
              <a:t>か月以内に行うべきである。さらに、理事会が全ガバナーおよびそれらの決議案の採択の際に票を投じた全審議会議員に通知するのが適切である。</a:t>
            </a:r>
            <a:endParaRPr lang="en-US" altLang="ja-JP"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FCD34F38-F21C-6C21-E42E-3138391F56EC}"/>
              </a:ext>
            </a:extLst>
          </p:cNvPr>
          <p:cNvSpPr/>
          <p:nvPr/>
        </p:nvSpPr>
        <p:spPr>
          <a:xfrm>
            <a:off x="1788715" y="2847702"/>
            <a:ext cx="8532000" cy="2916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FF0000"/>
                </a:solidFill>
                <a:latin typeface="メイリオ" panose="020B0604030504040204" pitchFamily="50" charset="-128"/>
                <a:ea typeface="メイリオ" panose="020B0604030504040204" pitchFamily="50" charset="-128"/>
              </a:rPr>
              <a:t>採択</a:t>
            </a:r>
            <a:r>
              <a:rPr lang="ja-JP" altLang="en-US" sz="4000" b="1" dirty="0">
                <a:solidFill>
                  <a:srgbClr val="FF0000"/>
                </a:solidFill>
                <a:latin typeface="メイリオ" panose="020B0604030504040204" pitchFamily="50" charset="-128"/>
                <a:ea typeface="メイリオ" panose="020B0604030504040204" pitchFamily="50" charset="-128"/>
              </a:rPr>
              <a:t>（</a:t>
            </a:r>
            <a:r>
              <a:rPr lang="en-US" altLang="ja-JP" sz="4000" b="1" dirty="0">
                <a:solidFill>
                  <a:srgbClr val="FF0000"/>
                </a:solidFill>
                <a:latin typeface="メイリオ" panose="020B0604030504040204" pitchFamily="50" charset="-128"/>
                <a:ea typeface="メイリオ" panose="020B0604030504040204" pitchFamily="50" charset="-128"/>
              </a:rPr>
              <a:t>380/94</a:t>
            </a:r>
            <a:r>
              <a:rPr lang="ja-JP" altLang="en-US" sz="4000" b="1" dirty="0">
                <a:solidFill>
                  <a:srgbClr val="FF0000"/>
                </a:solidFill>
                <a:latin typeface="メイリオ" panose="020B0604030504040204" pitchFamily="50" charset="-128"/>
                <a:ea typeface="メイリオ" panose="020B0604030504040204" pitchFamily="50" charset="-128"/>
              </a:rPr>
              <a:t>）</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A26AB73C-937D-0446-32ED-CE2C4F863540}"/>
              </a:ext>
            </a:extLst>
          </p:cNvPr>
          <p:cNvSpPr/>
          <p:nvPr/>
        </p:nvSpPr>
        <p:spPr>
          <a:xfrm>
            <a:off x="3571453" y="1574303"/>
            <a:ext cx="3564000"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lang="ja-JP" altLang="en-US" b="1" dirty="0">
                <a:solidFill>
                  <a:schemeClr val="tx1"/>
                </a:solidFill>
                <a:latin typeface="メイリオ" panose="020B0604030504040204" pitchFamily="50" charset="-128"/>
                <a:ea typeface="メイリオ" panose="020B0604030504040204" pitchFamily="50" charset="-128"/>
              </a:rPr>
              <a:t>第</a:t>
            </a:r>
            <a:r>
              <a:rPr lang="en-US" altLang="ja-JP" b="1" dirty="0">
                <a:solidFill>
                  <a:schemeClr val="tx1"/>
                </a:solidFill>
                <a:latin typeface="メイリオ" panose="020B0604030504040204" pitchFamily="50" charset="-128"/>
                <a:ea typeface="メイリオ" panose="020B0604030504040204" pitchFamily="50" charset="-128"/>
              </a:rPr>
              <a:t>1830</a:t>
            </a:r>
            <a:r>
              <a:rPr lang="ja-JP" altLang="en-US" b="1" dirty="0">
                <a:solidFill>
                  <a:schemeClr val="tx1"/>
                </a:solidFill>
                <a:latin typeface="メイリオ" panose="020B0604030504040204" pitchFamily="50" charset="-128"/>
                <a:ea typeface="メイリオ" panose="020B0604030504040204" pitchFamily="50" charset="-128"/>
              </a:rPr>
              <a:t>地区</a:t>
            </a:r>
            <a:r>
              <a:rPr kumimoji="1" lang="ja-JP" altLang="en-US" b="1" dirty="0">
                <a:solidFill>
                  <a:schemeClr val="tx1"/>
                </a:solidFill>
                <a:latin typeface="メイリオ" panose="020B0604030504040204" pitchFamily="50" charset="-128"/>
                <a:ea typeface="メイリオ" panose="020B0604030504040204" pitchFamily="50" charset="-128"/>
              </a:rPr>
              <a:t>（ドイツ）</a:t>
            </a:r>
          </a:p>
        </p:txBody>
      </p:sp>
    </p:spTree>
    <p:extLst>
      <p:ext uri="{BB962C8B-B14F-4D97-AF65-F5344CB8AC3E}">
        <p14:creationId xmlns:p14="http://schemas.microsoft.com/office/powerpoint/2010/main" val="15783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EBDCA-A628-66FA-B8ED-FC71BA32248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5BBE794-3334-CB56-D7D6-854CBAB4B571}"/>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D4B07C6-58A2-597D-0D9F-ED3642D5F800}"/>
              </a:ext>
            </a:extLst>
          </p:cNvPr>
          <p:cNvSpPr/>
          <p:nvPr/>
        </p:nvSpPr>
        <p:spPr>
          <a:xfrm>
            <a:off x="253315" y="1366392"/>
            <a:ext cx="3070800" cy="720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25-72</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A8492E8D-D30D-6F11-6445-39669B3455B6}"/>
              </a:ext>
            </a:extLst>
          </p:cNvPr>
          <p:cNvSpPr/>
          <p:nvPr/>
        </p:nvSpPr>
        <p:spPr>
          <a:xfrm>
            <a:off x="455729" y="2228558"/>
            <a:ext cx="4957763" cy="381885"/>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地区大会を毎年開催する要件を削除する件</a:t>
            </a:r>
          </a:p>
        </p:txBody>
      </p:sp>
      <p:sp>
        <p:nvSpPr>
          <p:cNvPr id="9" name="正方形/長方形 8">
            <a:extLst>
              <a:ext uri="{FF2B5EF4-FFF2-40B4-BE49-F238E27FC236}">
                <a16:creationId xmlns:a16="http://schemas.microsoft.com/office/drawing/2014/main" id="{11E2EA63-B9ED-F2F5-CFE0-FA566B0679D5}"/>
              </a:ext>
            </a:extLst>
          </p:cNvPr>
          <p:cNvSpPr/>
          <p:nvPr/>
        </p:nvSpPr>
        <p:spPr>
          <a:xfrm>
            <a:off x="253315" y="2747206"/>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B3C3CAC7-B71F-3D76-31E0-C82AAE7F4286}"/>
              </a:ext>
            </a:extLst>
          </p:cNvPr>
          <p:cNvSpPr/>
          <p:nvPr/>
        </p:nvSpPr>
        <p:spPr>
          <a:xfrm>
            <a:off x="455729" y="3093231"/>
            <a:ext cx="11376818" cy="3371343"/>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ja-JP" altLang="en-US" sz="1600" b="1" dirty="0">
                <a:solidFill>
                  <a:sysClr val="windowText" lastClr="000000"/>
                </a:solidFill>
                <a:latin typeface="メイリオ" panose="020B0604030504040204" pitchFamily="50" charset="-128"/>
                <a:ea typeface="メイリオ" panose="020B0604030504040204" pitchFamily="50" charset="-128"/>
              </a:rPr>
              <a:t>７</a:t>
            </a: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条</a:t>
            </a:r>
            <a:r>
              <a:rPr lang="ja-JP" altLang="en-US" sz="1600" b="1" dirty="0">
                <a:solidFill>
                  <a:sysClr val="windowText" lastClr="000000"/>
                </a:solidFill>
                <a:latin typeface="メイリオ" panose="020B0604030504040204" pitchFamily="50" charset="-128"/>
                <a:ea typeface="メイリオ" panose="020B0604030504040204" pitchFamily="50" charset="-128"/>
              </a:rPr>
              <a:t>　規定審議会</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kumimoji="1" lang="en-US" altLang="ja-JP" sz="1400" b="1" dirty="0">
                <a:solidFill>
                  <a:sysClr val="windowText" lastClr="000000"/>
                </a:solidFill>
                <a:latin typeface="メイリオ" panose="020B0604030504040204" pitchFamily="50" charset="-128"/>
                <a:ea typeface="メイリオ" panose="020B0604030504040204" pitchFamily="50" charset="-128"/>
              </a:rPr>
              <a:t>7.030.</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クラブおよび地区提出の立法案の承認</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dirty="0">
                <a:solidFill>
                  <a:sysClr val="windowText" lastClr="000000"/>
                </a:solidFill>
                <a:latin typeface="メイリオ" panose="020B0604030504040204" pitchFamily="50" charset="-128"/>
                <a:ea typeface="メイリオ" panose="020B0604030504040204" pitchFamily="50" charset="-128"/>
              </a:rPr>
              <a:t>第９条　審議会の構成と手続</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kumimoji="1" lang="en-US" altLang="ja-JP" sz="1400" b="1" dirty="0">
                <a:solidFill>
                  <a:sysClr val="windowText" lastClr="000000"/>
                </a:solidFill>
                <a:latin typeface="メイリオ" panose="020B0604030504040204" pitchFamily="50" charset="-128"/>
                <a:ea typeface="メイリオ" panose="020B0604030504040204" pitchFamily="50" charset="-128"/>
              </a:rPr>
              <a:t>9.060.</a:t>
            </a:r>
            <a:r>
              <a:rPr kumimoji="1" lang="ja-JP" altLang="en-US" sz="1400" dirty="0">
                <a:solidFill>
                  <a:sysClr val="windowText" lastClr="000000"/>
                </a:solidFill>
                <a:latin typeface="メイリオ" panose="020B0604030504040204" pitchFamily="50" charset="-128"/>
                <a:ea typeface="メイリオ" panose="020B0604030504040204" pitchFamily="50" charset="-128"/>
              </a:rPr>
              <a:t>地区大会における代表議員の選挙　</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9.060.1.</a:t>
            </a:r>
            <a:r>
              <a:rPr lang="ja-JP" altLang="en-US" sz="1400" dirty="0">
                <a:solidFill>
                  <a:sysClr val="windowText" lastClr="000000"/>
                </a:solidFill>
                <a:latin typeface="メイリオ" panose="020B0604030504040204" pitchFamily="50" charset="-128"/>
                <a:ea typeface="メイリオ" panose="020B0604030504040204" pitchFamily="50" charset="-128"/>
              </a:rPr>
              <a:t>選挙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地区が指名委員会手続を使用しない場合、</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年次</a:t>
            </a:r>
            <a:r>
              <a:rPr lang="ja-JP" altLang="en-US" sz="1400" dirty="0">
                <a:solidFill>
                  <a:sysClr val="windowText" lastClr="000000"/>
                </a:solidFill>
                <a:latin typeface="メイリオ" panose="020B0604030504040204" pitchFamily="50" charset="-128"/>
                <a:ea typeface="メイリオ" panose="020B0604030504040204" pitchFamily="50" charset="-128"/>
              </a:rPr>
              <a:t>地区大会にて、または</a:t>
            </a:r>
            <a:r>
              <a:rPr lang="en-US" altLang="ja-JP" sz="1400" dirty="0">
                <a:solidFill>
                  <a:sysClr val="windowText" lastClr="000000"/>
                </a:solidFill>
                <a:latin typeface="メイリオ" panose="020B0604030504040204" pitchFamily="50" charset="-128"/>
                <a:ea typeface="メイリオ" panose="020B0604030504040204" pitchFamily="50" charset="-128"/>
              </a:rPr>
              <a:t>RIBI</a:t>
            </a:r>
            <a:r>
              <a:rPr lang="ja-JP" altLang="en-US" sz="1400" dirty="0">
                <a:solidFill>
                  <a:sysClr val="windowText" lastClr="000000"/>
                </a:solidFill>
                <a:latin typeface="メイリオ" panose="020B0604030504040204" pitchFamily="50" charset="-128"/>
                <a:ea typeface="メイリオ" panose="020B0604030504040204" pitchFamily="50" charset="-128"/>
              </a:rPr>
              <a:t>の地区の場合は地区審議会にて、代表議員および法華津を選挙してもよい。選挙は、規定審議会が開かれる</a:t>
            </a:r>
            <a:r>
              <a:rPr lang="en-US" altLang="ja-JP" sz="1400" dirty="0">
                <a:solidFill>
                  <a:sysClr val="windowText" lastClr="000000"/>
                </a:solidFill>
                <a:latin typeface="メイリオ" panose="020B0604030504040204" pitchFamily="50" charset="-128"/>
                <a:ea typeface="メイリオ" panose="020B0604030504040204" pitchFamily="50" charset="-128"/>
              </a:rPr>
              <a:t>2</a:t>
            </a:r>
            <a:r>
              <a:rPr lang="ja-JP" altLang="en-US" sz="1400" dirty="0">
                <a:solidFill>
                  <a:sysClr val="windowText" lastClr="000000"/>
                </a:solidFill>
                <a:latin typeface="メイリオ" panose="020B0604030504040204" pitchFamily="50" charset="-128"/>
                <a:ea typeface="メイリオ" panose="020B0604030504040204" pitchFamily="50" charset="-128"/>
              </a:rPr>
              <a:t>年前の年度</a:t>
            </a:r>
            <a:r>
              <a:rPr lang="en-US" altLang="ja-JP" sz="1400" dirty="0">
                <a:solidFill>
                  <a:sysClr val="windowText" lastClr="000000"/>
                </a:solidFill>
                <a:latin typeface="メイリオ" panose="020B0604030504040204" pitchFamily="50" charset="-128"/>
                <a:ea typeface="メイリオ" panose="020B0604030504040204" pitchFamily="50" charset="-128"/>
              </a:rPr>
              <a:t>6</a:t>
            </a:r>
            <a:r>
              <a:rPr lang="ja-JP" altLang="en-US" sz="1400" dirty="0">
                <a:solidFill>
                  <a:sysClr val="windowText" lastClr="000000"/>
                </a:solidFill>
                <a:latin typeface="メイリオ" panose="020B0604030504040204" pitchFamily="50" charset="-128"/>
                <a:ea typeface="メイリオ" panose="020B0604030504040204" pitchFamily="50" charset="-128"/>
              </a:rPr>
              <a:t>月</a:t>
            </a:r>
            <a:r>
              <a:rPr lang="en-US" altLang="ja-JP" sz="1400" dirty="0">
                <a:solidFill>
                  <a:sysClr val="windowText" lastClr="000000"/>
                </a:solidFill>
                <a:latin typeface="メイリオ" panose="020B0604030504040204" pitchFamily="50" charset="-128"/>
                <a:ea typeface="メイリオ" panose="020B0604030504040204" pitchFamily="50" charset="-128"/>
              </a:rPr>
              <a:t>30</a:t>
            </a:r>
            <a:r>
              <a:rPr lang="ja-JP" altLang="en-US" sz="1400" dirty="0">
                <a:solidFill>
                  <a:sysClr val="windowText" lastClr="000000"/>
                </a:solidFill>
                <a:latin typeface="メイリオ" panose="020B0604030504040204" pitchFamily="50" charset="-128"/>
                <a:ea typeface="メイリオ" panose="020B0604030504040204" pitchFamily="50" charset="-128"/>
              </a:rPr>
              <a:t>日までに行うものとする。</a:t>
            </a:r>
            <a:r>
              <a:rPr lang="en-US" altLang="ja-JP" sz="1400" dirty="0">
                <a:solidFill>
                  <a:sysClr val="windowText" lastClr="000000"/>
                </a:solidFill>
                <a:latin typeface="メイリオ" panose="020B0604030504040204" pitchFamily="50" charset="-128"/>
                <a:ea typeface="メイリオ" panose="020B0604030504040204" pitchFamily="50" charset="-128"/>
              </a:rPr>
              <a:t>RIBI</a:t>
            </a:r>
            <a:r>
              <a:rPr lang="ja-JP" altLang="en-US" sz="1400" dirty="0">
                <a:solidFill>
                  <a:sysClr val="windowText" lastClr="000000"/>
                </a:solidFill>
                <a:latin typeface="メイリオ" panose="020B0604030504040204" pitchFamily="50" charset="-128"/>
                <a:ea typeface="メイリオ" panose="020B0604030504040204" pitchFamily="50" charset="-128"/>
              </a:rPr>
              <a:t>の地区の場合、規定審議会が開かれる年度の</a:t>
            </a:r>
            <a:r>
              <a:rPr lang="en-US" altLang="ja-JP" sz="1400" dirty="0">
                <a:solidFill>
                  <a:sysClr val="windowText" lastClr="000000"/>
                </a:solidFill>
                <a:latin typeface="メイリオ" panose="020B0604030504040204" pitchFamily="50" charset="-128"/>
                <a:ea typeface="メイリオ" panose="020B0604030504040204" pitchFamily="50" charset="-128"/>
              </a:rPr>
              <a:t>2</a:t>
            </a:r>
            <a:r>
              <a:rPr lang="ja-JP" altLang="en-US" sz="1400" dirty="0">
                <a:solidFill>
                  <a:sysClr val="windowText" lastClr="000000"/>
                </a:solidFill>
                <a:latin typeface="メイリオ" panose="020B0604030504040204" pitchFamily="50" charset="-128"/>
                <a:ea typeface="メイリオ" panose="020B0604030504040204" pitchFamily="50" charset="-128"/>
              </a:rPr>
              <a:t>年前の</a:t>
            </a:r>
            <a:r>
              <a:rPr lang="en-US" altLang="ja-JP" sz="1400" dirty="0">
                <a:solidFill>
                  <a:sysClr val="windowText" lastClr="000000"/>
                </a:solidFill>
                <a:latin typeface="メイリオ" panose="020B0604030504040204" pitchFamily="50" charset="-128"/>
                <a:ea typeface="メイリオ" panose="020B0604030504040204" pitchFamily="50" charset="-128"/>
              </a:rPr>
              <a:t>10</a:t>
            </a:r>
            <a:r>
              <a:rPr lang="ja-JP" altLang="en-US" sz="1400" dirty="0">
                <a:solidFill>
                  <a:sysClr val="windowText" lastClr="000000"/>
                </a:solidFill>
                <a:latin typeface="メイリオ" panose="020B0604030504040204" pitchFamily="50" charset="-128"/>
                <a:ea typeface="メイリオ" panose="020B0604030504040204" pitchFamily="50" charset="-128"/>
              </a:rPr>
              <a:t>月</a:t>
            </a:r>
            <a:r>
              <a:rPr lang="en-US" altLang="ja-JP" sz="1400" dirty="0">
                <a:solidFill>
                  <a:sysClr val="windowText" lastClr="000000"/>
                </a:solidFill>
                <a:latin typeface="メイリオ" panose="020B0604030504040204" pitchFamily="50" charset="-128"/>
                <a:ea typeface="メイリオ" panose="020B0604030504040204" pitchFamily="50" charset="-128"/>
              </a:rPr>
              <a:t>1</a:t>
            </a:r>
            <a:r>
              <a:rPr lang="ja-JP" altLang="en-US" sz="1400" dirty="0">
                <a:solidFill>
                  <a:sysClr val="windowText" lastClr="000000"/>
                </a:solidFill>
                <a:latin typeface="メイリオ" panose="020B0604030504040204" pitchFamily="50" charset="-128"/>
                <a:ea typeface="メイリオ" panose="020B0604030504040204" pitchFamily="50" charset="-128"/>
              </a:rPr>
              <a:t>日を過ぎてから開かれる地区審議会で行われるものとする。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9.060.4.</a:t>
            </a:r>
            <a:r>
              <a:rPr lang="ja-JP" altLang="en-US" sz="1400" dirty="0">
                <a:solidFill>
                  <a:sysClr val="windowText" lastClr="000000"/>
                </a:solidFill>
                <a:latin typeface="メイリオ" panose="020B0604030504040204" pitchFamily="50" charset="-128"/>
                <a:ea typeface="メイリオ" panose="020B0604030504040204" pitchFamily="50" charset="-128"/>
              </a:rPr>
              <a:t>代表議員と補欠議員の選出</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9.070.</a:t>
            </a:r>
            <a:r>
              <a:rPr lang="ja-JP" altLang="en-US" sz="1400" dirty="0">
                <a:solidFill>
                  <a:sysClr val="windowText" lastClr="000000"/>
                </a:solidFill>
                <a:latin typeface="メイリオ" panose="020B0604030504040204" pitchFamily="50" charset="-128"/>
                <a:ea typeface="メイリオ" panose="020B0604030504040204" pitchFamily="50" charset="-128"/>
              </a:rPr>
              <a:t>クラブ投票による代表議員の選挙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9.070.1.</a:t>
            </a:r>
            <a:r>
              <a:rPr lang="ja-JP" altLang="en-US" sz="1400" dirty="0">
                <a:solidFill>
                  <a:sysClr val="windowText" lastClr="000000"/>
                </a:solidFill>
                <a:latin typeface="メイリオ" panose="020B0604030504040204" pitchFamily="50" charset="-128"/>
                <a:ea typeface="メイリオ" panose="020B0604030504040204" pitchFamily="50" charset="-128"/>
              </a:rPr>
              <a:t>クラブ投票の承認</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理事会は、地区に対して、代表議員または補欠をクラブ投票によって選ぶことを認めることができる。</a:t>
            </a:r>
            <a:r>
              <a:rPr lang="ja-JP" altLang="en-US" sz="1400" dirty="0">
                <a:solidFill>
                  <a:sysClr val="windowText" lastClr="000000"/>
                </a:solidFill>
                <a:latin typeface="メイリオ" panose="020B0604030504040204" pitchFamily="50" charset="-128"/>
                <a:ea typeface="メイリオ" panose="020B0604030504040204" pitchFamily="50" charset="-128"/>
              </a:rPr>
              <a:t>地区大会に出席し投票する選挙人の多数決をもって、代表議員および補欠をクラブ投票によって選出することができる。地区大会で認められた場合、クラブ投票は、地区大会の翌月に十されるものとする。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897F3C34-A63C-A74F-8F4E-B2FA42CD5D73}"/>
              </a:ext>
            </a:extLst>
          </p:cNvPr>
          <p:cNvSpPr/>
          <p:nvPr/>
        </p:nvSpPr>
        <p:spPr>
          <a:xfrm>
            <a:off x="3571453" y="1574303"/>
            <a:ext cx="2124000"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kumimoji="1" lang="en-US" altLang="ja-JP" b="1" dirty="0">
                <a:solidFill>
                  <a:schemeClr val="tx1"/>
                </a:solidFill>
                <a:latin typeface="メイリオ" panose="020B0604030504040204" pitchFamily="50" charset="-128"/>
                <a:ea typeface="メイリオ" panose="020B0604030504040204" pitchFamily="50" charset="-128"/>
              </a:rPr>
              <a:t>RI</a:t>
            </a:r>
            <a:r>
              <a:rPr kumimoji="1" lang="ja-JP" altLang="en-US" b="1" dirty="0">
                <a:solidFill>
                  <a:schemeClr val="tx1"/>
                </a:solidFill>
                <a:latin typeface="メイリオ" panose="020B0604030504040204" pitchFamily="50" charset="-128"/>
                <a:ea typeface="メイリオ" panose="020B0604030504040204" pitchFamily="50" charset="-128"/>
              </a:rPr>
              <a:t>理事会</a:t>
            </a:r>
          </a:p>
        </p:txBody>
      </p:sp>
    </p:spTree>
    <p:extLst>
      <p:ext uri="{BB962C8B-B14F-4D97-AF65-F5344CB8AC3E}">
        <p14:creationId xmlns:p14="http://schemas.microsoft.com/office/powerpoint/2010/main" val="2070575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ED0BD-97E6-5E88-1CD3-C40BCE665E6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5B75C8F-016C-42E1-0D69-C62D4B0EEA9F}"/>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7C9A164B-3CC3-B014-1332-C6C4E7991EED}"/>
              </a:ext>
            </a:extLst>
          </p:cNvPr>
          <p:cNvSpPr/>
          <p:nvPr/>
        </p:nvSpPr>
        <p:spPr>
          <a:xfrm>
            <a:off x="272561" y="1318833"/>
            <a:ext cx="3070800" cy="62397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25-72</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71BA76E-2213-E3F4-9299-152608F41EAD}"/>
              </a:ext>
            </a:extLst>
          </p:cNvPr>
          <p:cNvSpPr/>
          <p:nvPr/>
        </p:nvSpPr>
        <p:spPr>
          <a:xfrm>
            <a:off x="481807" y="1989587"/>
            <a:ext cx="4957763" cy="381885"/>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地区大会を毎年開催する要件を削除する件</a:t>
            </a:r>
          </a:p>
        </p:txBody>
      </p:sp>
      <p:sp>
        <p:nvSpPr>
          <p:cNvPr id="9" name="正方形/長方形 8">
            <a:extLst>
              <a:ext uri="{FF2B5EF4-FFF2-40B4-BE49-F238E27FC236}">
                <a16:creationId xmlns:a16="http://schemas.microsoft.com/office/drawing/2014/main" id="{020774EE-ADA2-ED37-1081-2997BEF86204}"/>
              </a:ext>
            </a:extLst>
          </p:cNvPr>
          <p:cNvSpPr/>
          <p:nvPr/>
        </p:nvSpPr>
        <p:spPr>
          <a:xfrm>
            <a:off x="272561" y="2437290"/>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A9B369C8-E86A-1460-0B39-F0667560DA12}"/>
              </a:ext>
            </a:extLst>
          </p:cNvPr>
          <p:cNvSpPr/>
          <p:nvPr/>
        </p:nvSpPr>
        <p:spPr>
          <a:xfrm>
            <a:off x="481807" y="2631885"/>
            <a:ext cx="11376818" cy="4134676"/>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ysClr val="windowText" lastClr="000000"/>
                </a:solidFill>
                <a:latin typeface="メイリオ" panose="020B0604030504040204" pitchFamily="50" charset="-128"/>
                <a:ea typeface="メイリオ" panose="020B0604030504040204" pitchFamily="50" charset="-128"/>
              </a:rPr>
              <a:t>第</a:t>
            </a:r>
            <a:r>
              <a:rPr kumimoji="1" lang="en-US" altLang="ja-JP" sz="1600" b="1" dirty="0">
                <a:solidFill>
                  <a:sysClr val="windowText" lastClr="000000"/>
                </a:solidFill>
                <a:latin typeface="メイリオ" panose="020B0604030504040204" pitchFamily="50" charset="-128"/>
                <a:ea typeface="メイリオ" panose="020B0604030504040204" pitchFamily="50" charset="-128"/>
              </a:rPr>
              <a:t>11</a:t>
            </a: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条</a:t>
            </a:r>
            <a:r>
              <a:rPr lang="ja-JP" altLang="en-US" sz="1600" b="1" dirty="0">
                <a:solidFill>
                  <a:sysClr val="windowText" lastClr="000000"/>
                </a:solidFill>
                <a:latin typeface="メイリオ" panose="020B0604030504040204" pitchFamily="50" charset="-128"/>
                <a:ea typeface="メイリオ" panose="020B0604030504040204" pitchFamily="50" charset="-128"/>
              </a:rPr>
              <a:t>　理事の指名と選挙</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11.020. </a:t>
            </a:r>
            <a:r>
              <a:rPr lang="ja-JP" altLang="en-US" sz="1400" dirty="0">
                <a:solidFill>
                  <a:sysClr val="windowText" lastClr="000000"/>
                </a:solidFill>
                <a:latin typeface="メイリオ" panose="020B0604030504040204" pitchFamily="50" charset="-128"/>
                <a:ea typeface="メイリオ" panose="020B0604030504040204" pitchFamily="50" charset="-128"/>
              </a:rPr>
              <a:t>指名委員会手続による理事ノミニーと補欠の選挙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11.020.4.</a:t>
            </a:r>
            <a:r>
              <a:rPr lang="ja-JP" altLang="en-US" sz="1400" dirty="0">
                <a:solidFill>
                  <a:sysClr val="windowText" lastClr="000000"/>
                </a:solidFill>
                <a:latin typeface="メイリオ" panose="020B0604030504040204" pitchFamily="50" charset="-128"/>
                <a:ea typeface="メイリオ" panose="020B0604030504040204" pitchFamily="50" charset="-128"/>
              </a:rPr>
              <a:t>選挙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第</a:t>
            </a:r>
            <a:r>
              <a:rPr lang="en-US" altLang="ja-JP" sz="1400" dirty="0">
                <a:solidFill>
                  <a:sysClr val="windowText" lastClr="000000"/>
                </a:solidFill>
                <a:latin typeface="メイリオ" panose="020B0604030504040204" pitchFamily="50" charset="-128"/>
                <a:ea typeface="メイリオ" panose="020B0604030504040204" pitchFamily="50" charset="-128"/>
              </a:rPr>
              <a:t>11.020.09</a:t>
            </a:r>
            <a:r>
              <a:rPr lang="ja-JP" altLang="en-US" sz="1400" dirty="0">
                <a:solidFill>
                  <a:sysClr val="windowText" lastClr="000000"/>
                </a:solidFill>
                <a:latin typeface="メイリオ" panose="020B0604030504040204" pitchFamily="50" charset="-128"/>
                <a:ea typeface="メイリオ" panose="020B0604030504040204" pitchFamily="50" charset="-128"/>
              </a:rPr>
              <a:t>項、采</a:t>
            </a:r>
            <a:r>
              <a:rPr lang="en-US" altLang="ja-JP" sz="1400" dirty="0">
                <a:solidFill>
                  <a:sysClr val="windowText" lastClr="000000"/>
                </a:solidFill>
                <a:latin typeface="メイリオ" panose="020B0604030504040204" pitchFamily="50" charset="-128"/>
                <a:ea typeface="メイリオ" panose="020B0604030504040204" pitchFamily="50" charset="-128"/>
              </a:rPr>
              <a:t>11.020.10.</a:t>
            </a:r>
            <a:r>
              <a:rPr lang="ja-JP" altLang="en-US" sz="1400" dirty="0">
                <a:solidFill>
                  <a:sysClr val="windowText" lastClr="000000"/>
                </a:solidFill>
                <a:latin typeface="メイリオ" panose="020B0604030504040204" pitchFamily="50" charset="-128"/>
                <a:ea typeface="メイリオ" panose="020B0604030504040204" pitchFamily="50" charset="-128"/>
              </a:rPr>
              <a:t>項、および第</a:t>
            </a:r>
            <a:r>
              <a:rPr lang="en-US" altLang="ja-JP" sz="1400" dirty="0">
                <a:solidFill>
                  <a:sysClr val="windowText" lastClr="000000"/>
                </a:solidFill>
                <a:latin typeface="メイリオ" panose="020B0604030504040204" pitchFamily="50" charset="-128"/>
                <a:ea typeface="メイリオ" panose="020B0604030504040204" pitchFamily="50" charset="-128"/>
              </a:rPr>
              <a:t>11.020.11.</a:t>
            </a:r>
            <a:r>
              <a:rPr lang="ja-JP" altLang="en-US" sz="1400" dirty="0">
                <a:solidFill>
                  <a:sysClr val="windowText" lastClr="000000"/>
                </a:solidFill>
                <a:latin typeface="メイリオ" panose="020B0604030504040204" pitchFamily="50" charset="-128"/>
                <a:ea typeface="メイリオ" panose="020B0604030504040204" pitchFamily="50" charset="-128"/>
              </a:rPr>
              <a:t>項に規定されている場合を除き、指名委員会の委員と補欠委員は、指名が予定されている年の前年の地区大会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またはガバナーが実施するクラブ投票</a:t>
            </a:r>
            <a:r>
              <a:rPr lang="ja-JP" altLang="en-US" sz="1400" dirty="0">
                <a:solidFill>
                  <a:sysClr val="windowText" lastClr="000000"/>
                </a:solidFill>
                <a:latin typeface="メイリオ" panose="020B0604030504040204" pitchFamily="50" charset="-128"/>
                <a:ea typeface="メイリオ" panose="020B0604030504040204" pitchFamily="50" charset="-128"/>
              </a:rPr>
              <a:t>で選挙されるものとする。</a:t>
            </a:r>
            <a:r>
              <a:rPr lang="en-US" altLang="ja-JP" sz="1400" dirty="0">
                <a:solidFill>
                  <a:sysClr val="windowText" lastClr="000000"/>
                </a:solidFill>
                <a:latin typeface="メイリオ" panose="020B0604030504040204" pitchFamily="50" charset="-128"/>
                <a:ea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rPr>
              <a:t>クラブの納入や負債の状況はガバナーが判断する。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11.020.5.</a:t>
            </a:r>
            <a:r>
              <a:rPr lang="ja-JP" altLang="en-US" sz="1400" dirty="0">
                <a:solidFill>
                  <a:sysClr val="windowText" lastClr="000000"/>
                </a:solidFill>
                <a:latin typeface="メイリオ" panose="020B0604030504040204" pitchFamily="50" charset="-128"/>
                <a:ea typeface="メイリオ" panose="020B0604030504040204" pitchFamily="50" charset="-128"/>
              </a:rPr>
              <a:t>推薦</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地区内のクラブは、指名委員を務める意思があり、実際に努めが果たせることを示している会員がいる場合、委員となる資格のあるクラブ会員を推薦できる。クラブは、その推薦を書面で証するものとし、クラブ会長と感じの署名がなければならない。この推薦書は、ガバナーに提出され、地区大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において選挙人、またはガバナーが実施するクラブ投票</a:t>
            </a:r>
            <a:r>
              <a:rPr lang="ja-JP" altLang="en-US" sz="1400" dirty="0">
                <a:solidFill>
                  <a:sysClr val="windowText" lastClr="000000"/>
                </a:solidFill>
                <a:latin typeface="メイリオ" panose="020B0604030504040204" pitchFamily="50" charset="-128"/>
                <a:ea typeface="メイリオ" panose="020B0604030504040204" pitchFamily="50" charset="-128"/>
              </a:rPr>
              <a:t>において</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選挙人</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a:t>
            </a:r>
            <a:r>
              <a:rPr lang="ja-JP" altLang="en-US" sz="1400" dirty="0">
                <a:solidFill>
                  <a:sysClr val="windowText" lastClr="000000"/>
                </a:solidFill>
                <a:latin typeface="メイリオ" panose="020B0604030504040204" pitchFamily="50" charset="-128"/>
                <a:ea typeface="メイリオ" panose="020B0604030504040204" pitchFamily="50" charset="-128"/>
              </a:rPr>
              <a:t>に提示されるものとする。</a:t>
            </a:r>
            <a:r>
              <a:rPr lang="en-US" altLang="ja-JP" sz="1400" dirty="0">
                <a:solidFill>
                  <a:sysClr val="windowText" lastClr="000000"/>
                </a:solidFill>
                <a:latin typeface="メイリオ" panose="020B0604030504040204" pitchFamily="50" charset="-128"/>
                <a:ea typeface="メイリオ" panose="020B0604030504040204" pitchFamily="50" charset="-128"/>
              </a:rPr>
              <a:t>…</a:t>
            </a:r>
          </a:p>
          <a:p>
            <a:r>
              <a:rPr lang="en-US" altLang="ja-JP" sz="1400" dirty="0">
                <a:solidFill>
                  <a:sysClr val="windowText" lastClr="000000"/>
                </a:solidFill>
                <a:latin typeface="メイリオ" panose="020B0604030504040204" pitchFamily="50" charset="-128"/>
                <a:ea typeface="メイリオ" panose="020B0604030504040204" pitchFamily="50" charset="-128"/>
              </a:rPr>
              <a:t>11.020.10.</a:t>
            </a:r>
            <a:r>
              <a:rPr lang="ja-JP" altLang="en-US" sz="1400" dirty="0">
                <a:solidFill>
                  <a:sysClr val="windowText" lastClr="000000"/>
                </a:solidFill>
                <a:latin typeface="メイリオ" panose="020B0604030504040204" pitchFamily="50" charset="-128"/>
                <a:ea typeface="メイリオ" panose="020B0604030504040204" pitchFamily="50" charset="-128"/>
              </a:rPr>
              <a:t>クラブ投票による</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指名委員会委員の</a:t>
            </a:r>
            <a:r>
              <a:rPr lang="ja-JP" altLang="en-US" sz="1400" dirty="0">
                <a:solidFill>
                  <a:sysClr val="windowText" lastClr="000000"/>
                </a:solidFill>
                <a:latin typeface="メイリオ" panose="020B0604030504040204" pitchFamily="50" charset="-128"/>
                <a:ea typeface="メイリオ" panose="020B0604030504040204" pitchFamily="50" charset="-128"/>
              </a:rPr>
              <a:t>選挙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事情により必要のある場合、理事会は、地区に対し指名委員会と補欠委員をクラブ投票によって選ぶことを認めることができる。</a:t>
            </a:r>
            <a:r>
              <a:rPr lang="ja-JP" altLang="en-US" sz="1400" dirty="0">
                <a:solidFill>
                  <a:sysClr val="windowText" lastClr="000000"/>
                </a:solidFill>
                <a:latin typeface="メイリオ" panose="020B0604030504040204" pitchFamily="50" charset="-128"/>
                <a:ea typeface="メイリオ" panose="020B0604030504040204" pitchFamily="50" charset="-128"/>
              </a:rPr>
              <a:t>その場合ガバナーは、推薦を要請する公式の要請書を地区内の各クラブに送付するものとする。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12</a:t>
            </a:r>
            <a:r>
              <a:rPr lang="ja-JP" altLang="en-US" sz="1600" b="1" dirty="0">
                <a:solidFill>
                  <a:sysClr val="windowText" lastClr="000000"/>
                </a:solidFill>
                <a:latin typeface="メイリオ" panose="020B0604030504040204" pitchFamily="50" charset="-128"/>
                <a:ea typeface="メイリオ" panose="020B0604030504040204" pitchFamily="50" charset="-128"/>
              </a:rPr>
              <a:t>条　ガバナーの指名と選挙</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12.030.</a:t>
            </a:r>
            <a:r>
              <a:rPr lang="ja-JP" altLang="en-US" sz="1400" dirty="0">
                <a:solidFill>
                  <a:sysClr val="windowText" lastClr="000000"/>
                </a:solidFill>
                <a:latin typeface="メイリオ" panose="020B0604030504040204" pitchFamily="50" charset="-128"/>
                <a:ea typeface="メイリオ" panose="020B0604030504040204" pitchFamily="50" charset="-128"/>
              </a:rPr>
              <a:t>指名委員会手続</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12.030.1</a:t>
            </a:r>
            <a:r>
              <a:rPr lang="ja-JP" altLang="en-US" sz="1400" dirty="0">
                <a:solidFill>
                  <a:sysClr val="windowText" lastClr="000000"/>
                </a:solidFill>
                <a:latin typeface="メイリオ" panose="020B0604030504040204" pitchFamily="50" charset="-128"/>
                <a:ea typeface="メイリオ" panose="020B0604030504040204" pitchFamily="50" charset="-128"/>
              </a:rPr>
              <a:t>ガバナーの指名委員会</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指名委員会の手続きを採用する地区においては、委員会は、ガバナーノミニーとして最適任の候補者を探し出し、推薦するものとする。指名委員の選出方法を含む指名委員会の職務権限は、地区大会に出席し投票する選挙人が採択した決議</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またはガバナーが実施するクラブ投票</a:t>
            </a:r>
            <a:endParaRPr lang="en-US" altLang="ja-JP" sz="14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による決定されるものとする。職務権限は、本細則と矛盾してはならない。</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33A78DE4-EBF9-DE7D-D864-036C59E2BC4C}"/>
              </a:ext>
            </a:extLst>
          </p:cNvPr>
          <p:cNvSpPr/>
          <p:nvPr/>
        </p:nvSpPr>
        <p:spPr>
          <a:xfrm>
            <a:off x="3571453" y="1574303"/>
            <a:ext cx="2124000"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kumimoji="1" lang="en-US" altLang="ja-JP" b="1" dirty="0">
                <a:solidFill>
                  <a:schemeClr val="tx1"/>
                </a:solidFill>
                <a:latin typeface="メイリオ" panose="020B0604030504040204" pitchFamily="50" charset="-128"/>
                <a:ea typeface="メイリオ" panose="020B0604030504040204" pitchFamily="50" charset="-128"/>
              </a:rPr>
              <a:t>RI</a:t>
            </a:r>
            <a:r>
              <a:rPr kumimoji="1" lang="ja-JP" altLang="en-US" b="1" dirty="0">
                <a:solidFill>
                  <a:schemeClr val="tx1"/>
                </a:solidFill>
                <a:latin typeface="メイリオ" panose="020B0604030504040204" pitchFamily="50" charset="-128"/>
                <a:ea typeface="メイリオ" panose="020B0604030504040204" pitchFamily="50" charset="-128"/>
              </a:rPr>
              <a:t>理事会</a:t>
            </a:r>
          </a:p>
        </p:txBody>
      </p:sp>
    </p:spTree>
    <p:extLst>
      <p:ext uri="{BB962C8B-B14F-4D97-AF65-F5344CB8AC3E}">
        <p14:creationId xmlns:p14="http://schemas.microsoft.com/office/powerpoint/2010/main" val="77936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08C2BB3-7144-44A1-D257-5F299639D478}"/>
              </a:ext>
            </a:extLst>
          </p:cNvPr>
          <p:cNvSpPr>
            <a:spLocks noGrp="1"/>
          </p:cNvSpPr>
          <p:nvPr>
            <p:ph type="sldNum" sz="quarter" idx="12"/>
          </p:nvPr>
        </p:nvSpPr>
        <p:spPr/>
        <p:txBody>
          <a:bodyPr/>
          <a:lstStyle/>
          <a:p>
            <a:fld id="{97A94E25-127B-4C48-AF96-44BA7B823777}" type="slidenum">
              <a:rPr lang="en-US" smtClean="0"/>
              <a:pPr/>
              <a:t>6</a:t>
            </a:fld>
            <a:endParaRPr lang="en-US" dirty="0"/>
          </a:p>
        </p:txBody>
      </p:sp>
      <p:pic>
        <p:nvPicPr>
          <p:cNvPr id="6" name="図 5">
            <a:extLst>
              <a:ext uri="{FF2B5EF4-FFF2-40B4-BE49-F238E27FC236}">
                <a16:creationId xmlns:a16="http://schemas.microsoft.com/office/drawing/2014/main" id="{3A139C8E-8590-C92E-1C5C-0C0B1A794CCB}"/>
              </a:ext>
            </a:extLst>
          </p:cNvPr>
          <p:cNvPicPr>
            <a:picLocks noChangeAspect="1"/>
          </p:cNvPicPr>
          <p:nvPr/>
        </p:nvPicPr>
        <p:blipFill>
          <a:blip r:embed="rId3"/>
          <a:stretch>
            <a:fillRect/>
          </a:stretch>
        </p:blipFill>
        <p:spPr>
          <a:xfrm>
            <a:off x="0" y="0"/>
            <a:ext cx="12192000" cy="1157288"/>
          </a:xfrm>
          <a:prstGeom prst="rect">
            <a:avLst/>
          </a:prstGeom>
        </p:spPr>
      </p:pic>
      <p:graphicFrame>
        <p:nvGraphicFramePr>
          <p:cNvPr id="7" name="表 6">
            <a:extLst>
              <a:ext uri="{FF2B5EF4-FFF2-40B4-BE49-F238E27FC236}">
                <a16:creationId xmlns:a16="http://schemas.microsoft.com/office/drawing/2014/main" id="{E16F8DCE-43A7-9FB5-6F63-6A0E6B85E82A}"/>
              </a:ext>
            </a:extLst>
          </p:cNvPr>
          <p:cNvGraphicFramePr>
            <a:graphicFrameLocks noGrp="1"/>
          </p:cNvGraphicFramePr>
          <p:nvPr>
            <p:extLst>
              <p:ext uri="{D42A27DB-BD31-4B8C-83A1-F6EECF244321}">
                <p14:modId xmlns:p14="http://schemas.microsoft.com/office/powerpoint/2010/main" val="4221249447"/>
              </p:ext>
            </p:extLst>
          </p:nvPr>
        </p:nvGraphicFramePr>
        <p:xfrm>
          <a:off x="137580" y="1510030"/>
          <a:ext cx="11916840" cy="4846320"/>
        </p:xfrm>
        <a:graphic>
          <a:graphicData uri="http://schemas.openxmlformats.org/drawingml/2006/table">
            <a:tbl>
              <a:tblPr firstRow="1" bandRow="1">
                <a:tableStyleId>{5940675A-B579-460E-94D1-54222C63F5DA}</a:tableStyleId>
              </a:tblPr>
              <a:tblGrid>
                <a:gridCol w="1534058">
                  <a:extLst>
                    <a:ext uri="{9D8B030D-6E8A-4147-A177-3AD203B41FA5}">
                      <a16:colId xmlns:a16="http://schemas.microsoft.com/office/drawing/2014/main" val="718305024"/>
                    </a:ext>
                  </a:extLst>
                </a:gridCol>
                <a:gridCol w="9342989">
                  <a:extLst>
                    <a:ext uri="{9D8B030D-6E8A-4147-A177-3AD203B41FA5}">
                      <a16:colId xmlns:a16="http://schemas.microsoft.com/office/drawing/2014/main" val="843987697"/>
                    </a:ext>
                  </a:extLst>
                </a:gridCol>
                <a:gridCol w="1039793">
                  <a:extLst>
                    <a:ext uri="{9D8B030D-6E8A-4147-A177-3AD203B41FA5}">
                      <a16:colId xmlns:a16="http://schemas.microsoft.com/office/drawing/2014/main" val="966254452"/>
                    </a:ext>
                  </a:extLst>
                </a:gridCol>
              </a:tblGrid>
              <a:tr h="514357">
                <a:tc>
                  <a:txBody>
                    <a:bodyPr/>
                    <a:lstStyle/>
                    <a:p>
                      <a:r>
                        <a:rPr kumimoji="1" lang="en-US" altLang="ja-JP" sz="2600" b="1" dirty="0">
                          <a:latin typeface="メイリオ" panose="020B0604030504040204" pitchFamily="50" charset="-128"/>
                          <a:ea typeface="メイリオ" panose="020B0604030504040204" pitchFamily="50" charset="-128"/>
                        </a:rPr>
                        <a:t>24R-01</a:t>
                      </a:r>
                      <a:endParaRPr kumimoji="1" lang="ja-JP" altLang="en-US" sz="26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2400" b="1" dirty="0">
                          <a:latin typeface="メイリオ" panose="020B0604030504040204" pitchFamily="50" charset="-128"/>
                          <a:ea typeface="メイリオ" panose="020B0604030504040204" pitchFamily="50" charset="-128"/>
                        </a:rPr>
                        <a:t>全てのロータリークラブに例会を毎週開くよう奨励することを検討するよう</a:t>
                      </a:r>
                      <a:r>
                        <a:rPr kumimoji="1" lang="en-US" altLang="ja-JP" sz="2400" b="1" dirty="0">
                          <a:latin typeface="メイリオ" panose="020B0604030504040204" pitchFamily="50" charset="-128"/>
                          <a:ea typeface="メイリオ" panose="020B0604030504040204" pitchFamily="50" charset="-128"/>
                        </a:rPr>
                        <a:t>RI</a:t>
                      </a:r>
                      <a:r>
                        <a:rPr kumimoji="1" lang="ja-JP" altLang="en-US" sz="2400" b="1" dirty="0">
                          <a:latin typeface="メイリオ" panose="020B0604030504040204" pitchFamily="50" charset="-128"/>
                          <a:ea typeface="メイリオ" panose="020B0604030504040204" pitchFamily="50" charset="-128"/>
                        </a:rPr>
                        <a:t>理事会に要請する件（第</a:t>
                      </a:r>
                      <a:r>
                        <a:rPr kumimoji="1" lang="en-US" altLang="ja-JP" sz="2400" b="1" dirty="0">
                          <a:latin typeface="メイリオ" panose="020B0604030504040204" pitchFamily="50" charset="-128"/>
                          <a:ea typeface="メイリオ" panose="020B0604030504040204" pitchFamily="50" charset="-128"/>
                        </a:rPr>
                        <a:t>3170</a:t>
                      </a:r>
                      <a:r>
                        <a:rPr kumimoji="1" lang="ja-JP" altLang="en-US" sz="2400" b="1" dirty="0">
                          <a:latin typeface="メイリオ" panose="020B0604030504040204" pitchFamily="50" charset="-128"/>
                          <a:ea typeface="メイリオ" panose="020B0604030504040204" pitchFamily="50" charset="-128"/>
                        </a:rPr>
                        <a:t>地区、インド）</a:t>
                      </a:r>
                    </a:p>
                  </a:txBody>
                  <a:tcPr anchor="ctr"/>
                </a:tc>
                <a:tc>
                  <a:txBody>
                    <a:bodyPr/>
                    <a:lstStyle/>
                    <a:p>
                      <a:r>
                        <a:rPr kumimoji="1" lang="ja-JP" altLang="en-US" sz="2400" b="1" dirty="0">
                          <a:latin typeface="メイリオ" panose="020B0604030504040204" pitchFamily="50" charset="-128"/>
                          <a:ea typeface="メイリオ" panose="020B0604030504040204" pitchFamily="50" charset="-128"/>
                        </a:rPr>
                        <a:t>採択</a:t>
                      </a:r>
                    </a:p>
                  </a:txBody>
                  <a:tcPr anchor="ctr"/>
                </a:tc>
                <a:extLst>
                  <a:ext uri="{0D108BD9-81ED-4DB2-BD59-A6C34878D82A}">
                    <a16:rowId xmlns:a16="http://schemas.microsoft.com/office/drawing/2014/main" val="3305242343"/>
                  </a:ext>
                </a:extLst>
              </a:tr>
              <a:tr h="784653">
                <a:tc>
                  <a:txBody>
                    <a:bodyPr/>
                    <a:lstStyle/>
                    <a:p>
                      <a:r>
                        <a:rPr kumimoji="1" lang="en-US" altLang="ja-JP" sz="2600" b="1" dirty="0">
                          <a:latin typeface="メイリオ" panose="020B0604030504040204" pitchFamily="50" charset="-128"/>
                          <a:ea typeface="メイリオ" panose="020B0604030504040204" pitchFamily="50" charset="-128"/>
                        </a:rPr>
                        <a:t>24R-02</a:t>
                      </a:r>
                      <a:endParaRPr kumimoji="1" lang="ja-JP" altLang="en-US" sz="2600" b="1" dirty="0">
                        <a:latin typeface="メイリオ" panose="020B0604030504040204" pitchFamily="50" charset="-128"/>
                        <a:ea typeface="メイリオ" panose="020B0604030504040204" pitchFamily="50" charset="-128"/>
                      </a:endParaRPr>
                    </a:p>
                  </a:txBody>
                  <a:tcPr anchor="ctr">
                    <a:solidFill>
                      <a:srgbClr val="FFFFCC"/>
                    </a:solidFill>
                  </a:tcPr>
                </a:tc>
                <a:tc>
                  <a:txBody>
                    <a:bodyPr/>
                    <a:lstStyle/>
                    <a:p>
                      <a:r>
                        <a:rPr kumimoji="1" lang="ja-JP" altLang="en-US" sz="2400" b="1" dirty="0">
                          <a:latin typeface="メイリオ" panose="020B0604030504040204" pitchFamily="50" charset="-128"/>
                          <a:ea typeface="メイリオ" panose="020B0604030504040204" pitchFamily="50" charset="-128"/>
                        </a:rPr>
                        <a:t>会長エレクトが</a:t>
                      </a:r>
                      <a:r>
                        <a:rPr kumimoji="1" lang="en-US" altLang="ja-JP" sz="2400" b="1" dirty="0">
                          <a:latin typeface="メイリオ" panose="020B0604030504040204" pitchFamily="50" charset="-128"/>
                          <a:ea typeface="メイリオ" panose="020B0604030504040204" pitchFamily="50" charset="-128"/>
                        </a:rPr>
                        <a:t>PETS</a:t>
                      </a:r>
                      <a:r>
                        <a:rPr kumimoji="1" lang="ja-JP" altLang="en-US" sz="2400" b="1" dirty="0">
                          <a:latin typeface="メイリオ" panose="020B0604030504040204" pitchFamily="50" charset="-128"/>
                          <a:ea typeface="メイリオ" panose="020B0604030504040204" pitchFamily="50" charset="-128"/>
                        </a:rPr>
                        <a:t>出席前に「クラブ会長の基本」の学習プランを修了するよう</a:t>
                      </a:r>
                      <a:r>
                        <a:rPr kumimoji="1" lang="en-US" altLang="ja-JP" sz="2400" b="1" dirty="0">
                          <a:latin typeface="メイリオ" panose="020B0604030504040204" pitchFamily="50" charset="-128"/>
                          <a:ea typeface="メイリオ" panose="020B0604030504040204" pitchFamily="50" charset="-128"/>
                        </a:rPr>
                        <a:t>RI</a:t>
                      </a:r>
                      <a:r>
                        <a:rPr kumimoji="1" lang="ja-JP" altLang="en-US" sz="2400" b="1" dirty="0">
                          <a:latin typeface="メイリオ" panose="020B0604030504040204" pitchFamily="50" charset="-128"/>
                          <a:ea typeface="メイリオ" panose="020B0604030504040204" pitchFamily="50" charset="-128"/>
                        </a:rPr>
                        <a:t>理事会に要請する</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a:t>
                      </a:r>
                      <a:r>
                        <a:rPr kumimoji="1" lang="en-US" altLang="ja-JP" sz="2400" b="1" dirty="0">
                          <a:latin typeface="メイリオ" panose="020B0604030504040204" pitchFamily="50" charset="-128"/>
                          <a:ea typeface="メイリオ" panose="020B0604030504040204" pitchFamily="50" charset="-128"/>
                        </a:rPr>
                        <a:t>Salou RC</a:t>
                      </a:r>
                      <a:r>
                        <a:rPr kumimoji="1" lang="ja-JP" altLang="en-US" sz="2400" b="1" dirty="0">
                          <a:latin typeface="メイリオ" panose="020B0604030504040204" pitchFamily="50" charset="-128"/>
                          <a:ea typeface="メイリオ" panose="020B0604030504040204" pitchFamily="50" charset="-128"/>
                        </a:rPr>
                        <a:t>、スペイン、</a:t>
                      </a:r>
                      <a:r>
                        <a:rPr kumimoji="1" lang="en-US" altLang="ja-JP" sz="2400" b="1" dirty="0">
                          <a:latin typeface="メイリオ" panose="020B0604030504040204" pitchFamily="50" charset="-128"/>
                          <a:ea typeface="メイリオ" panose="020B0604030504040204" pitchFamily="50" charset="-128"/>
                        </a:rPr>
                        <a:t>2202</a:t>
                      </a:r>
                      <a:r>
                        <a:rPr kumimoji="1" lang="ja-JP" altLang="en-US" sz="2400" b="1" dirty="0">
                          <a:latin typeface="メイリオ" panose="020B0604030504040204" pitchFamily="50" charset="-128"/>
                          <a:ea typeface="メイリオ" panose="020B0604030504040204" pitchFamily="50" charset="-128"/>
                        </a:rPr>
                        <a:t>地区）</a:t>
                      </a:r>
                    </a:p>
                  </a:txBody>
                  <a:tcPr anchor="ctr">
                    <a:solidFill>
                      <a:srgbClr val="FFFFCC"/>
                    </a:solidFill>
                  </a:tcPr>
                </a:tc>
                <a:tc>
                  <a:txBody>
                    <a:bodyPr/>
                    <a:lstStyle/>
                    <a:p>
                      <a:r>
                        <a:rPr kumimoji="1" lang="ja-JP" altLang="en-US" sz="2400" b="1" dirty="0">
                          <a:latin typeface="メイリオ" panose="020B0604030504040204" pitchFamily="50" charset="-128"/>
                          <a:ea typeface="メイリオ" panose="020B0604030504040204" pitchFamily="50" charset="-128"/>
                        </a:rPr>
                        <a:t>採択</a:t>
                      </a:r>
                    </a:p>
                  </a:txBody>
                  <a:tcPr anchor="ctr"/>
                </a:tc>
                <a:extLst>
                  <a:ext uri="{0D108BD9-81ED-4DB2-BD59-A6C34878D82A}">
                    <a16:rowId xmlns:a16="http://schemas.microsoft.com/office/drawing/2014/main" val="3042846493"/>
                  </a:ext>
                </a:extLst>
              </a:tr>
              <a:tr h="784653">
                <a:tc>
                  <a:txBody>
                    <a:bodyPr/>
                    <a:lstStyle/>
                    <a:p>
                      <a:r>
                        <a:rPr kumimoji="1" lang="en-US" altLang="ja-JP" sz="2600" b="1" dirty="0">
                          <a:latin typeface="メイリオ" panose="020B0604030504040204" pitchFamily="50" charset="-128"/>
                          <a:ea typeface="メイリオ" panose="020B0604030504040204" pitchFamily="50" charset="-128"/>
                        </a:rPr>
                        <a:t>24R-09</a:t>
                      </a:r>
                      <a:endParaRPr kumimoji="1" lang="ja-JP" altLang="en-US" sz="2600" b="1" dirty="0">
                        <a:latin typeface="メイリオ" panose="020B0604030504040204" pitchFamily="50" charset="-128"/>
                        <a:ea typeface="メイリオ" panose="020B0604030504040204" pitchFamily="50" charset="-128"/>
                      </a:endParaRPr>
                    </a:p>
                  </a:txBody>
                  <a:tcPr anchor="ctr">
                    <a:solidFill>
                      <a:srgbClr val="CCECFF"/>
                    </a:solidFill>
                  </a:tcPr>
                </a:tc>
                <a:tc>
                  <a:txBody>
                    <a:bodyPr/>
                    <a:lstStyle/>
                    <a:p>
                      <a:r>
                        <a:rPr kumimoji="1" lang="ja-JP" altLang="en-US" sz="2400" b="1" dirty="0">
                          <a:latin typeface="メイリオ" panose="020B0604030504040204" pitchFamily="50" charset="-128"/>
                          <a:ea typeface="メイリオ" panose="020B0604030504040204" pitchFamily="50" charset="-128"/>
                        </a:rPr>
                        <a:t>各地区に地区規定審議委員会の設置を推奨することを検討するよう</a:t>
                      </a:r>
                      <a:r>
                        <a:rPr kumimoji="1" lang="en-US" altLang="ja-JP" sz="2400" b="1" dirty="0">
                          <a:latin typeface="メイリオ" panose="020B0604030504040204" pitchFamily="50" charset="-128"/>
                          <a:ea typeface="メイリオ" panose="020B0604030504040204" pitchFamily="50" charset="-128"/>
                        </a:rPr>
                        <a:t>RI</a:t>
                      </a:r>
                      <a:r>
                        <a:rPr kumimoji="1" lang="ja-JP" altLang="en-US" sz="2400" b="1" dirty="0">
                          <a:latin typeface="メイリオ" panose="020B0604030504040204" pitchFamily="50" charset="-128"/>
                          <a:ea typeface="メイリオ" panose="020B0604030504040204" pitchFamily="50" charset="-128"/>
                        </a:rPr>
                        <a:t>理事会に要請する件 （神戸西神</a:t>
                      </a:r>
                      <a:r>
                        <a:rPr kumimoji="1" lang="en-US" altLang="ja-JP" sz="2400" b="1" dirty="0">
                          <a:latin typeface="メイリオ" panose="020B0604030504040204" pitchFamily="50" charset="-128"/>
                          <a:ea typeface="メイリオ" panose="020B0604030504040204" pitchFamily="50" charset="-128"/>
                        </a:rPr>
                        <a:t>RC</a:t>
                      </a:r>
                      <a:r>
                        <a:rPr kumimoji="1" lang="ja-JP" altLang="en-US" sz="2400" b="1" dirty="0">
                          <a:latin typeface="メイリオ" panose="020B0604030504040204" pitchFamily="50" charset="-128"/>
                          <a:ea typeface="メイリオ" panose="020B0604030504040204" pitchFamily="50" charset="-128"/>
                        </a:rPr>
                        <a:t>、</a:t>
                      </a:r>
                      <a:r>
                        <a:rPr kumimoji="1" lang="en-US" altLang="ja-JP" sz="2400" b="1" dirty="0">
                          <a:latin typeface="メイリオ" panose="020B0604030504040204" pitchFamily="50" charset="-128"/>
                          <a:ea typeface="メイリオ" panose="020B0604030504040204" pitchFamily="50" charset="-128"/>
                        </a:rPr>
                        <a:t>2680</a:t>
                      </a:r>
                      <a:r>
                        <a:rPr kumimoji="1" lang="ja-JP" altLang="en-US" sz="2400" b="1" dirty="0">
                          <a:latin typeface="メイリオ" panose="020B0604030504040204" pitchFamily="50" charset="-128"/>
                          <a:ea typeface="メイリオ" panose="020B0604030504040204" pitchFamily="50" charset="-128"/>
                        </a:rPr>
                        <a:t>地区）</a:t>
                      </a:r>
                    </a:p>
                  </a:txBody>
                  <a:tcPr anchor="ctr">
                    <a:solidFill>
                      <a:srgbClr val="CCECFF"/>
                    </a:solidFill>
                  </a:tcPr>
                </a:tc>
                <a:tc>
                  <a:txBody>
                    <a:bodyPr/>
                    <a:lstStyle/>
                    <a:p>
                      <a:r>
                        <a:rPr kumimoji="1" lang="ja-JP" altLang="en-US" sz="2400" b="1" dirty="0">
                          <a:latin typeface="メイリオ" panose="020B0604030504040204" pitchFamily="50" charset="-128"/>
                          <a:ea typeface="メイリオ" panose="020B0604030504040204" pitchFamily="50" charset="-128"/>
                        </a:rPr>
                        <a:t>採択</a:t>
                      </a:r>
                    </a:p>
                  </a:txBody>
                  <a:tcPr anchor="ctr"/>
                </a:tc>
                <a:extLst>
                  <a:ext uri="{0D108BD9-81ED-4DB2-BD59-A6C34878D82A}">
                    <a16:rowId xmlns:a16="http://schemas.microsoft.com/office/drawing/2014/main" val="1103470293"/>
                  </a:ext>
                </a:extLst>
              </a:tr>
              <a:tr h="514357">
                <a:tc>
                  <a:txBody>
                    <a:bodyPr/>
                    <a:lstStyle/>
                    <a:p>
                      <a:r>
                        <a:rPr kumimoji="1" lang="en-US" altLang="ja-JP" sz="2600" b="1" dirty="0">
                          <a:solidFill>
                            <a:schemeClr val="bg1"/>
                          </a:solidFill>
                          <a:latin typeface="メイリオ" panose="020B0604030504040204" pitchFamily="50" charset="-128"/>
                          <a:ea typeface="メイリオ" panose="020B0604030504040204" pitchFamily="50" charset="-128"/>
                        </a:rPr>
                        <a:t>24R-10</a:t>
                      </a:r>
                      <a:endParaRPr kumimoji="1" lang="ja-JP" altLang="en-US" sz="2600" b="1" dirty="0">
                        <a:solidFill>
                          <a:schemeClr val="bg1"/>
                        </a:solidFill>
                        <a:latin typeface="メイリオ" panose="020B0604030504040204" pitchFamily="50" charset="-128"/>
                        <a:ea typeface="メイリオ" panose="020B0604030504040204" pitchFamily="50" charset="-128"/>
                      </a:endParaRPr>
                    </a:p>
                  </a:txBody>
                  <a:tcPr anchor="ctr">
                    <a:solidFill>
                      <a:srgbClr val="FF3300"/>
                    </a:solidFill>
                  </a:tcPr>
                </a:tc>
                <a:tc>
                  <a:txBody>
                    <a:bodyPr/>
                    <a:lstStyle/>
                    <a:p>
                      <a:r>
                        <a:rPr kumimoji="1" lang="ja-JP" altLang="en-US" sz="2400" b="1" dirty="0">
                          <a:solidFill>
                            <a:schemeClr val="bg1"/>
                          </a:solidFill>
                          <a:latin typeface="メイリオ" panose="020B0604030504040204" pitchFamily="50" charset="-128"/>
                          <a:ea typeface="メイリオ" panose="020B0604030504040204" pitchFamily="50" charset="-128"/>
                        </a:rPr>
                        <a:t>ガバナー補佐研修の拡充の実施を検討するよう</a:t>
                      </a:r>
                      <a:r>
                        <a:rPr kumimoji="1" lang="en-US" altLang="ja-JP" sz="2400" b="1" dirty="0">
                          <a:solidFill>
                            <a:schemeClr val="bg1"/>
                          </a:solidFill>
                          <a:latin typeface="メイリオ" panose="020B0604030504040204" pitchFamily="50" charset="-128"/>
                          <a:ea typeface="メイリオ" panose="020B0604030504040204" pitchFamily="50" charset="-128"/>
                        </a:rPr>
                        <a:t>RI</a:t>
                      </a:r>
                      <a:r>
                        <a:rPr kumimoji="1" lang="ja-JP" altLang="en-US" sz="2400" b="1" dirty="0">
                          <a:solidFill>
                            <a:schemeClr val="bg1"/>
                          </a:solidFill>
                          <a:latin typeface="メイリオ" panose="020B0604030504040204" pitchFamily="50" charset="-128"/>
                          <a:ea typeface="メイリオ" panose="020B0604030504040204" pitchFamily="50" charset="-128"/>
                        </a:rPr>
                        <a:t>理事会に要請する件（</a:t>
                      </a:r>
                      <a:r>
                        <a:rPr kumimoji="1" lang="en-US" altLang="ja-JP" sz="2400" b="1" dirty="0" err="1">
                          <a:solidFill>
                            <a:schemeClr val="bg1"/>
                          </a:solidFill>
                          <a:latin typeface="メイリオ" panose="020B0604030504040204" pitchFamily="50" charset="-128"/>
                          <a:ea typeface="メイリオ" panose="020B0604030504040204" pitchFamily="50" charset="-128"/>
                        </a:rPr>
                        <a:t>Rantasalmi</a:t>
                      </a:r>
                      <a:r>
                        <a:rPr kumimoji="1" lang="en-US" altLang="ja-JP" sz="2400" b="1" dirty="0">
                          <a:solidFill>
                            <a:schemeClr val="bg1"/>
                          </a:solidFill>
                          <a:latin typeface="メイリオ" panose="020B0604030504040204" pitchFamily="50" charset="-128"/>
                          <a:ea typeface="メイリオ" panose="020B0604030504040204" pitchFamily="50" charset="-128"/>
                        </a:rPr>
                        <a:t> RC</a:t>
                      </a:r>
                      <a:r>
                        <a:rPr kumimoji="1" lang="ja-JP" altLang="en-US" sz="2400" b="1" dirty="0">
                          <a:solidFill>
                            <a:schemeClr val="bg1"/>
                          </a:solidFill>
                          <a:latin typeface="メイリオ" panose="020B0604030504040204" pitchFamily="50" charset="-128"/>
                          <a:ea typeface="メイリオ" panose="020B0604030504040204" pitchFamily="50" charset="-128"/>
                        </a:rPr>
                        <a:t>、フィンランド）</a:t>
                      </a:r>
                    </a:p>
                  </a:txBody>
                  <a:tcPr anchor="ctr">
                    <a:solidFill>
                      <a:srgbClr val="FF3300"/>
                    </a:solidFill>
                  </a:tcPr>
                </a:tc>
                <a:tc>
                  <a:txBody>
                    <a:bodyPr/>
                    <a:lstStyle/>
                    <a:p>
                      <a:r>
                        <a:rPr kumimoji="1" lang="ja-JP" altLang="en-US" sz="2400" b="1" dirty="0">
                          <a:latin typeface="メイリオ" panose="020B0604030504040204" pitchFamily="50" charset="-128"/>
                          <a:ea typeface="メイリオ" panose="020B0604030504040204" pitchFamily="50" charset="-128"/>
                        </a:rPr>
                        <a:t>採択</a:t>
                      </a:r>
                    </a:p>
                  </a:txBody>
                  <a:tcPr anchor="ctr"/>
                </a:tc>
                <a:extLst>
                  <a:ext uri="{0D108BD9-81ED-4DB2-BD59-A6C34878D82A}">
                    <a16:rowId xmlns:a16="http://schemas.microsoft.com/office/drawing/2014/main" val="2387183057"/>
                  </a:ext>
                </a:extLst>
              </a:tr>
              <a:tr h="784653">
                <a:tc>
                  <a:txBody>
                    <a:bodyPr/>
                    <a:lstStyle/>
                    <a:p>
                      <a:r>
                        <a:rPr kumimoji="1" lang="en-US" altLang="ja-JP" sz="2600" b="1" dirty="0">
                          <a:latin typeface="メイリオ" panose="020B0604030504040204" pitchFamily="50" charset="-128"/>
                          <a:ea typeface="メイリオ" panose="020B0604030504040204" pitchFamily="50" charset="-128"/>
                        </a:rPr>
                        <a:t>24R-29</a:t>
                      </a:r>
                      <a:endParaRPr kumimoji="1" lang="ja-JP" altLang="en-US" sz="2600" b="1" dirty="0">
                        <a:latin typeface="メイリオ" panose="020B0604030504040204" pitchFamily="50" charset="-128"/>
                        <a:ea typeface="メイリオ" panose="020B0604030504040204" pitchFamily="50" charset="-128"/>
                      </a:endParaRPr>
                    </a:p>
                  </a:txBody>
                  <a:tcPr anchor="ctr">
                    <a:solidFill>
                      <a:srgbClr val="CCFF99"/>
                    </a:solidFill>
                  </a:tcPr>
                </a:tc>
                <a:tc>
                  <a:txBody>
                    <a:bodyPr/>
                    <a:lstStyle/>
                    <a:p>
                      <a:r>
                        <a:rPr kumimoji="1" lang="ja-JP" altLang="en-US" sz="2400" b="1" dirty="0">
                          <a:latin typeface="メイリオ" panose="020B0604030504040204" pitchFamily="50" charset="-128"/>
                          <a:ea typeface="メイリオ" panose="020B0604030504040204" pitchFamily="50" charset="-128"/>
                        </a:rPr>
                        <a:t>ローターアクターが</a:t>
                      </a:r>
                      <a:r>
                        <a:rPr kumimoji="1" lang="en-US" altLang="ja-JP" sz="2400" b="1" dirty="0">
                          <a:latin typeface="メイリオ" panose="020B0604030504040204" pitchFamily="50" charset="-128"/>
                          <a:ea typeface="メイリオ" panose="020B0604030504040204" pitchFamily="50" charset="-128"/>
                        </a:rPr>
                        <a:t>RI</a:t>
                      </a:r>
                      <a:r>
                        <a:rPr kumimoji="1" lang="ja-JP" altLang="en-US" sz="2400" b="1" dirty="0">
                          <a:latin typeface="メイリオ" panose="020B0604030504040204" pitchFamily="50" charset="-128"/>
                          <a:ea typeface="メイリオ" panose="020B0604030504040204" pitchFamily="50" charset="-128"/>
                        </a:rPr>
                        <a:t>の行事において会場監督を務めることを許可することを検討するよう</a:t>
                      </a:r>
                      <a:r>
                        <a:rPr kumimoji="1" lang="en-US" altLang="ja-JP" sz="2400" b="1" dirty="0">
                          <a:latin typeface="メイリオ" panose="020B0604030504040204" pitchFamily="50" charset="-128"/>
                          <a:ea typeface="メイリオ" panose="020B0604030504040204" pitchFamily="50" charset="-128"/>
                        </a:rPr>
                        <a:t>RI</a:t>
                      </a:r>
                      <a:r>
                        <a:rPr kumimoji="1" lang="ja-JP" altLang="en-US" sz="2400" b="1" dirty="0">
                          <a:latin typeface="メイリオ" panose="020B0604030504040204" pitchFamily="50" charset="-128"/>
                          <a:ea typeface="メイリオ" panose="020B0604030504040204" pitchFamily="50" charset="-128"/>
                        </a:rPr>
                        <a:t>理事会に要請する </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（第</a:t>
                      </a:r>
                      <a:r>
                        <a:rPr kumimoji="1" lang="en-US" altLang="ja-JP" sz="2400" b="1" dirty="0">
                          <a:latin typeface="メイリオ" panose="020B0604030504040204" pitchFamily="50" charset="-128"/>
                          <a:ea typeface="メイリオ" panose="020B0604030504040204" pitchFamily="50" charset="-128"/>
                        </a:rPr>
                        <a:t>4530</a:t>
                      </a:r>
                      <a:r>
                        <a:rPr kumimoji="1" lang="ja-JP" altLang="en-US" sz="2400" b="1" dirty="0">
                          <a:latin typeface="メイリオ" panose="020B0604030504040204" pitchFamily="50" charset="-128"/>
                          <a:ea typeface="メイリオ" panose="020B0604030504040204" pitchFamily="50" charset="-128"/>
                        </a:rPr>
                        <a:t>地区、ブラジル）</a:t>
                      </a:r>
                    </a:p>
                  </a:txBody>
                  <a:tcPr anchor="ctr">
                    <a:solidFill>
                      <a:srgbClr val="CCFF99"/>
                    </a:solidFill>
                  </a:tcPr>
                </a:tc>
                <a:tc>
                  <a:txBody>
                    <a:bodyPr/>
                    <a:lstStyle/>
                    <a:p>
                      <a:r>
                        <a:rPr kumimoji="1" lang="ja-JP" altLang="en-US" sz="2400" b="1" dirty="0">
                          <a:latin typeface="メイリオ" panose="020B0604030504040204" pitchFamily="50" charset="-128"/>
                          <a:ea typeface="メイリオ" panose="020B0604030504040204" pitchFamily="50" charset="-128"/>
                        </a:rPr>
                        <a:t>採択</a:t>
                      </a:r>
                    </a:p>
                  </a:txBody>
                  <a:tcPr anchor="ctr"/>
                </a:tc>
                <a:extLst>
                  <a:ext uri="{0D108BD9-81ED-4DB2-BD59-A6C34878D82A}">
                    <a16:rowId xmlns:a16="http://schemas.microsoft.com/office/drawing/2014/main" val="1973498128"/>
                  </a:ext>
                </a:extLst>
              </a:tr>
            </a:tbl>
          </a:graphicData>
        </a:graphic>
      </p:graphicFrame>
    </p:spTree>
    <p:extLst>
      <p:ext uri="{BB962C8B-B14F-4D97-AF65-F5344CB8AC3E}">
        <p14:creationId xmlns:p14="http://schemas.microsoft.com/office/powerpoint/2010/main" val="984367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3B315-06FF-CBBA-F14B-CDBD9E958C4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005FEE7C-7AA4-77FF-48B7-1A48E5D54153}"/>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986794AC-ADDA-1C50-0CAE-D2727A90F75A}"/>
              </a:ext>
            </a:extLst>
          </p:cNvPr>
          <p:cNvSpPr/>
          <p:nvPr/>
        </p:nvSpPr>
        <p:spPr>
          <a:xfrm>
            <a:off x="272561" y="1318833"/>
            <a:ext cx="3070800" cy="62397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25-72</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39014480-7D8F-7ECB-B725-DD6B4F45EC86}"/>
              </a:ext>
            </a:extLst>
          </p:cNvPr>
          <p:cNvSpPr/>
          <p:nvPr/>
        </p:nvSpPr>
        <p:spPr>
          <a:xfrm>
            <a:off x="481807" y="1989587"/>
            <a:ext cx="4957763" cy="252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地区大会を毎年開催する要件を削除する件</a:t>
            </a:r>
          </a:p>
        </p:txBody>
      </p:sp>
      <p:sp>
        <p:nvSpPr>
          <p:cNvPr id="9" name="正方形/長方形 8">
            <a:extLst>
              <a:ext uri="{FF2B5EF4-FFF2-40B4-BE49-F238E27FC236}">
                <a16:creationId xmlns:a16="http://schemas.microsoft.com/office/drawing/2014/main" id="{4B0DB8F3-739E-EA8C-138C-CBAE6981F661}"/>
              </a:ext>
            </a:extLst>
          </p:cNvPr>
          <p:cNvSpPr/>
          <p:nvPr/>
        </p:nvSpPr>
        <p:spPr>
          <a:xfrm>
            <a:off x="272561" y="2249141"/>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9EFCB071-B488-7E2A-786E-9618703D22EE}"/>
              </a:ext>
            </a:extLst>
          </p:cNvPr>
          <p:cNvSpPr/>
          <p:nvPr/>
        </p:nvSpPr>
        <p:spPr>
          <a:xfrm>
            <a:off x="272561" y="2451290"/>
            <a:ext cx="11666890" cy="431527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15</a:t>
            </a: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条</a:t>
            </a:r>
            <a:r>
              <a:rPr lang="ja-JP" altLang="en-US" sz="1600" b="1" dirty="0">
                <a:solidFill>
                  <a:sysClr val="windowText" lastClr="000000"/>
                </a:solidFill>
                <a:latin typeface="メイリオ" panose="020B0604030504040204" pitchFamily="50" charset="-128"/>
                <a:ea typeface="メイリオ" panose="020B0604030504040204" pitchFamily="50" charset="-128"/>
              </a:rPr>
              <a:t>　地区</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15.040.</a:t>
            </a:r>
            <a:r>
              <a:rPr lang="ja-JP" altLang="en-US" sz="1400" dirty="0">
                <a:solidFill>
                  <a:sysClr val="windowText" lastClr="000000"/>
                </a:solidFill>
                <a:latin typeface="メイリオ" panose="020B0604030504040204" pitchFamily="50" charset="-128"/>
                <a:ea typeface="メイリオ" panose="020B0604030504040204" pitchFamily="50" charset="-128"/>
              </a:rPr>
              <a:t>地区大会および地区立法案検討委員会</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15.040.1.</a:t>
            </a:r>
            <a:r>
              <a:rPr lang="ja-JP" altLang="en-US" sz="1400" dirty="0">
                <a:solidFill>
                  <a:sysClr val="windowText" lastClr="000000"/>
                </a:solidFill>
                <a:latin typeface="メイリオ" panose="020B0604030504040204" pitchFamily="50" charset="-128"/>
                <a:ea typeface="メイリオ" panose="020B0604030504040204" pitchFamily="50" charset="-128"/>
              </a:rPr>
              <a:t>開催時</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ガバナーとクラブ過半数の会長の合意によって定める時と</a:t>
            </a:r>
            <a:r>
              <a:rPr lang="ja-JP" altLang="en-US" sz="1400" b="1" u="sng" dirty="0">
                <a:solidFill>
                  <a:sysClr val="windowText" lastClr="000000"/>
                </a:solidFill>
                <a:latin typeface="メイリオ" panose="020B0604030504040204" pitchFamily="50" charset="-128"/>
                <a:ea typeface="メイリオ" panose="020B0604030504040204" pitchFamily="50" charset="-128"/>
              </a:rPr>
              <a:t>場所</a:t>
            </a:r>
            <a:r>
              <a:rPr lang="ja-JP" altLang="en-US" sz="1400" dirty="0">
                <a:solidFill>
                  <a:sysClr val="windowText" lastClr="000000"/>
                </a:solidFill>
                <a:latin typeface="メイリオ" panose="020B0604030504040204" pitchFamily="50" charset="-128"/>
                <a:ea typeface="メイリオ" panose="020B0604030504040204" pitchFamily="50" charset="-128"/>
              </a:rPr>
              <a:t>において、地区大会を</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毎年</a:t>
            </a:r>
            <a:r>
              <a:rPr lang="ja-JP" altLang="en-US" sz="1400" dirty="0">
                <a:solidFill>
                  <a:sysClr val="windowText" lastClr="000000"/>
                </a:solidFill>
                <a:latin typeface="メイリオ" panose="020B0604030504040204" pitchFamily="50" charset="-128"/>
                <a:ea typeface="メイリオ" panose="020B0604030504040204" pitchFamily="50" charset="-128"/>
              </a:rPr>
              <a:t>開催する</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ものとする</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ことができる。</a:t>
            </a:r>
            <a:r>
              <a:rPr lang="ja-JP" altLang="en-US" sz="1400" dirty="0">
                <a:solidFill>
                  <a:sysClr val="windowText" lastClr="000000"/>
                </a:solidFill>
                <a:latin typeface="メイリオ" panose="020B0604030504040204" pitchFamily="50" charset="-128"/>
                <a:ea typeface="メイリオ" panose="020B0604030504040204" pitchFamily="50" charset="-128"/>
              </a:rPr>
              <a:t>ガバナーノミニーは、選出され、事務総長に対して書面で証された時点で、大会の計画を始めることができる。地区大会の開催日程は、地区研修・協議会、国際協議会、または国際大会の日程と重ならないものとする。理事会は、</a:t>
            </a:r>
            <a:r>
              <a:rPr lang="en-US" altLang="ja-JP" sz="1400" dirty="0">
                <a:solidFill>
                  <a:sysClr val="windowText" lastClr="000000"/>
                </a:solidFill>
                <a:latin typeface="メイリオ" panose="020B0604030504040204" pitchFamily="50" charset="-128"/>
                <a:ea typeface="メイリオ" panose="020B0604030504040204" pitchFamily="50" charset="-128"/>
              </a:rPr>
              <a:t>2</a:t>
            </a:r>
            <a:r>
              <a:rPr lang="ja-JP" altLang="en-US" sz="1400" dirty="0">
                <a:solidFill>
                  <a:sysClr val="windowText" lastClr="000000"/>
                </a:solidFill>
                <a:latin typeface="メイリオ" panose="020B0604030504040204" pitchFamily="50" charset="-128"/>
                <a:ea typeface="メイリオ" panose="020B0604030504040204" pitchFamily="50" charset="-128"/>
              </a:rPr>
              <a:t>つ以上の地区大会が合同で大会を開催することを許可できる。地区は、</a:t>
            </a:r>
            <a:r>
              <a:rPr lang="en-US" altLang="ja-JP" sz="1400" dirty="0">
                <a:solidFill>
                  <a:sysClr val="windowText" lastClr="000000"/>
                </a:solidFill>
                <a:latin typeface="メイリオ" panose="020B0604030504040204" pitchFamily="50" charset="-128"/>
                <a:ea typeface="メイリオ" panose="020B0604030504040204" pitchFamily="50" charset="-128"/>
              </a:rPr>
              <a:t>21</a:t>
            </a:r>
            <a:r>
              <a:rPr lang="ja-JP" altLang="en-US" sz="1400" dirty="0">
                <a:solidFill>
                  <a:sysClr val="windowText" lastClr="000000"/>
                </a:solidFill>
                <a:latin typeface="メイリオ" panose="020B0604030504040204" pitchFamily="50" charset="-128"/>
                <a:ea typeface="メイリオ" panose="020B0604030504040204" pitchFamily="50" charset="-128"/>
              </a:rPr>
              <a:t>日前までにすべてのクラブに通知した上で、ガバナーが決定した時と場所で地区立法検討会を開催することができる。クラブの過半数が、具体的な案件を審議することを目的に地区立法案検討会を要請した場合、ガバナーは、その要請から</a:t>
            </a:r>
            <a:r>
              <a:rPr lang="en-US" altLang="ja-JP" sz="1400" dirty="0">
                <a:solidFill>
                  <a:sysClr val="windowText" lastClr="000000"/>
                </a:solidFill>
                <a:latin typeface="メイリオ" panose="020B0604030504040204" pitchFamily="50" charset="-128"/>
                <a:ea typeface="メイリオ" panose="020B0604030504040204" pitchFamily="50" charset="-128"/>
              </a:rPr>
              <a:t>8</a:t>
            </a:r>
            <a:r>
              <a:rPr lang="ja-JP" altLang="en-US" sz="1400" dirty="0">
                <a:solidFill>
                  <a:sysClr val="windowText" lastClr="000000"/>
                </a:solidFill>
                <a:latin typeface="メイリオ" panose="020B0604030504040204" pitchFamily="50" charset="-128"/>
                <a:ea typeface="メイリオ" panose="020B0604030504040204" pitchFamily="50" charset="-128"/>
              </a:rPr>
              <a:t>週間以内に検討会を招集するものとする。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15.040.2.</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開催地の選定</a:t>
            </a:r>
            <a:endParaRPr lang="en-US" altLang="ja-JP" sz="1400" strike="sngStrike" dirty="0">
              <a:solidFill>
                <a:sysClr val="windowText" lastClr="000000"/>
              </a:solidFill>
              <a:latin typeface="メイリオ" panose="020B0604030504040204" pitchFamily="50" charset="-128"/>
              <a:ea typeface="メイリオ" panose="020B0604030504040204" pitchFamily="50" charset="-128"/>
            </a:endParaRPr>
          </a:p>
          <a:p>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ガバナーノミニーとその時点にけるクラブ会長の過半数が、大会の開催地について合意しなければならない。あるいは、理事かは、ガバナーノミニーと、同年のクラブ会長を務める者の過半数が、大会の開催地を選定できることを承認することができる。クラブがかかる会長を選出していない場合、現会長が開催地の投票を行うものとする。</a:t>
            </a:r>
            <a:endParaRPr lang="en-US" altLang="ja-JP" sz="1400" strike="sngStrike"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16</a:t>
            </a:r>
            <a:r>
              <a:rPr lang="ja-JP" altLang="en-US" sz="1600" b="1" dirty="0">
                <a:solidFill>
                  <a:sysClr val="windowText" lastClr="000000"/>
                </a:solidFill>
                <a:latin typeface="メイリオ" panose="020B0604030504040204" pitchFamily="50" charset="-128"/>
                <a:ea typeface="メイリオ" panose="020B0604030504040204" pitchFamily="50" charset="-128"/>
              </a:rPr>
              <a:t>条　ガバナー</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16.030.</a:t>
            </a:r>
            <a:r>
              <a:rPr lang="ja-JP" altLang="en-US" sz="1400" dirty="0">
                <a:solidFill>
                  <a:sysClr val="windowText" lastClr="000000"/>
                </a:solidFill>
                <a:latin typeface="メイリオ" panose="020B0604030504040204" pitchFamily="50" charset="-128"/>
                <a:ea typeface="メイリオ" panose="020B0604030504040204" pitchFamily="50" charset="-128"/>
              </a:rPr>
              <a:t>ガバナーの任務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ガバナーは、その地区において、理事会の一般的な指揮、監督の下に職務を行う</a:t>
            </a:r>
            <a:r>
              <a:rPr lang="en-US" altLang="ja-JP" sz="1400" dirty="0">
                <a:solidFill>
                  <a:sysClr val="windowText" lastClr="000000"/>
                </a:solidFill>
                <a:latin typeface="メイリオ" panose="020B0604030504040204" pitchFamily="50" charset="-128"/>
                <a:ea typeface="メイリオ" panose="020B0604030504040204" pitchFamily="50" charset="-128"/>
              </a:rPr>
              <a:t>RI</a:t>
            </a:r>
            <a:r>
              <a:rPr lang="ja-JP" altLang="en-US" sz="1400" dirty="0">
                <a:solidFill>
                  <a:sysClr val="windowText" lastClr="000000"/>
                </a:solidFill>
                <a:latin typeface="メイリオ" panose="020B0604030504040204" pitchFamily="50" charset="-128"/>
                <a:ea typeface="メイリオ" panose="020B0604030504040204" pitchFamily="50" charset="-128"/>
              </a:rPr>
              <a:t>の役員である。ガバナーは、地区内のクラブを啓発し、意欲を与えるものとする。ガバナーは、元、現、次期地区リーダーと協力し、地区内における継続性を確保するものとする。ガバナーは、次の事項の責任を負う。</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ja-JP" sz="1400" dirty="0">
                <a:solidFill>
                  <a:sysClr val="windowText" lastClr="000000"/>
                </a:solidFill>
                <a:latin typeface="メイリオ" panose="020B0604030504040204" pitchFamily="50" charset="-128"/>
                <a:ea typeface="メイリオ" panose="020B0604030504040204" pitchFamily="50" charset="-128"/>
              </a:rPr>
              <a:t>⒜</a:t>
            </a:r>
            <a:r>
              <a:rPr lang="en-US" altLang="ja-JP" sz="1400" dirty="0">
                <a:solidFill>
                  <a:sysClr val="windowText" lastClr="000000"/>
                </a:solidFill>
                <a:latin typeface="メイリオ" panose="020B0604030504040204" pitchFamily="50" charset="-128"/>
                <a:ea typeface="メイリオ" panose="020B0604030504040204" pitchFamily="50" charset="-128"/>
              </a:rPr>
              <a:t>…⒢</a:t>
            </a:r>
          </a:p>
          <a:p>
            <a:r>
              <a:rPr lang="en-US" altLang="ja-JP" sz="1400" dirty="0">
                <a:solidFill>
                  <a:sysClr val="windowText" lastClr="000000"/>
                </a:solidFill>
                <a:latin typeface="メイリオ" panose="020B0604030504040204" pitchFamily="50" charset="-128"/>
                <a:ea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rPr>
              <a:t>地区大会を経過う、主宰すること（</a:t>
            </a:r>
            <a:r>
              <a:rPr lang="ja-JP" altLang="en-US" sz="1400" b="1" u="sng" dirty="0">
                <a:solidFill>
                  <a:sysClr val="windowText" lastClr="000000"/>
                </a:solidFill>
                <a:latin typeface="メイリオ" panose="020B0604030504040204" pitchFamily="50" charset="-128"/>
                <a:ea typeface="メイリオ" panose="020B0604030504040204" pitchFamily="50" charset="-128"/>
              </a:rPr>
              <a:t>開催される場合</a:t>
            </a:r>
            <a:r>
              <a:rPr lang="ja-JP" altLang="en-US" sz="1400" dirty="0">
                <a:solidFill>
                  <a:sysClr val="windowText" lastClr="000000"/>
                </a:solidFill>
                <a:latin typeface="メイリオ" panose="020B0604030504040204" pitchFamily="50" charset="-128"/>
                <a:ea typeface="メイリオ" panose="020B0604030504040204" pitchFamily="50" charset="-128"/>
              </a:rPr>
              <a:t>）。</a:t>
            </a:r>
            <a:r>
              <a:rPr lang="en-US" altLang="ja-JP" sz="1400" dirty="0">
                <a:solidFill>
                  <a:sysClr val="windowText" lastClr="000000"/>
                </a:solidFill>
                <a:latin typeface="メイリオ" panose="020B0604030504040204" pitchFamily="50" charset="-128"/>
                <a:ea typeface="メイリオ" panose="020B0604030504040204" pitchFamily="50" charset="-128"/>
              </a:rPr>
              <a:t>PETS</a:t>
            </a:r>
            <a:r>
              <a:rPr lang="ja-JP" altLang="en-US" sz="1400" dirty="0">
                <a:solidFill>
                  <a:sysClr val="windowText" lastClr="000000"/>
                </a:solidFill>
                <a:latin typeface="メイリオ" panose="020B0604030504040204" pitchFamily="50" charset="-128"/>
                <a:ea typeface="メイリオ" panose="020B0604030504040204" pitchFamily="50" charset="-128"/>
              </a:rPr>
              <a:t>および地区研修・協議会の計画・準備にあたるガバナーエレクトに協力すること。</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ja-JP" sz="1400" dirty="0">
                <a:solidFill>
                  <a:sysClr val="windowText" lastClr="000000"/>
                </a:solidFill>
                <a:latin typeface="メイリオ" panose="020B0604030504040204" pitchFamily="50" charset="-128"/>
                <a:ea typeface="メイリオ" panose="020B0604030504040204" pitchFamily="50" charset="-128"/>
              </a:rPr>
              <a:t>⒤</a:t>
            </a:r>
            <a:r>
              <a:rPr lang="en-US" altLang="ja-JP" sz="1400" dirty="0">
                <a:solidFill>
                  <a:sysClr val="windowText" lastClr="000000"/>
                </a:solidFill>
                <a:latin typeface="メイリオ" panose="020B0604030504040204" pitchFamily="50" charset="-128"/>
                <a:ea typeface="メイリオ" panose="020B0604030504040204" pitchFamily="50" charset="-128"/>
              </a:rPr>
              <a:t>…⒫</a:t>
            </a:r>
          </a:p>
        </p:txBody>
      </p:sp>
      <p:sp>
        <p:nvSpPr>
          <p:cNvPr id="12" name="爆発: 14 pt 11">
            <a:extLst>
              <a:ext uri="{FF2B5EF4-FFF2-40B4-BE49-F238E27FC236}">
                <a16:creationId xmlns:a16="http://schemas.microsoft.com/office/drawing/2014/main" id="{06255069-2FCD-C8C7-B40A-521997FFF817}"/>
              </a:ext>
            </a:extLst>
          </p:cNvPr>
          <p:cNvSpPr/>
          <p:nvPr/>
        </p:nvSpPr>
        <p:spPr>
          <a:xfrm>
            <a:off x="2066331" y="2750074"/>
            <a:ext cx="8532000" cy="3564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FF0000"/>
                </a:solidFill>
                <a:latin typeface="メイリオ" panose="020B0604030504040204" pitchFamily="50" charset="-128"/>
                <a:ea typeface="メイリオ" panose="020B0604030504040204" pitchFamily="50" charset="-128"/>
              </a:rPr>
              <a:t>採択</a:t>
            </a:r>
            <a:r>
              <a:rPr lang="ja-JP" altLang="en-US" sz="4000" b="1" dirty="0">
                <a:solidFill>
                  <a:srgbClr val="FF0000"/>
                </a:solidFill>
                <a:latin typeface="メイリオ" panose="020B0604030504040204" pitchFamily="50" charset="-128"/>
                <a:ea typeface="メイリオ" panose="020B0604030504040204" pitchFamily="50" charset="-128"/>
              </a:rPr>
              <a:t>（</a:t>
            </a:r>
            <a:r>
              <a:rPr lang="en-US" altLang="ja-JP" sz="4000" b="1" dirty="0">
                <a:solidFill>
                  <a:srgbClr val="FF0000"/>
                </a:solidFill>
                <a:latin typeface="メイリオ" panose="020B0604030504040204" pitchFamily="50" charset="-128"/>
                <a:ea typeface="メイリオ" panose="020B0604030504040204" pitchFamily="50" charset="-128"/>
              </a:rPr>
              <a:t>252/216</a:t>
            </a:r>
            <a:r>
              <a:rPr lang="ja-JP" altLang="en-US" sz="4000" b="1" dirty="0">
                <a:solidFill>
                  <a:srgbClr val="FF0000"/>
                </a:solidFill>
                <a:latin typeface="メイリオ" panose="020B0604030504040204" pitchFamily="50" charset="-128"/>
                <a:ea typeface="メイリオ" panose="020B0604030504040204" pitchFamily="50" charset="-128"/>
              </a:rPr>
              <a:t>）</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9D9D57C7-C0E6-5124-C123-D5A1324AF71C}"/>
              </a:ext>
            </a:extLst>
          </p:cNvPr>
          <p:cNvSpPr/>
          <p:nvPr/>
        </p:nvSpPr>
        <p:spPr>
          <a:xfrm>
            <a:off x="3571453" y="1574303"/>
            <a:ext cx="2124000"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kumimoji="1" lang="en-US" altLang="ja-JP" b="1" dirty="0">
                <a:solidFill>
                  <a:schemeClr val="tx1"/>
                </a:solidFill>
                <a:latin typeface="メイリオ" panose="020B0604030504040204" pitchFamily="50" charset="-128"/>
                <a:ea typeface="メイリオ" panose="020B0604030504040204" pitchFamily="50" charset="-128"/>
              </a:rPr>
              <a:t>RI</a:t>
            </a:r>
            <a:r>
              <a:rPr kumimoji="1" lang="ja-JP" altLang="en-US" b="1" dirty="0">
                <a:solidFill>
                  <a:schemeClr val="tx1"/>
                </a:solidFill>
                <a:latin typeface="メイリオ" panose="020B0604030504040204" pitchFamily="50" charset="-128"/>
                <a:ea typeface="メイリオ" panose="020B0604030504040204" pitchFamily="50" charset="-128"/>
              </a:rPr>
              <a:t>理事会</a:t>
            </a:r>
          </a:p>
        </p:txBody>
      </p:sp>
    </p:spTree>
    <p:extLst>
      <p:ext uri="{BB962C8B-B14F-4D97-AF65-F5344CB8AC3E}">
        <p14:creationId xmlns:p14="http://schemas.microsoft.com/office/powerpoint/2010/main" val="27616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17A12-65A0-5066-13FC-159AC60434F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4C17E69E-5F8E-BEFE-724F-3F501EF24E1C}"/>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02F188E-B99B-A1D3-C749-D0B98C06A9F9}"/>
              </a:ext>
            </a:extLst>
          </p:cNvPr>
          <p:cNvSpPr/>
          <p:nvPr/>
        </p:nvSpPr>
        <p:spPr>
          <a:xfrm>
            <a:off x="272561" y="1318833"/>
            <a:ext cx="3060000" cy="468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25-76</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3FB2BDF-8D4A-DED7-2F01-EEB6CAB43223}"/>
              </a:ext>
            </a:extLst>
          </p:cNvPr>
          <p:cNvSpPr/>
          <p:nvPr/>
        </p:nvSpPr>
        <p:spPr>
          <a:xfrm>
            <a:off x="468743" y="1832334"/>
            <a:ext cx="7416000" cy="288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会長エレクト研修セミナーと地区研修・「協議会の名称を改正</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0F6152D1-00DF-ACCB-4117-77740A186F87}"/>
              </a:ext>
            </a:extLst>
          </p:cNvPr>
          <p:cNvSpPr/>
          <p:nvPr/>
        </p:nvSpPr>
        <p:spPr>
          <a:xfrm>
            <a:off x="177838" y="2113695"/>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423601A8-EDEA-D668-74C3-38ECCBBCC629}"/>
              </a:ext>
            </a:extLst>
          </p:cNvPr>
          <p:cNvSpPr/>
          <p:nvPr/>
        </p:nvSpPr>
        <p:spPr>
          <a:xfrm>
            <a:off x="322917" y="2314610"/>
            <a:ext cx="11666890" cy="4438887"/>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b="1" dirty="0">
                <a:solidFill>
                  <a:sysClr val="windowText" lastClr="000000"/>
                </a:solidFill>
                <a:latin typeface="メイリオ" panose="020B0604030504040204" pitchFamily="50" charset="-128"/>
                <a:ea typeface="メイリオ" panose="020B0604030504040204" pitchFamily="50" charset="-128"/>
              </a:rPr>
              <a:t>第</a:t>
            </a:r>
            <a:r>
              <a:rPr lang="en-US" altLang="ja-JP" b="1" dirty="0">
                <a:solidFill>
                  <a:sysClr val="windowText" lastClr="000000"/>
                </a:solidFill>
                <a:latin typeface="メイリオ" panose="020B0604030504040204" pitchFamily="50" charset="-128"/>
                <a:ea typeface="メイリオ" panose="020B0604030504040204" pitchFamily="50" charset="-128"/>
              </a:rPr>
              <a:t>15</a:t>
            </a:r>
            <a:r>
              <a:rPr kumimoji="1" lang="ja-JP" altLang="en-US" b="1" dirty="0">
                <a:solidFill>
                  <a:sysClr val="windowText" lastClr="000000"/>
                </a:solidFill>
                <a:latin typeface="メイリオ" panose="020B0604030504040204" pitchFamily="50" charset="-128"/>
                <a:ea typeface="メイリオ" panose="020B0604030504040204" pitchFamily="50" charset="-128"/>
              </a:rPr>
              <a:t>条</a:t>
            </a:r>
            <a:r>
              <a:rPr lang="ja-JP" altLang="en-US" b="1" dirty="0">
                <a:solidFill>
                  <a:sysClr val="windowText" lastClr="000000"/>
                </a:solidFill>
                <a:latin typeface="メイリオ" panose="020B0604030504040204" pitchFamily="50" charset="-128"/>
                <a:ea typeface="メイリオ" panose="020B0604030504040204" pitchFamily="50" charset="-128"/>
              </a:rPr>
              <a:t>　地区</a:t>
            </a:r>
            <a:endParaRPr lang="en-US" altLang="ja-JP" b="1"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b="1"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15.020.</a:t>
            </a:r>
            <a:r>
              <a:rPr lang="ja-JP" altLang="en-US" sz="1400" dirty="0">
                <a:solidFill>
                  <a:sysClr val="windowText" lastClr="000000"/>
                </a:solidFill>
                <a:latin typeface="メイリオ" panose="020B0604030504040204" pitchFamily="50" charset="-128"/>
                <a:ea typeface="メイリオ" panose="020B0604030504040204" pitchFamily="50" charset="-128"/>
              </a:rPr>
              <a:t>会長エレクト</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研修</a:t>
            </a:r>
            <a:r>
              <a:rPr lang="ja-JP" altLang="en-US" sz="1400" dirty="0">
                <a:solidFill>
                  <a:sysClr val="windowText" lastClr="000000"/>
                </a:solidFill>
                <a:latin typeface="メイリオ" panose="020B0604030504040204" pitchFamily="50" charset="-128"/>
                <a:ea typeface="メイリオ" panose="020B0604030504040204" pitchFamily="50" charset="-128"/>
              </a:rPr>
              <a:t>・</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ラーニング</a:t>
            </a:r>
            <a:r>
              <a:rPr lang="ja-JP" altLang="en-US" sz="1400" dirty="0">
                <a:solidFill>
                  <a:sysClr val="windowText" lastClr="000000"/>
                </a:solidFill>
                <a:latin typeface="メイリオ" panose="020B0604030504040204" pitchFamily="50" charset="-128"/>
                <a:ea typeface="メイリオ" panose="020B0604030504040204" pitchFamily="50" charset="-128"/>
              </a:rPr>
              <a:t>セミナー（</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PETS</a:t>
            </a:r>
            <a:r>
              <a:rPr lang="en-US" altLang="ja-JP" sz="1400" dirty="0">
                <a:solidFill>
                  <a:sysClr val="windowText" lastClr="000000"/>
                </a:solidFill>
                <a:latin typeface="メイリオ" panose="020B0604030504040204" pitchFamily="50" charset="-128"/>
                <a:ea typeface="メイリオ" panose="020B0604030504040204" pitchFamily="50" charset="-128"/>
              </a:rPr>
              <a:t>)</a:t>
            </a:r>
          </a:p>
          <a:p>
            <a:r>
              <a:rPr lang="ja-JP" altLang="en-US" sz="1400" dirty="0">
                <a:solidFill>
                  <a:sysClr val="windowText" lastClr="000000"/>
                </a:solidFill>
                <a:latin typeface="メイリオ" panose="020B0604030504040204" pitchFamily="50" charset="-128"/>
                <a:ea typeface="メイリオ" panose="020B0604030504040204" pitchFamily="50" charset="-128"/>
              </a:rPr>
              <a:t>理事会が決定した通り、地区内の会長エレクトを</a:t>
            </a:r>
            <a:r>
              <a:rPr lang="ja-JP" altLang="en-US" sz="1400" b="1" u="sng" dirty="0">
                <a:solidFill>
                  <a:sysClr val="windowText" lastClr="000000"/>
                </a:solidFill>
                <a:latin typeface="メイリオ" panose="020B0604030504040204" pitchFamily="50" charset="-128"/>
                <a:ea typeface="メイリオ" panose="020B0604030504040204" pitchFamily="50" charset="-128"/>
              </a:rPr>
              <a:t>積極的に</a:t>
            </a:r>
            <a:r>
              <a:rPr lang="ja-JP" altLang="en-US" sz="1400" dirty="0">
                <a:solidFill>
                  <a:sysClr val="windowText" lastClr="000000"/>
                </a:solidFill>
                <a:latin typeface="メイリオ" panose="020B0604030504040204" pitchFamily="50" charset="-128"/>
                <a:ea typeface="メイリオ" panose="020B0604030504040204" pitchFamily="50" charset="-128"/>
              </a:rPr>
              <a:t>指導し、</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研修を行う</a:t>
            </a:r>
            <a:r>
              <a:rPr lang="ja-JP" altLang="en-US" sz="1400" b="1" u="sng" dirty="0">
                <a:solidFill>
                  <a:sysClr val="windowText" lastClr="000000"/>
                </a:solidFill>
                <a:latin typeface="メイリオ" panose="020B0604030504040204" pitchFamily="50" charset="-128"/>
                <a:ea typeface="メイリオ" panose="020B0604030504040204" pitchFamily="50" charset="-128"/>
              </a:rPr>
              <a:t>参加を促し、育成する</a:t>
            </a:r>
            <a:r>
              <a:rPr lang="ja-JP" altLang="en-US" sz="1400" dirty="0">
                <a:solidFill>
                  <a:sysClr val="windowText" lastClr="000000"/>
                </a:solidFill>
                <a:latin typeface="メイリオ" panose="020B0604030504040204" pitchFamily="50" charset="-128"/>
                <a:ea typeface="メイリオ" panose="020B0604030504040204" pitchFamily="50" charset="-128"/>
              </a:rPr>
              <a:t>ために、地区（または他地区合同）</a:t>
            </a:r>
            <a:r>
              <a:rPr lang="en-US" altLang="ja-JP" sz="1400" dirty="0">
                <a:solidFill>
                  <a:sysClr val="windowText" lastClr="000000"/>
                </a:solidFill>
                <a:latin typeface="メイリオ" panose="020B0604030504040204" pitchFamily="50" charset="-128"/>
                <a:ea typeface="メイリオ" panose="020B0604030504040204" pitchFamily="50" charset="-128"/>
              </a:rPr>
              <a:t>PETS</a:t>
            </a:r>
          </a:p>
          <a:p>
            <a:r>
              <a:rPr lang="ja-JP" altLang="en-US" sz="1400" dirty="0">
                <a:solidFill>
                  <a:sysClr val="windowText" lastClr="000000"/>
                </a:solidFill>
                <a:latin typeface="メイリオ" panose="020B0604030504040204" pitchFamily="50" charset="-128"/>
                <a:ea typeface="メイリオ" panose="020B0604030504040204" pitchFamily="50" charset="-128"/>
              </a:rPr>
              <a:t>会長エレクト・ラーニングセミナーは、毎年、なるべく</a:t>
            </a:r>
            <a:r>
              <a:rPr lang="en-US" altLang="ja-JP" sz="1400" dirty="0">
                <a:solidFill>
                  <a:sysClr val="windowText" lastClr="000000"/>
                </a:solidFill>
                <a:latin typeface="メイリオ" panose="020B0604030504040204" pitchFamily="50" charset="-128"/>
                <a:ea typeface="メイリオ" panose="020B0604030504040204" pitchFamily="50" charset="-128"/>
              </a:rPr>
              <a:t>2</a:t>
            </a:r>
            <a:r>
              <a:rPr lang="ja-JP" altLang="en-US" sz="1400" dirty="0">
                <a:solidFill>
                  <a:sysClr val="windowText" lastClr="000000"/>
                </a:solidFill>
                <a:latin typeface="メイリオ" panose="020B0604030504040204" pitchFamily="50" charset="-128"/>
                <a:ea typeface="メイリオ" panose="020B0604030504040204" pitchFamily="50" charset="-128"/>
              </a:rPr>
              <a:t>月または</a:t>
            </a:r>
            <a:r>
              <a:rPr lang="en-US" altLang="ja-JP" sz="1400" dirty="0">
                <a:solidFill>
                  <a:sysClr val="windowText" lastClr="000000"/>
                </a:solidFill>
                <a:latin typeface="メイリオ" panose="020B0604030504040204" pitchFamily="50" charset="-128"/>
                <a:ea typeface="メイリオ" panose="020B0604030504040204" pitchFamily="50" charset="-128"/>
              </a:rPr>
              <a:t>3</a:t>
            </a:r>
            <a:r>
              <a:rPr lang="ja-JP" altLang="en-US" sz="1400" dirty="0">
                <a:solidFill>
                  <a:sysClr val="windowText" lastClr="000000"/>
                </a:solidFill>
                <a:latin typeface="メイリオ" panose="020B0604030504040204" pitchFamily="50" charset="-128"/>
                <a:ea typeface="メイリオ" panose="020B0604030504040204" pitchFamily="50" charset="-128"/>
              </a:rPr>
              <a:t>月に開くものとする。ガバナーエレクトが</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PETS</a:t>
            </a:r>
            <a:r>
              <a:rPr lang="ja-JP" altLang="en-US" sz="1400" b="1" u="sng" dirty="0">
                <a:solidFill>
                  <a:sysClr val="windowText" lastClr="000000"/>
                </a:solidFill>
                <a:latin typeface="メイリオ" panose="020B0604030504040204" pitchFamily="50" charset="-128"/>
                <a:ea typeface="メイリオ" panose="020B0604030504040204" pitchFamily="50" charset="-128"/>
              </a:rPr>
              <a:t>会長エレクト・ラーニングセミナー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を計画、実施、指揮、監督するものとする。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15.030.</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地区研修・協議会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クラブ・リーダーシップ・ラーニングセミナー</a:t>
            </a:r>
            <a:endParaRPr lang="en-US" altLang="ja-JP" sz="14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地区（または多地区合同）</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研修・協議会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クラブ・リーダーシップ・ラーニングセミナー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は、必要な技能、知識および意欲を持つクラブの</a:t>
            </a:r>
            <a:r>
              <a:rPr lang="ja-JP" altLang="en-US" sz="1400" b="1" u="sng" dirty="0">
                <a:solidFill>
                  <a:sysClr val="windowText" lastClr="000000"/>
                </a:solidFill>
                <a:latin typeface="メイリオ" panose="020B0604030504040204" pitchFamily="50" charset="-128"/>
                <a:ea typeface="メイリオ" panose="020B0604030504040204" pitchFamily="50" charset="-128"/>
              </a:rPr>
              <a:t>将来の</a:t>
            </a:r>
            <a:r>
              <a:rPr lang="ja-JP" altLang="en-US" sz="1400" dirty="0">
                <a:solidFill>
                  <a:sysClr val="windowText" lastClr="000000"/>
                </a:solidFill>
                <a:latin typeface="メイリオ" panose="020B0604030504040204" pitchFamily="50" charset="-128"/>
                <a:ea typeface="メイリオ" panose="020B0604030504040204" pitchFamily="50" charset="-128"/>
              </a:rPr>
              <a:t>リーダーを育成し、会員基盤を維持、及び拡大し、それぞれの地域社会をはじめたの国の地域社会のニーズに取り組むプロジェクトを実施して成功させ、プログラムへの参加と資金寄付を通じて</a:t>
            </a:r>
            <a:r>
              <a:rPr lang="en-US" altLang="ja-JP" sz="1400" dirty="0">
                <a:solidFill>
                  <a:sysClr val="windowText" lastClr="000000"/>
                </a:solidFill>
                <a:latin typeface="メイリオ" panose="020B0604030504040204" pitchFamily="50" charset="-128"/>
                <a:ea typeface="メイリオ" panose="020B0604030504040204" pitchFamily="50" charset="-128"/>
              </a:rPr>
              <a:t>TRF</a:t>
            </a:r>
            <a:r>
              <a:rPr lang="ja-JP" altLang="en-US" sz="1400" dirty="0">
                <a:solidFill>
                  <a:sysClr val="windowText" lastClr="000000"/>
                </a:solidFill>
                <a:latin typeface="メイリオ" panose="020B0604030504040204" pitchFamily="50" charset="-128"/>
                <a:ea typeface="メイリオ" panose="020B0604030504040204" pitchFamily="50" charset="-128"/>
              </a:rPr>
              <a:t>を支援するために、なるべく</a:t>
            </a:r>
            <a:r>
              <a:rPr lang="en-US" altLang="ja-JP" sz="1400" dirty="0">
                <a:solidFill>
                  <a:sysClr val="windowText" lastClr="000000"/>
                </a:solidFill>
                <a:latin typeface="メイリオ" panose="020B0604030504040204" pitchFamily="50" charset="-128"/>
                <a:ea typeface="メイリオ" panose="020B0604030504040204" pitchFamily="50" charset="-128"/>
              </a:rPr>
              <a:t>3</a:t>
            </a:r>
            <a:r>
              <a:rPr lang="ja-JP" altLang="en-US" sz="1400" dirty="0">
                <a:solidFill>
                  <a:sysClr val="windowText" lastClr="000000"/>
                </a:solidFill>
                <a:latin typeface="メイリオ" panose="020B0604030504040204" pitchFamily="50" charset="-128"/>
                <a:ea typeface="メイリオ" panose="020B0604030504040204" pitchFamily="50" charset="-128"/>
              </a:rPr>
              <a:t>月、</a:t>
            </a:r>
            <a:r>
              <a:rPr lang="en-US" altLang="ja-JP" sz="1400" dirty="0">
                <a:solidFill>
                  <a:sysClr val="windowText" lastClr="000000"/>
                </a:solidFill>
                <a:latin typeface="メイリオ" panose="020B0604030504040204" pitchFamily="50" charset="-128"/>
                <a:ea typeface="メイリオ" panose="020B0604030504040204" pitchFamily="50" charset="-128"/>
              </a:rPr>
              <a:t>4</a:t>
            </a:r>
            <a:r>
              <a:rPr lang="ja-JP" altLang="en-US" sz="1400" dirty="0">
                <a:solidFill>
                  <a:sysClr val="windowText" lastClr="000000"/>
                </a:solidFill>
                <a:latin typeface="メイリオ" panose="020B0604030504040204" pitchFamily="50" charset="-128"/>
                <a:ea typeface="メイリオ" panose="020B0604030504040204" pitchFamily="50" charset="-128"/>
              </a:rPr>
              <a:t>月、</a:t>
            </a:r>
            <a:r>
              <a:rPr lang="en-US" altLang="ja-JP" sz="1400" dirty="0">
                <a:solidFill>
                  <a:sysClr val="windowText" lastClr="000000"/>
                </a:solidFill>
                <a:latin typeface="メイリオ" panose="020B0604030504040204" pitchFamily="50" charset="-128"/>
                <a:ea typeface="メイリオ" panose="020B0604030504040204" pitchFamily="50" charset="-128"/>
              </a:rPr>
              <a:t>5</a:t>
            </a:r>
            <a:r>
              <a:rPr lang="ja-JP" altLang="en-US" sz="1400" dirty="0">
                <a:solidFill>
                  <a:sysClr val="windowText" lastClr="000000"/>
                </a:solidFill>
                <a:latin typeface="メイリオ" panose="020B0604030504040204" pitchFamily="50" charset="-128"/>
                <a:ea typeface="メイリオ" panose="020B0604030504040204" pitchFamily="50" charset="-128"/>
              </a:rPr>
              <a:t>月のいずれかの月に、毎年開催されるものとする。ガバナーエレクトが、</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地区研修・協議会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クラブ・リーダーシップ・ラーニングセミナー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を計画、実施、指揮、監督するものとする。特別な事情があれば、理事会は、ここにさ</a:t>
            </a:r>
            <a:r>
              <a:rPr lang="en-US" altLang="ja-JP" sz="1400" dirty="0">
                <a:solidFill>
                  <a:sysClr val="windowText" lastClr="000000"/>
                </a:solidFill>
                <a:latin typeface="メイリオ" panose="020B0604030504040204" pitchFamily="50" charset="-128"/>
                <a:ea typeface="メイリオ" panose="020B0604030504040204" pitchFamily="50" charset="-128"/>
              </a:rPr>
              <a:t>d</a:t>
            </a:r>
            <a:r>
              <a:rPr lang="ja-JP" altLang="en-US" sz="1400" dirty="0">
                <a:solidFill>
                  <a:sysClr val="windowText" lastClr="000000"/>
                </a:solidFill>
                <a:latin typeface="メイリオ" panose="020B0604030504040204" pitchFamily="50" charset="-128"/>
                <a:ea typeface="メイリオ" panose="020B0604030504040204" pitchFamily="50" charset="-128"/>
              </a:rPr>
              <a:t>ふぁめる時期以外に</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地区研修・協議会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クラブ・リーダーシップ・ラーニングセミナー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を開催することを許可できる。地区研修・協議会に出席を要請されるの人は、次期クラブ会長とクラブリーダーを含むものとする。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15.040.</a:t>
            </a:r>
            <a:r>
              <a:rPr lang="ja-JP" altLang="en-US" sz="1400" dirty="0">
                <a:solidFill>
                  <a:sysClr val="windowText" lastClr="000000"/>
                </a:solidFill>
                <a:latin typeface="メイリオ" panose="020B0604030504040204" pitchFamily="50" charset="-128"/>
                <a:ea typeface="メイリオ" panose="020B0604030504040204" pitchFamily="50" charset="-128"/>
              </a:rPr>
              <a:t>地区大会および地区立法案検討委員会</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15.040.1</a:t>
            </a:r>
            <a:r>
              <a:rPr lang="ja-JP" altLang="en-US" sz="1400" dirty="0">
                <a:solidFill>
                  <a:sysClr val="windowText" lastClr="000000"/>
                </a:solidFill>
                <a:latin typeface="メイリオ" panose="020B0604030504040204" pitchFamily="50" charset="-128"/>
                <a:ea typeface="メイリオ" panose="020B0604030504040204" pitchFamily="50" charset="-128"/>
              </a:rPr>
              <a:t>開催時</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ガバナーとクラブ過半数の会長の合意によって定める時において、地区大会を毎年開催するものとする。ガバナーノミニーは、選出され、事務総長に対して書面で証された時点で、大会の計画を始めることができる。地区大会の開催日程は、</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地区研修・協議会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クラブ・リーダーシップ・ラーニングセミナー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、国際協議会、または国際大会の日程と重ならないものとする。理事会は、</a:t>
            </a:r>
            <a:r>
              <a:rPr lang="en-US" altLang="ja-JP" sz="1400" dirty="0">
                <a:solidFill>
                  <a:sysClr val="windowText" lastClr="000000"/>
                </a:solidFill>
                <a:latin typeface="メイリオ" panose="020B0604030504040204" pitchFamily="50" charset="-128"/>
                <a:ea typeface="メイリオ" panose="020B0604030504040204" pitchFamily="50" charset="-128"/>
              </a:rPr>
              <a:t>2</a:t>
            </a:r>
            <a:r>
              <a:rPr lang="ja-JP" altLang="en-US" sz="1400" dirty="0">
                <a:solidFill>
                  <a:sysClr val="windowText" lastClr="000000"/>
                </a:solidFill>
                <a:latin typeface="メイリオ" panose="020B0604030504040204" pitchFamily="50" charset="-128"/>
                <a:ea typeface="メイリオ" panose="020B0604030504040204" pitchFamily="50" charset="-128"/>
              </a:rPr>
              <a:t>つ以上の地区が合同で地区大会を開催することを許可できる。築は</a:t>
            </a:r>
            <a:r>
              <a:rPr lang="en-US" altLang="ja-JP" sz="1400" dirty="0">
                <a:solidFill>
                  <a:sysClr val="windowText" lastClr="000000"/>
                </a:solidFill>
                <a:latin typeface="メイリオ" panose="020B0604030504040204" pitchFamily="50" charset="-128"/>
                <a:ea typeface="メイリオ" panose="020B0604030504040204" pitchFamily="50" charset="-128"/>
              </a:rPr>
              <a:t>21</a:t>
            </a:r>
            <a:r>
              <a:rPr lang="ja-JP" altLang="en-US" sz="1400" dirty="0">
                <a:solidFill>
                  <a:sysClr val="windowText" lastClr="000000"/>
                </a:solidFill>
                <a:latin typeface="メイリオ" panose="020B0604030504040204" pitchFamily="50" charset="-128"/>
                <a:ea typeface="メイリオ" panose="020B0604030504040204" pitchFamily="50" charset="-128"/>
              </a:rPr>
              <a:t>日前までにすべてのクラブに通知した上で、ガバナーが決定した時と場所で地区立法案検討会を開催することもできる。</a:t>
            </a:r>
            <a:r>
              <a:rPr lang="en-US" altLang="ja-JP" sz="1400" dirty="0">
                <a:solidFill>
                  <a:sysClr val="windowText" lastClr="000000"/>
                </a:solidFill>
                <a:latin typeface="メイリオ" panose="020B0604030504040204" pitchFamily="50" charset="-128"/>
                <a:ea typeface="メイリオ" panose="020B0604030504040204" pitchFamily="50" charset="-128"/>
              </a:rPr>
              <a:t>…</a:t>
            </a:r>
          </a:p>
          <a:p>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37199D9E-0FCA-37E7-09D3-0E9B5BB52E7A}"/>
              </a:ext>
            </a:extLst>
          </p:cNvPr>
          <p:cNvSpPr/>
          <p:nvPr/>
        </p:nvSpPr>
        <p:spPr>
          <a:xfrm>
            <a:off x="3634825" y="1441699"/>
            <a:ext cx="2124000"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kumimoji="1" lang="en-US" altLang="ja-JP" b="1" dirty="0">
                <a:solidFill>
                  <a:schemeClr val="tx1"/>
                </a:solidFill>
                <a:latin typeface="メイリオ" panose="020B0604030504040204" pitchFamily="50" charset="-128"/>
                <a:ea typeface="メイリオ" panose="020B0604030504040204" pitchFamily="50" charset="-128"/>
              </a:rPr>
              <a:t>RI</a:t>
            </a:r>
            <a:r>
              <a:rPr kumimoji="1" lang="ja-JP" altLang="en-US" b="1" dirty="0">
                <a:solidFill>
                  <a:schemeClr val="tx1"/>
                </a:solidFill>
                <a:latin typeface="メイリオ" panose="020B0604030504040204" pitchFamily="50" charset="-128"/>
                <a:ea typeface="メイリオ" panose="020B0604030504040204" pitchFamily="50" charset="-128"/>
              </a:rPr>
              <a:t>理事会</a:t>
            </a:r>
          </a:p>
        </p:txBody>
      </p:sp>
    </p:spTree>
    <p:extLst>
      <p:ext uri="{BB962C8B-B14F-4D97-AF65-F5344CB8AC3E}">
        <p14:creationId xmlns:p14="http://schemas.microsoft.com/office/powerpoint/2010/main" val="2740087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F67C3-9C4D-6674-A43E-497CF444625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9AA75B9-44E2-DF24-8330-39DCB014F871}"/>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9B358B5E-6650-008D-A407-0AAF36C28E76}"/>
              </a:ext>
            </a:extLst>
          </p:cNvPr>
          <p:cNvSpPr/>
          <p:nvPr/>
        </p:nvSpPr>
        <p:spPr>
          <a:xfrm>
            <a:off x="272561" y="1318833"/>
            <a:ext cx="3060000" cy="468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25-76</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A31110F9-5AFC-1DCD-B223-371E78100FF6}"/>
              </a:ext>
            </a:extLst>
          </p:cNvPr>
          <p:cNvSpPr/>
          <p:nvPr/>
        </p:nvSpPr>
        <p:spPr>
          <a:xfrm>
            <a:off x="468743" y="1832334"/>
            <a:ext cx="7416000" cy="252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会長エレクト研修セミナーと地区研修・「協議会の名称を改正</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46062F5A-F438-A09F-105E-956E6D3FA088}"/>
              </a:ext>
            </a:extLst>
          </p:cNvPr>
          <p:cNvSpPr/>
          <p:nvPr/>
        </p:nvSpPr>
        <p:spPr>
          <a:xfrm>
            <a:off x="203964" y="2142687"/>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17641521-47D3-D0CD-4E82-FAFCD23A55EC}"/>
              </a:ext>
            </a:extLst>
          </p:cNvPr>
          <p:cNvSpPr/>
          <p:nvPr/>
        </p:nvSpPr>
        <p:spPr>
          <a:xfrm>
            <a:off x="272561" y="2308290"/>
            <a:ext cx="11666890" cy="445827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15</a:t>
            </a: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条</a:t>
            </a:r>
            <a:r>
              <a:rPr lang="ja-JP" altLang="en-US" sz="1600" b="1" dirty="0">
                <a:solidFill>
                  <a:sysClr val="windowText" lastClr="000000"/>
                </a:solidFill>
                <a:latin typeface="メイリオ" panose="020B0604030504040204" pitchFamily="50" charset="-128"/>
                <a:ea typeface="メイリオ" panose="020B0604030504040204" pitchFamily="50" charset="-128"/>
              </a:rPr>
              <a:t>　地区</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15.050.</a:t>
            </a:r>
            <a:r>
              <a:rPr lang="ja-JP" altLang="en-US" sz="1400" dirty="0">
                <a:solidFill>
                  <a:sysClr val="windowText" lastClr="000000"/>
                </a:solidFill>
                <a:latin typeface="メイリオ" panose="020B0604030504040204" pitchFamily="50" charset="-128"/>
                <a:ea typeface="メイリオ" panose="020B0604030504040204" pitchFamily="50" charset="-128"/>
              </a:rPr>
              <a:t>地区大会および地区立法案検討委員会での投票</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15.050.4.</a:t>
            </a:r>
            <a:r>
              <a:rPr lang="ja-JP" altLang="en-US" sz="1400" dirty="0">
                <a:solidFill>
                  <a:sysClr val="windowText" lastClr="000000"/>
                </a:solidFill>
                <a:latin typeface="メイリオ" panose="020B0604030504040204" pitchFamily="50" charset="-128"/>
                <a:ea typeface="メイリオ" panose="020B0604030504040204" pitchFamily="50" charset="-128"/>
              </a:rPr>
              <a:t>地区のクラブ投票</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本細則によって認可される大会または</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地区研修・協議会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クラブ・リーダーシップ・ラーニングセミナー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における諸決定や選挙は、クラブ投票を通じて行うことができる。クラブ投票は、第</a:t>
            </a:r>
            <a:r>
              <a:rPr lang="en-US" altLang="ja-JP" sz="1400" dirty="0">
                <a:solidFill>
                  <a:sysClr val="windowText" lastClr="000000"/>
                </a:solidFill>
                <a:latin typeface="メイリオ" panose="020B0604030504040204" pitchFamily="50" charset="-128"/>
                <a:ea typeface="メイリオ" panose="020B0604030504040204" pitchFamily="50" charset="-128"/>
              </a:rPr>
              <a:t>12.050.</a:t>
            </a:r>
            <a:r>
              <a:rPr lang="ja-JP" altLang="en-US" sz="1400" dirty="0">
                <a:solidFill>
                  <a:sysClr val="windowText" lastClr="000000"/>
                </a:solidFill>
                <a:latin typeface="メイリオ" panose="020B0604030504040204" pitchFamily="50" charset="-128"/>
                <a:ea typeface="メイリオ" panose="020B0604030504040204" pitchFamily="50" charset="-128"/>
              </a:rPr>
              <a:t>節の手続きにできる限り沿った形で行うものとする</a:t>
            </a:r>
            <a:r>
              <a:rPr lang="ja-JP" altLang="en-US" sz="1600" dirty="0">
                <a:solidFill>
                  <a:sysClr val="windowText" lastClr="000000"/>
                </a:solidFill>
                <a:latin typeface="メイリオ" panose="020B0604030504040204" pitchFamily="50" charset="-128"/>
                <a:ea typeface="メイリオ" panose="020B0604030504040204" pitchFamily="50" charset="-128"/>
              </a:rPr>
              <a:t>。</a:t>
            </a:r>
            <a:endParaRPr lang="en-US" altLang="ja-JP" sz="800" b="1" dirty="0">
              <a:solidFill>
                <a:sysClr val="windowText" lastClr="000000"/>
              </a:solidFill>
              <a:latin typeface="メイリオ" panose="020B0604030504040204" pitchFamily="50" charset="-128"/>
              <a:ea typeface="メイリオ" panose="020B0604030504040204" pitchFamily="50" charset="-128"/>
            </a:endParaRPr>
          </a:p>
          <a:p>
            <a:r>
              <a:rPr lang="en-US" altLang="ja-JP" sz="1400" b="1" dirty="0">
                <a:solidFill>
                  <a:sysClr val="windowText" lastClr="000000"/>
                </a:solidFill>
                <a:latin typeface="メイリオ" panose="020B0604030504040204" pitchFamily="50" charset="-128"/>
                <a:ea typeface="メイリオ" panose="020B0604030504040204" pitchFamily="50" charset="-128"/>
              </a:rPr>
              <a:t>15.060.</a:t>
            </a:r>
            <a:r>
              <a:rPr lang="ja-JP" altLang="en-US" sz="1400" dirty="0">
                <a:solidFill>
                  <a:sysClr val="windowText" lastClr="000000"/>
                </a:solidFill>
                <a:latin typeface="メイリオ" panose="020B0604030504040204" pitchFamily="50" charset="-128"/>
                <a:ea typeface="メイリオ" panose="020B0604030504040204" pitchFamily="50" charset="-128"/>
              </a:rPr>
              <a:t>地区の財務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15.060.2.</a:t>
            </a:r>
            <a:r>
              <a:rPr lang="ja-JP" altLang="en-US" sz="1400" dirty="0">
                <a:solidFill>
                  <a:sysClr val="windowText" lastClr="000000"/>
                </a:solidFill>
                <a:latin typeface="メイリオ" panose="020B0604030504040204" pitchFamily="50" charset="-128"/>
                <a:ea typeface="メイリオ" panose="020B0604030504040204" pitchFamily="50" charset="-128"/>
              </a:rPr>
              <a:t>地区賦課金の承認</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地区資金を調達するために、地区内の会員に対して賦課金を割り当てるものとする。賦課金の額は、次のいずれかによって決定するものとする。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　大会に出席し投票する選挙人の過半数</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　</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研究協議会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クラブ・リーダーシップ・ラーニングセミナー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または</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PETS</a:t>
            </a:r>
            <a:r>
              <a:rPr lang="ja-JP" altLang="en-US" sz="1400" b="1" u="sng" dirty="0">
                <a:solidFill>
                  <a:sysClr val="windowText" lastClr="000000"/>
                </a:solidFill>
                <a:latin typeface="メイリオ" panose="020B0604030504040204" pitchFamily="50" charset="-128"/>
                <a:ea typeface="メイリオ" panose="020B0604030504040204" pitchFamily="50" charset="-128"/>
              </a:rPr>
              <a:t>会長エレクト・ラーニングセミナー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での次期クラブ会長の</a:t>
            </a:r>
            <a:r>
              <a:rPr lang="en-US" altLang="ja-JP" sz="1400" dirty="0">
                <a:solidFill>
                  <a:sysClr val="windowText" lastClr="000000"/>
                </a:solidFill>
                <a:latin typeface="メイリオ" panose="020B0604030504040204" pitchFamily="50" charset="-128"/>
                <a:ea typeface="メイリオ" panose="020B0604030504040204" pitchFamily="50" charset="-128"/>
              </a:rPr>
              <a:t>4</a:t>
            </a:r>
            <a:r>
              <a:rPr lang="ja-JP" altLang="en-US" sz="1400" dirty="0">
                <a:solidFill>
                  <a:sysClr val="windowText" lastClr="000000"/>
                </a:solidFill>
                <a:latin typeface="メイリオ" panose="020B0604030504040204" pitchFamily="50" charset="-128"/>
                <a:ea typeface="メイリオ" panose="020B0604030504040204" pitchFamily="50" charset="-128"/>
              </a:rPr>
              <a:t>分</a:t>
            </a:r>
            <a:r>
              <a:rPr lang="en-US" altLang="ja-JP" sz="1400" dirty="0">
                <a:solidFill>
                  <a:sysClr val="windowText" lastClr="000000"/>
                </a:solidFill>
                <a:latin typeface="メイリオ" panose="020B0604030504040204" pitchFamily="50" charset="-128"/>
                <a:ea typeface="メイリオ" panose="020B0604030504040204" pitchFamily="50" charset="-128"/>
              </a:rPr>
              <a:t>3</a:t>
            </a:r>
            <a:r>
              <a:rPr lang="ja-JP" altLang="en-US" sz="1400" dirty="0">
                <a:solidFill>
                  <a:sysClr val="windowText" lastClr="000000"/>
                </a:solidFill>
                <a:latin typeface="メイリオ" panose="020B0604030504040204" pitchFamily="50" charset="-128"/>
                <a:ea typeface="メイリオ" panose="020B0604030504040204" pitchFamily="50" charset="-128"/>
              </a:rPr>
              <a:t>の</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承認。標準クラブ定款第</a:t>
            </a:r>
            <a:r>
              <a:rPr lang="en-US" altLang="ja-JP" sz="1400" dirty="0">
                <a:solidFill>
                  <a:sysClr val="windowText" lastClr="000000"/>
                </a:solidFill>
                <a:latin typeface="メイリオ" panose="020B0604030504040204" pitchFamily="50" charset="-128"/>
                <a:ea typeface="メイリオ" panose="020B0604030504040204" pitchFamily="50" charset="-128"/>
              </a:rPr>
              <a:t>11</a:t>
            </a:r>
            <a:r>
              <a:rPr lang="ja-JP" altLang="en-US" sz="1400" dirty="0">
                <a:solidFill>
                  <a:sysClr val="windowText" lastClr="000000"/>
                </a:solidFill>
                <a:latin typeface="メイリオ" panose="020B0604030504040204" pitchFamily="50" charset="-128"/>
                <a:ea typeface="メイリオ" panose="020B0604030504040204" pitchFamily="50" charset="-128"/>
              </a:rPr>
              <a:t>条第</a:t>
            </a:r>
            <a:r>
              <a:rPr lang="en-US" altLang="ja-JP" sz="1400" dirty="0">
                <a:solidFill>
                  <a:sysClr val="windowText" lastClr="000000"/>
                </a:solidFill>
                <a:latin typeface="メイリオ" panose="020B0604030504040204" pitchFamily="50" charset="-128"/>
                <a:ea typeface="メイリオ" panose="020B0604030504040204" pitchFamily="50" charset="-128"/>
              </a:rPr>
              <a:t>5</a:t>
            </a:r>
            <a:r>
              <a:rPr lang="ja-JP" altLang="en-US" sz="1400" dirty="0">
                <a:solidFill>
                  <a:sysClr val="windowText" lastClr="000000"/>
                </a:solidFill>
                <a:latin typeface="メイリオ" panose="020B0604030504040204" pitchFamily="50" charset="-128"/>
                <a:ea typeface="メイリオ" panose="020B0604030504040204" pitchFamily="50" charset="-128"/>
              </a:rPr>
              <a:t>節⒞において指定された代理を含む。</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16</a:t>
            </a:r>
            <a:r>
              <a:rPr lang="ja-JP" altLang="en-US" sz="1600" b="1" dirty="0">
                <a:solidFill>
                  <a:sysClr val="windowText" lastClr="000000"/>
                </a:solidFill>
                <a:latin typeface="メイリオ" panose="020B0604030504040204" pitchFamily="50" charset="-128"/>
                <a:ea typeface="メイリオ" panose="020B0604030504040204" pitchFamily="50" charset="-128"/>
              </a:rPr>
              <a:t>条　ガバナー</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en-US" altLang="ja-JP" sz="1400" dirty="0">
                <a:solidFill>
                  <a:sysClr val="windowText" lastClr="000000"/>
                </a:solidFill>
                <a:latin typeface="メイリオ" panose="020B0604030504040204" pitchFamily="50" charset="-128"/>
                <a:ea typeface="メイリオ" panose="020B0604030504040204" pitchFamily="50" charset="-128"/>
              </a:rPr>
              <a:t>16.030.</a:t>
            </a:r>
            <a:r>
              <a:rPr lang="ja-JP" altLang="en-US" sz="1400" dirty="0">
                <a:solidFill>
                  <a:sysClr val="windowText" lastClr="000000"/>
                </a:solidFill>
                <a:latin typeface="メイリオ" panose="020B0604030504040204" pitchFamily="50" charset="-128"/>
                <a:ea typeface="メイリオ" panose="020B0604030504040204" pitchFamily="50" charset="-128"/>
              </a:rPr>
              <a:t>ガバナーの任務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ガバナーは、その地区において、理事会の一般的な指揮、監督の下に職務を行う</a:t>
            </a:r>
            <a:r>
              <a:rPr lang="en-US" altLang="ja-JP" sz="1400" dirty="0">
                <a:solidFill>
                  <a:sysClr val="windowText" lastClr="000000"/>
                </a:solidFill>
                <a:latin typeface="メイリオ" panose="020B0604030504040204" pitchFamily="50" charset="-128"/>
                <a:ea typeface="メイリオ" panose="020B0604030504040204" pitchFamily="50" charset="-128"/>
              </a:rPr>
              <a:t>RI</a:t>
            </a:r>
            <a:r>
              <a:rPr lang="ja-JP" altLang="en-US" sz="1400" dirty="0">
                <a:solidFill>
                  <a:sysClr val="windowText" lastClr="000000"/>
                </a:solidFill>
                <a:latin typeface="メイリオ" panose="020B0604030504040204" pitchFamily="50" charset="-128"/>
                <a:ea typeface="メイリオ" panose="020B0604030504040204" pitchFamily="50" charset="-128"/>
              </a:rPr>
              <a:t>の役員である。ガバナーは、地区内のクラブを啓発し、意欲を与えるものとする。ガバナーは、元、現、次期地区リーダーと協力し、地区内における継続性を確保するものとする。ガバナーは、次の事項の責任を負う。</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ja-JP" sz="1400" dirty="0">
                <a:solidFill>
                  <a:sysClr val="windowText" lastClr="000000"/>
                </a:solidFill>
                <a:latin typeface="メイリオ" panose="020B0604030504040204" pitchFamily="50" charset="-128"/>
                <a:ea typeface="メイリオ" panose="020B0604030504040204" pitchFamily="50" charset="-128"/>
              </a:rPr>
              <a:t>⒜</a:t>
            </a:r>
            <a:r>
              <a:rPr lang="en-US" altLang="ja-JP" sz="1400" dirty="0">
                <a:solidFill>
                  <a:sysClr val="windowText" lastClr="000000"/>
                </a:solidFill>
                <a:latin typeface="メイリオ" panose="020B0604030504040204" pitchFamily="50" charset="-128"/>
                <a:ea typeface="メイリオ" panose="020B0604030504040204" pitchFamily="50" charset="-128"/>
              </a:rPr>
              <a:t>…⒢</a:t>
            </a:r>
          </a:p>
          <a:p>
            <a:r>
              <a:rPr lang="en-US" altLang="ja-JP" sz="1400" dirty="0">
                <a:solidFill>
                  <a:sysClr val="windowText" lastClr="000000"/>
                </a:solidFill>
                <a:latin typeface="メイリオ" panose="020B0604030504040204" pitchFamily="50" charset="-128"/>
                <a:ea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rPr>
              <a:t>　地区大会を計画、主宰すること。</a:t>
            </a:r>
            <a:r>
              <a:rPr lang="en-US" altLang="ja-JP" sz="1400" strike="sngStrike" dirty="0">
                <a:solidFill>
                  <a:sysClr val="windowText" lastClr="000000"/>
                </a:solidFill>
                <a:latin typeface="メイリオ" panose="020B0604030504040204" pitchFamily="50" charset="-128"/>
                <a:ea typeface="メイリオ" panose="020B0604030504040204" pitchFamily="50" charset="-128"/>
              </a:rPr>
              <a:t>PETS</a:t>
            </a:r>
            <a:r>
              <a:rPr lang="ja-JP" altLang="en-US" sz="1400" dirty="0">
                <a:solidFill>
                  <a:sysClr val="windowText" lastClr="000000"/>
                </a:solidFill>
                <a:latin typeface="メイリオ" panose="020B0604030504040204" pitchFamily="50" charset="-128"/>
                <a:ea typeface="メイリオ" panose="020B0604030504040204" pitchFamily="50" charset="-128"/>
              </a:rPr>
              <a:t>会長エレクト・ラーニングセミナーおよび</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地区研修・協議会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クラブ・リーダーシップ・ラーニング</a:t>
            </a:r>
            <a:endParaRPr lang="en-US" altLang="ja-JP" sz="14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の計画・十日にあたるガバナーエレクトに協力する。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ja-JP" sz="1400" dirty="0">
                <a:solidFill>
                  <a:sysClr val="windowText" lastClr="000000"/>
                </a:solidFill>
                <a:latin typeface="メイリオ" panose="020B0604030504040204" pitchFamily="50" charset="-128"/>
                <a:ea typeface="メイリオ" panose="020B0604030504040204" pitchFamily="50" charset="-128"/>
              </a:rPr>
              <a:t>⒤</a:t>
            </a:r>
            <a:r>
              <a:rPr lang="en-US" altLang="ja-JP" sz="1400" dirty="0">
                <a:solidFill>
                  <a:sysClr val="windowText" lastClr="000000"/>
                </a:solidFill>
                <a:latin typeface="メイリオ" panose="020B0604030504040204" pitchFamily="50" charset="-128"/>
                <a:ea typeface="メイリオ" panose="020B0604030504040204" pitchFamily="50" charset="-128"/>
              </a:rPr>
              <a:t>…⒫</a:t>
            </a:r>
          </a:p>
        </p:txBody>
      </p:sp>
      <p:sp>
        <p:nvSpPr>
          <p:cNvPr id="13" name="正方形/長方形 12">
            <a:extLst>
              <a:ext uri="{FF2B5EF4-FFF2-40B4-BE49-F238E27FC236}">
                <a16:creationId xmlns:a16="http://schemas.microsoft.com/office/drawing/2014/main" id="{86115FE6-5DDB-994E-F574-112E14469271}"/>
              </a:ext>
            </a:extLst>
          </p:cNvPr>
          <p:cNvSpPr/>
          <p:nvPr/>
        </p:nvSpPr>
        <p:spPr>
          <a:xfrm>
            <a:off x="3634825" y="1441699"/>
            <a:ext cx="2124000"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kumimoji="1" lang="en-US" altLang="ja-JP" b="1" dirty="0">
                <a:solidFill>
                  <a:schemeClr val="tx1"/>
                </a:solidFill>
                <a:latin typeface="メイリオ" panose="020B0604030504040204" pitchFamily="50" charset="-128"/>
                <a:ea typeface="メイリオ" panose="020B0604030504040204" pitchFamily="50" charset="-128"/>
              </a:rPr>
              <a:t>RI</a:t>
            </a:r>
            <a:r>
              <a:rPr kumimoji="1" lang="ja-JP" altLang="en-US" b="1" dirty="0">
                <a:solidFill>
                  <a:schemeClr val="tx1"/>
                </a:solidFill>
                <a:latin typeface="メイリオ" panose="020B0604030504040204" pitchFamily="50" charset="-128"/>
                <a:ea typeface="メイリオ" panose="020B0604030504040204" pitchFamily="50" charset="-128"/>
              </a:rPr>
              <a:t>理事会</a:t>
            </a:r>
          </a:p>
        </p:txBody>
      </p:sp>
    </p:spTree>
    <p:extLst>
      <p:ext uri="{BB962C8B-B14F-4D97-AF65-F5344CB8AC3E}">
        <p14:creationId xmlns:p14="http://schemas.microsoft.com/office/powerpoint/2010/main" val="1457698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02023-46C2-C606-96F1-11D73727F2E5}"/>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CF6E790-5134-2F34-4E84-55ADDEEAA84E}"/>
              </a:ext>
            </a:extLst>
          </p:cNvPr>
          <p:cNvSpPr/>
          <p:nvPr/>
        </p:nvSpPr>
        <p:spPr>
          <a:xfrm>
            <a:off x="0" y="0"/>
            <a:ext cx="12192000" cy="1276175"/>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メイリオ" panose="020B0604030504040204" pitchFamily="50" charset="-128"/>
                <a:ea typeface="メイリオ" panose="020B0604030504040204" pitchFamily="50" charset="-128"/>
              </a:rPr>
              <a:t>提出された制定案</a:t>
            </a:r>
            <a:endParaRPr kumimoji="1" lang="en-US" altLang="ja-JP" sz="4000" b="1" dirty="0">
              <a:latin typeface="メイリオ" panose="020B0604030504040204" pitchFamily="50" charset="-128"/>
              <a:ea typeface="メイリオ" panose="020B0604030504040204" pitchFamily="50" charset="-128"/>
            </a:endParaRPr>
          </a:p>
          <a:p>
            <a:pPr algn="ct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国際ロータリー細則に関する制定案</a:t>
            </a:r>
            <a:r>
              <a:rPr lang="en-US" altLang="ja-JP" sz="2400" b="1" dirty="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2B1B3498-5B38-FDC5-00D8-7EFF544E5778}"/>
              </a:ext>
            </a:extLst>
          </p:cNvPr>
          <p:cNvSpPr/>
          <p:nvPr/>
        </p:nvSpPr>
        <p:spPr>
          <a:xfrm>
            <a:off x="272561" y="1318833"/>
            <a:ext cx="3060000" cy="468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rPr>
              <a:t>制定案 </a:t>
            </a:r>
            <a:r>
              <a:rPr kumimoji="1" lang="en-US" altLang="ja-JP" sz="3600" dirty="0">
                <a:latin typeface="メイリオ" panose="020B0604030504040204" pitchFamily="50" charset="-128"/>
                <a:ea typeface="メイリオ" panose="020B0604030504040204" pitchFamily="50" charset="-128"/>
              </a:rPr>
              <a:t>25-76</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9152EBE6-E2D7-1A47-BC82-7E95C2BEABBB}"/>
              </a:ext>
            </a:extLst>
          </p:cNvPr>
          <p:cNvSpPr/>
          <p:nvPr/>
        </p:nvSpPr>
        <p:spPr>
          <a:xfrm>
            <a:off x="468743" y="1832334"/>
            <a:ext cx="7416000" cy="25200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ysClr val="windowText" lastClr="000000"/>
                </a:solidFill>
                <a:latin typeface="メイリオ" panose="020B0604030504040204" pitchFamily="50" charset="-128"/>
                <a:ea typeface="メイリオ" panose="020B0604030504040204" pitchFamily="50" charset="-128"/>
              </a:rPr>
              <a:t>会長エレクト研修セミナーと地区研修・協議会の名称を改正</a:t>
            </a:r>
            <a:r>
              <a:rPr kumimoji="1" lang="ja-JP" altLang="en-US" b="1" dirty="0">
                <a:solidFill>
                  <a:sysClr val="windowText" lastClr="000000"/>
                </a:solidFill>
                <a:latin typeface="メイリオ" panose="020B0604030504040204" pitchFamily="50" charset="-128"/>
                <a:ea typeface="メイリオ" panose="020B0604030504040204" pitchFamily="50" charset="-128"/>
              </a:rPr>
              <a:t>する件</a:t>
            </a:r>
          </a:p>
        </p:txBody>
      </p:sp>
      <p:sp>
        <p:nvSpPr>
          <p:cNvPr id="9" name="正方形/長方形 8">
            <a:extLst>
              <a:ext uri="{FF2B5EF4-FFF2-40B4-BE49-F238E27FC236}">
                <a16:creationId xmlns:a16="http://schemas.microsoft.com/office/drawing/2014/main" id="{6E31D5F3-7440-B4E3-15EA-61391444D961}"/>
              </a:ext>
            </a:extLst>
          </p:cNvPr>
          <p:cNvSpPr/>
          <p:nvPr/>
        </p:nvSpPr>
        <p:spPr>
          <a:xfrm>
            <a:off x="203964" y="2142687"/>
            <a:ext cx="3972779" cy="194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国際ロータリー細則を次のように改正する。</a:t>
            </a:r>
          </a:p>
        </p:txBody>
      </p:sp>
      <p:sp>
        <p:nvSpPr>
          <p:cNvPr id="10" name="正方形/長方形 9">
            <a:extLst>
              <a:ext uri="{FF2B5EF4-FFF2-40B4-BE49-F238E27FC236}">
                <a16:creationId xmlns:a16="http://schemas.microsoft.com/office/drawing/2014/main" id="{904C0151-92B0-555E-9A98-04D790097BDA}"/>
              </a:ext>
            </a:extLst>
          </p:cNvPr>
          <p:cNvSpPr/>
          <p:nvPr/>
        </p:nvSpPr>
        <p:spPr>
          <a:xfrm>
            <a:off x="272560" y="2308290"/>
            <a:ext cx="11919439" cy="4458270"/>
          </a:xfrm>
          <a:prstGeom prst="rect">
            <a:avLst/>
          </a:prstGeom>
          <a:noFill/>
          <a:ln>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400" dirty="0">
                <a:solidFill>
                  <a:sysClr val="windowText" lastClr="000000"/>
                </a:solidFill>
                <a:latin typeface="メイリオ" panose="020B0604030504040204" pitchFamily="50" charset="-128"/>
                <a:ea typeface="メイリオ" panose="020B0604030504040204" pitchFamily="50" charset="-128"/>
              </a:rPr>
              <a:t>および、</a:t>
            </a:r>
            <a:r>
              <a:rPr lang="ja-JP" altLang="en-US" sz="1400" b="1" dirty="0">
                <a:solidFill>
                  <a:sysClr val="windowText" lastClr="000000"/>
                </a:solidFill>
                <a:latin typeface="メイリオ" panose="020B0604030504040204" pitchFamily="50" charset="-128"/>
                <a:ea typeface="メイリオ" panose="020B0604030504040204" pitchFamily="50" charset="-128"/>
              </a:rPr>
              <a:t>標準ロータリークラブ定款</a:t>
            </a:r>
            <a:r>
              <a:rPr lang="ja-JP" altLang="en-US" sz="1400" dirty="0">
                <a:solidFill>
                  <a:sysClr val="windowText" lastClr="000000"/>
                </a:solidFill>
                <a:latin typeface="メイリオ" panose="020B0604030504040204" pitchFamily="50" charset="-128"/>
                <a:ea typeface="メイリオ" panose="020B0604030504040204" pitchFamily="50" charset="-128"/>
              </a:rPr>
              <a:t>を次のように改正する。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10</a:t>
            </a:r>
            <a:r>
              <a:rPr lang="ja-JP" altLang="en-US" sz="1600" b="1" dirty="0">
                <a:solidFill>
                  <a:sysClr val="windowText" lastClr="000000"/>
                </a:solidFill>
                <a:latin typeface="メイリオ" panose="020B0604030504040204" pitchFamily="50" charset="-128"/>
                <a:ea typeface="メイリオ" panose="020B0604030504040204" pitchFamily="50" charset="-128"/>
              </a:rPr>
              <a:t>条　出席</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ja-JP" altLang="en-US" sz="1400" b="1" dirty="0">
                <a:solidFill>
                  <a:sysClr val="windowText" lastClr="000000"/>
                </a:solidFill>
                <a:latin typeface="メイリオ" panose="020B0604030504040204" pitchFamily="50" charset="-128"/>
                <a:ea typeface="メイリオ" panose="020B0604030504040204" pitchFamily="50" charset="-128"/>
              </a:rPr>
              <a:t>第１節ー一般規定</a:t>
            </a:r>
            <a:endParaRPr lang="en-US" altLang="ja-JP" sz="1400" b="1"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各会員は本クラブの例会、あるいは衛星クラブの例会に出席し、本クラブの奉仕プロジェクト、行事、およびその他の活動に参加するべきである。会員が、ある例会にシュッ</a:t>
            </a:r>
            <a:r>
              <a:rPr lang="en-US" altLang="ja-JP" sz="1400" dirty="0">
                <a:solidFill>
                  <a:sysClr val="windowText" lastClr="000000"/>
                </a:solidFill>
                <a:latin typeface="メイリオ" panose="020B0604030504040204" pitchFamily="50" charset="-128"/>
                <a:ea typeface="メイリオ" panose="020B0604030504040204" pitchFamily="50" charset="-128"/>
              </a:rPr>
              <a:t>s</a:t>
            </a:r>
            <a:r>
              <a:rPr lang="ja-JP" altLang="en-US" sz="1400" dirty="0">
                <a:solidFill>
                  <a:sysClr val="windowText" lastClr="000000"/>
                </a:solidFill>
                <a:latin typeface="メイリオ" panose="020B0604030504040204" pitchFamily="50" charset="-128"/>
                <a:ea typeface="メイリオ" panose="020B0604030504040204" pitchFamily="50" charset="-128"/>
              </a:rPr>
              <a:t>系したものとみなされるには、</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a:t>
            </a:r>
            <a:r>
              <a:rPr lang="ja-JP" altLang="ja-JP" sz="1400" dirty="0">
                <a:solidFill>
                  <a:sysClr val="windowText" lastClr="000000"/>
                </a:solidFill>
                <a:latin typeface="メイリオ" panose="020B0604030504040204" pitchFamily="50" charset="-128"/>
                <a:ea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rPr>
              <a:t>　次のような方法で同じ年度に欠席をメークアップする；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⑺　</a:t>
            </a:r>
            <a:r>
              <a:rPr lang="en-US" altLang="ja-JP" sz="1400" dirty="0">
                <a:solidFill>
                  <a:sysClr val="windowText" lastClr="000000"/>
                </a:solidFill>
                <a:latin typeface="メイリオ" panose="020B0604030504040204" pitchFamily="50" charset="-128"/>
                <a:ea typeface="メイリオ" panose="020B0604030504040204" pitchFamily="50" charset="-128"/>
              </a:rPr>
              <a:t>RI</a:t>
            </a:r>
            <a:r>
              <a:rPr lang="ja-JP" altLang="en-US" sz="1400" dirty="0">
                <a:solidFill>
                  <a:sysClr val="windowText" lastClr="000000"/>
                </a:solidFill>
                <a:latin typeface="メイリオ" panose="020B0604030504040204" pitchFamily="50" charset="-128"/>
                <a:ea typeface="メイリオ" panose="020B0604030504040204" pitchFamily="50" charset="-128"/>
              </a:rPr>
              <a:t>国際大会、規定審議会、国際協議会、ロータリー研究会、</a:t>
            </a:r>
            <a:r>
              <a:rPr lang="en-US" altLang="ja-JP" sz="1400" dirty="0">
                <a:solidFill>
                  <a:sysClr val="windowText" lastClr="000000"/>
                </a:solidFill>
                <a:latin typeface="メイリオ" panose="020B0604030504040204" pitchFamily="50" charset="-128"/>
                <a:ea typeface="メイリオ" panose="020B0604030504040204" pitchFamily="50" charset="-128"/>
              </a:rPr>
              <a:t>RI</a:t>
            </a:r>
            <a:r>
              <a:rPr lang="ja-JP" altLang="en-US" sz="1400" dirty="0">
                <a:solidFill>
                  <a:sysClr val="windowText" lastClr="000000"/>
                </a:solidFill>
                <a:latin typeface="メイリオ" panose="020B0604030504040204" pitchFamily="50" charset="-128"/>
                <a:ea typeface="メイリオ" panose="020B0604030504040204" pitchFamily="50" charset="-128"/>
              </a:rPr>
              <a:t>理事会または</a:t>
            </a:r>
            <a:r>
              <a:rPr lang="en-US" altLang="ja-JP" sz="1400" dirty="0">
                <a:solidFill>
                  <a:sysClr val="windowText" lastClr="000000"/>
                </a:solidFill>
                <a:latin typeface="メイリオ" panose="020B0604030504040204" pitchFamily="50" charset="-128"/>
                <a:ea typeface="メイリオ" panose="020B0604030504040204" pitchFamily="50" charset="-128"/>
              </a:rPr>
              <a:t>RI</a:t>
            </a:r>
            <a:r>
              <a:rPr lang="ja-JP" altLang="en-US" sz="1400" dirty="0">
                <a:solidFill>
                  <a:sysClr val="windowText" lastClr="000000"/>
                </a:solidFill>
                <a:latin typeface="メイリオ" panose="020B0604030504040204" pitchFamily="50" charset="-128"/>
                <a:ea typeface="メイリオ" panose="020B0604030504040204" pitchFamily="50" charset="-128"/>
              </a:rPr>
              <a:t>会長の承認を得て招集された会合、合同ゾーン研究会、</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a:t>
            </a:r>
            <a:r>
              <a:rPr lang="en-US" altLang="ja-JP" sz="1400" dirty="0">
                <a:solidFill>
                  <a:sysClr val="windowText" lastClr="000000"/>
                </a:solidFill>
                <a:latin typeface="メイリオ" panose="020B0604030504040204" pitchFamily="50" charset="-128"/>
                <a:ea typeface="メイリオ" panose="020B0604030504040204" pitchFamily="50" charset="-128"/>
              </a:rPr>
              <a:t>RI</a:t>
            </a:r>
            <a:r>
              <a:rPr lang="ja-JP" altLang="en-US" sz="1400" dirty="0">
                <a:solidFill>
                  <a:sysClr val="windowText" lastClr="000000"/>
                </a:solidFill>
                <a:latin typeface="メイリオ" panose="020B0604030504040204" pitchFamily="50" charset="-128"/>
                <a:ea typeface="メイリオ" panose="020B0604030504040204" pitchFamily="50" charset="-128"/>
              </a:rPr>
              <a:t>委員会会合、地区大会、地区研修・協議会クラブ・リーダーシップ・ラーニングセミナー、</a:t>
            </a:r>
            <a:r>
              <a:rPr lang="en-US" altLang="ja-JP" sz="1400" dirty="0">
                <a:solidFill>
                  <a:sysClr val="windowText" lastClr="000000"/>
                </a:solidFill>
                <a:latin typeface="メイリオ" panose="020B0604030504040204" pitchFamily="50" charset="-128"/>
                <a:ea typeface="メイリオ" panose="020B0604030504040204" pitchFamily="50" charset="-128"/>
              </a:rPr>
              <a:t>RI</a:t>
            </a:r>
            <a:r>
              <a:rPr lang="ja-JP" altLang="en-US" sz="1400" dirty="0">
                <a:solidFill>
                  <a:sysClr val="windowText" lastClr="000000"/>
                </a:solidFill>
                <a:latin typeface="メイリオ" panose="020B0604030504040204" pitchFamily="50" charset="-128"/>
                <a:ea typeface="メイリオ" panose="020B0604030504040204" pitchFamily="50" charset="-128"/>
              </a:rPr>
              <a:t>理事会の指示の下に開催された地区</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会合、ガバナーの指示の下に開催された地区委員会、または正式に公表されたクラブの都市連合会に出席すること。</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11</a:t>
            </a:r>
            <a:r>
              <a:rPr lang="ja-JP" altLang="en-US" sz="1600" b="1" dirty="0">
                <a:solidFill>
                  <a:sysClr val="windowText" lastClr="000000"/>
                </a:solidFill>
                <a:latin typeface="メイリオ" panose="020B0604030504040204" pitchFamily="50" charset="-128"/>
                <a:ea typeface="メイリオ" panose="020B0604030504040204" pitchFamily="50" charset="-128"/>
              </a:rPr>
              <a:t>条　理事および役員および委員会</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第５節ー役員の選挙</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　会長の資格要件。クラブ会長の候補者は、ガバナーが</a:t>
            </a:r>
            <a:r>
              <a:rPr lang="en-US" altLang="ja-JP" sz="1400" dirty="0">
                <a:solidFill>
                  <a:sysClr val="windowText" lastClr="000000"/>
                </a:solidFill>
                <a:latin typeface="メイリオ" panose="020B0604030504040204" pitchFamily="50" charset="-128"/>
                <a:ea typeface="メイリオ" panose="020B0604030504040204" pitchFamily="50" charset="-128"/>
              </a:rPr>
              <a:t>1</a:t>
            </a:r>
            <a:r>
              <a:rPr lang="ja-JP" altLang="en-US" sz="1400" dirty="0">
                <a:solidFill>
                  <a:sysClr val="windowText" lastClr="000000"/>
                </a:solidFill>
                <a:latin typeface="メイリオ" panose="020B0604030504040204" pitchFamily="50" charset="-128"/>
                <a:ea typeface="メイリオ" panose="020B0604030504040204" pitchFamily="50" charset="-128"/>
              </a:rPr>
              <a:t>年未満であってもこの要件を満たしていると判断しない限り、指名に先立つ少な</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くとも</a:t>
            </a:r>
            <a:r>
              <a:rPr lang="en-US" altLang="ja-JP" sz="1400" dirty="0">
                <a:solidFill>
                  <a:sysClr val="windowText" lastClr="000000"/>
                </a:solidFill>
                <a:latin typeface="メイリオ" panose="020B0604030504040204" pitchFamily="50" charset="-128"/>
                <a:ea typeface="メイリオ" panose="020B0604030504040204" pitchFamily="50" charset="-128"/>
              </a:rPr>
              <a:t>1</a:t>
            </a:r>
            <a:r>
              <a:rPr lang="ja-JP" altLang="en-US" sz="1400" dirty="0">
                <a:solidFill>
                  <a:sysClr val="windowText" lastClr="000000"/>
                </a:solidFill>
                <a:latin typeface="メイリオ" panose="020B0604030504040204" pitchFamily="50" charset="-128"/>
                <a:ea typeface="メイリオ" panose="020B0604030504040204" pitchFamily="50" charset="-128"/>
              </a:rPr>
              <a:t>年間、本クラブの会員でなければならない。会長エレクトは、ガバナーエレクトから特に免除されない限り、会長エレクト</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研修</a:t>
            </a:r>
            <a:r>
              <a:rPr lang="ja-JP" altLang="en-US" sz="1400" b="1" u="sng" dirty="0">
                <a:solidFill>
                  <a:sysClr val="windowText" lastClr="000000"/>
                </a:solidFill>
                <a:latin typeface="メイリオ" panose="020B0604030504040204" pitchFamily="50" charset="-128"/>
                <a:ea typeface="メイリオ" panose="020B0604030504040204" pitchFamily="50" charset="-128"/>
              </a:rPr>
              <a:t>・</a:t>
            </a:r>
            <a:endParaRPr lang="en-US" altLang="ja-JP" sz="14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と</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地区研修・協議会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クラブ・リーダーシップ・ラーニングセミナー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に出席するものとする。免除された場合は、会長</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エレクトがクラブから代理の者を派遣するものとする。会長エレクトが、ガバナーエレクトから免除を受けずに、会長エレクト</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研修</a:t>
            </a:r>
            <a:r>
              <a:rPr lang="ja-JP" altLang="en-US" sz="1400" b="1" u="sng" dirty="0">
                <a:solidFill>
                  <a:sysClr val="windowText" lastClr="000000"/>
                </a:solidFill>
                <a:latin typeface="メイリオ" panose="020B0604030504040204" pitchFamily="50" charset="-128"/>
                <a:ea typeface="メイリオ" panose="020B0604030504040204" pitchFamily="50" charset="-128"/>
              </a:rPr>
              <a:t>・</a:t>
            </a:r>
            <a:endParaRPr lang="en-US" altLang="ja-JP" sz="1400" b="1" u="sng"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ラーニング</a:t>
            </a:r>
            <a:r>
              <a:rPr lang="ja-JP" altLang="en-US" sz="1400" dirty="0">
                <a:solidFill>
                  <a:sysClr val="windowText" lastClr="000000"/>
                </a:solidFill>
                <a:latin typeface="メイリオ" panose="020B0604030504040204" pitchFamily="50" charset="-128"/>
                <a:ea typeface="メイリオ" panose="020B0604030504040204" pitchFamily="50" charset="-128"/>
              </a:rPr>
              <a:t>セミナーおよび</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地区研修・協議会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クラブ・リーダーシップ・ラーニングセミナー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に出席しない場合、あるいは、免除されても</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クラブの代理をこれらの会合に派遣しなかった場合、かかる会長エレクトはクラブ会長に就任しないものとする。その場合、会長エレクト</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研</a:t>
            </a:r>
            <a:endParaRPr lang="en-US" altLang="ja-JP" sz="1400" strike="sngStrike"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修</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および</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研修・協議会</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クラブ・リーダーシップ・ラーニングセミナー</a:t>
            </a:r>
            <a:r>
              <a:rPr lang="ja-JP" altLang="en-US" sz="1400" dirty="0">
                <a:solidFill>
                  <a:sysClr val="windowText" lastClr="000000"/>
                </a:solidFill>
                <a:latin typeface="メイリオ" panose="020B0604030504040204" pitchFamily="50" charset="-128"/>
                <a:ea typeface="メイリオ" panose="020B0604030504040204" pitchFamily="50" charset="-128"/>
              </a:rPr>
              <a:t>、もしくはガバナーエレクトが十分であるとみな</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r>
              <a:rPr lang="ja-JP" altLang="en-US" sz="1400" dirty="0">
                <a:solidFill>
                  <a:sysClr val="windowText" lastClr="000000"/>
                </a:solidFill>
                <a:latin typeface="メイリオ" panose="020B0604030504040204" pitchFamily="50" charset="-128"/>
                <a:ea typeface="メイリオ" panose="020B0604030504040204" pitchFamily="50" charset="-128"/>
              </a:rPr>
              <a:t>　　　した</a:t>
            </a:r>
            <a:r>
              <a:rPr lang="ja-JP" altLang="en-US" sz="1400" strike="sngStrike" dirty="0">
                <a:solidFill>
                  <a:sysClr val="windowText" lastClr="000000"/>
                </a:solidFill>
                <a:latin typeface="メイリオ" panose="020B0604030504040204" pitchFamily="50" charset="-128"/>
                <a:ea typeface="メイリオ" panose="020B0604030504040204" pitchFamily="50" charset="-128"/>
              </a:rPr>
              <a:t>研修</a:t>
            </a:r>
            <a:r>
              <a:rPr lang="ja-JP" altLang="en-US" sz="1400" b="1" u="sng" dirty="0">
                <a:solidFill>
                  <a:sysClr val="windowText" lastClr="000000"/>
                </a:solidFill>
                <a:latin typeface="メイリオ" panose="020B0604030504040204" pitchFamily="50" charset="-128"/>
                <a:ea typeface="メイリオ" panose="020B0604030504040204" pitchFamily="50" charset="-128"/>
              </a:rPr>
              <a:t>ラーニング</a:t>
            </a:r>
            <a:r>
              <a:rPr lang="ja-JP" altLang="en-US" sz="1400" dirty="0">
                <a:solidFill>
                  <a:sysClr val="windowText" lastClr="000000"/>
                </a:solidFill>
                <a:latin typeface="メイリオ" panose="020B0604030504040204" pitchFamily="50" charset="-128"/>
                <a:ea typeface="メイリオ" panose="020B0604030504040204" pitchFamily="50" charset="-128"/>
              </a:rPr>
              <a:t>に出席した後任者が選挙されるまで、現会長が継続してクラブ会長を務めるものとする。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12" name="爆発: 14 pt 11">
            <a:extLst>
              <a:ext uri="{FF2B5EF4-FFF2-40B4-BE49-F238E27FC236}">
                <a16:creationId xmlns:a16="http://schemas.microsoft.com/office/drawing/2014/main" id="{61D7F692-418A-1DEF-BD48-2002E56D1E31}"/>
              </a:ext>
            </a:extLst>
          </p:cNvPr>
          <p:cNvSpPr/>
          <p:nvPr/>
        </p:nvSpPr>
        <p:spPr>
          <a:xfrm>
            <a:off x="1901438" y="2750973"/>
            <a:ext cx="8532000" cy="3096000"/>
          </a:xfrm>
          <a:prstGeom prst="irregularSeal2">
            <a:avLst/>
          </a:prstGeom>
          <a:solidFill>
            <a:srgbClr val="CCECFF"/>
          </a:solidFill>
          <a:ln w="76200">
            <a:solidFill>
              <a:srgbClr val="66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FF0000"/>
                </a:solidFill>
                <a:latin typeface="メイリオ" panose="020B0604030504040204" pitchFamily="50" charset="-128"/>
                <a:ea typeface="メイリオ" panose="020B0604030504040204" pitchFamily="50" charset="-128"/>
              </a:rPr>
              <a:t>採択</a:t>
            </a:r>
            <a:r>
              <a:rPr lang="ja-JP" altLang="en-US" sz="4000" b="1" dirty="0">
                <a:solidFill>
                  <a:srgbClr val="FF0000"/>
                </a:solidFill>
                <a:latin typeface="メイリオ" panose="020B0604030504040204" pitchFamily="50" charset="-128"/>
                <a:ea typeface="メイリオ" panose="020B0604030504040204" pitchFamily="50" charset="-128"/>
              </a:rPr>
              <a:t>（</a:t>
            </a:r>
            <a:r>
              <a:rPr lang="en-US" altLang="ja-JP" sz="4000" b="1" dirty="0">
                <a:solidFill>
                  <a:srgbClr val="FF0000"/>
                </a:solidFill>
                <a:latin typeface="メイリオ" panose="020B0604030504040204" pitchFamily="50" charset="-128"/>
                <a:ea typeface="メイリオ" panose="020B0604030504040204" pitchFamily="50" charset="-128"/>
              </a:rPr>
              <a:t>254/221</a:t>
            </a:r>
            <a:r>
              <a:rPr lang="ja-JP" altLang="en-US" sz="4000" b="1" dirty="0">
                <a:solidFill>
                  <a:srgbClr val="FF0000"/>
                </a:solidFill>
                <a:latin typeface="メイリオ" panose="020B0604030504040204" pitchFamily="50" charset="-128"/>
                <a:ea typeface="メイリオ" panose="020B0604030504040204" pitchFamily="50" charset="-128"/>
              </a:rPr>
              <a:t>）</a:t>
            </a:r>
            <a:endParaRPr kumimoji="1" lang="ja-JP" altLang="en-US" sz="40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5752AEDF-E476-81B0-1F33-26A04D878E0D}"/>
              </a:ext>
            </a:extLst>
          </p:cNvPr>
          <p:cNvSpPr/>
          <p:nvPr/>
        </p:nvSpPr>
        <p:spPr>
          <a:xfrm>
            <a:off x="3634825" y="1441699"/>
            <a:ext cx="2124000" cy="3104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提案者：</a:t>
            </a:r>
            <a:r>
              <a:rPr kumimoji="1" lang="en-US" altLang="ja-JP" b="1" dirty="0">
                <a:solidFill>
                  <a:schemeClr val="tx1"/>
                </a:solidFill>
                <a:latin typeface="メイリオ" panose="020B0604030504040204" pitchFamily="50" charset="-128"/>
                <a:ea typeface="メイリオ" panose="020B0604030504040204" pitchFamily="50" charset="-128"/>
              </a:rPr>
              <a:t>RI</a:t>
            </a:r>
            <a:r>
              <a:rPr kumimoji="1" lang="ja-JP" altLang="en-US" b="1" dirty="0">
                <a:solidFill>
                  <a:schemeClr val="tx1"/>
                </a:solidFill>
                <a:latin typeface="メイリオ" panose="020B0604030504040204" pitchFamily="50" charset="-128"/>
                <a:ea typeface="メイリオ" panose="020B0604030504040204" pitchFamily="50" charset="-128"/>
              </a:rPr>
              <a:t>理事会</a:t>
            </a:r>
          </a:p>
        </p:txBody>
      </p:sp>
    </p:spTree>
    <p:extLst>
      <p:ext uri="{BB962C8B-B14F-4D97-AF65-F5344CB8AC3E}">
        <p14:creationId xmlns:p14="http://schemas.microsoft.com/office/powerpoint/2010/main" val="408763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5C382-D1D2-7E8D-BFBA-AF0434B0349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A8FC05-321E-91AD-E608-8A1B278BA2D3}"/>
              </a:ext>
            </a:extLst>
          </p:cNvPr>
          <p:cNvSpPr>
            <a:spLocks noGrp="1"/>
          </p:cNvSpPr>
          <p:nvPr>
            <p:ph type="body" sz="quarter" idx="14"/>
          </p:nvPr>
        </p:nvSpPr>
        <p:spPr>
          <a:xfrm>
            <a:off x="558800" y="398463"/>
            <a:ext cx="4978400" cy="1061627"/>
          </a:xfrm>
        </p:spPr>
        <p:txBody>
          <a:bodyPr/>
          <a:lstStyle/>
          <a:p>
            <a:pPr algn="l" rtl="0"/>
            <a:r>
              <a:rPr lang="ja" b="1" i="0" u="none" baseline="0" dirty="0">
                <a:latin typeface="Meiryo UI" panose="020B0604030504040204" pitchFamily="50" charset="-128"/>
                <a:ea typeface="Meiryo UI" panose="020B0604030504040204" pitchFamily="50" charset="-128"/>
              </a:rPr>
              <a:t>採択された制定案</a:t>
            </a:r>
          </a:p>
        </p:txBody>
      </p:sp>
      <p:sp>
        <p:nvSpPr>
          <p:cNvPr id="11267" name="Rectangle 3">
            <a:extLst>
              <a:ext uri="{FF2B5EF4-FFF2-40B4-BE49-F238E27FC236}">
                <a16:creationId xmlns:a16="http://schemas.microsoft.com/office/drawing/2014/main" id="{75215DFE-B42A-0D0D-DC90-A4FBD60CB51C}"/>
              </a:ext>
            </a:extLst>
          </p:cNvPr>
          <p:cNvSpPr>
            <a:spLocks noGrp="1" noChangeArrowheads="1"/>
          </p:cNvSpPr>
          <p:nvPr>
            <p:ph type="subTitle" idx="1"/>
          </p:nvPr>
        </p:nvSpPr>
        <p:spPr>
          <a:xfrm>
            <a:off x="558800" y="2138516"/>
            <a:ext cx="5406666" cy="4454013"/>
          </a:xfrm>
        </p:spPr>
        <p:txBody>
          <a:bodyPr>
            <a:noAutofit/>
          </a:bodyPr>
          <a:lstStyle/>
          <a:p>
            <a:pPr algn="l" rtl="0">
              <a:lnSpc>
                <a:spcPct val="120000"/>
              </a:lnSpc>
            </a:pPr>
            <a:r>
              <a:rPr lang="ja" sz="3200" b="1" i="0" u="none" baseline="0" dirty="0">
                <a:solidFill>
                  <a:srgbClr val="000000"/>
                </a:solidFill>
                <a:latin typeface="Meiryo UI" panose="020B0604030504040204" pitchFamily="50" charset="-128"/>
                <a:ea typeface="Meiryo UI" panose="020B0604030504040204" pitchFamily="50" charset="-128"/>
              </a:rPr>
              <a:t>制定案が採択された場合、その変更は審議会後の7月1日に有効となる</a:t>
            </a:r>
          </a:p>
          <a:p>
            <a:pPr algn="l" rtl="0">
              <a:lnSpc>
                <a:spcPct val="120000"/>
              </a:lnSpc>
            </a:pPr>
            <a:r>
              <a:rPr lang="ja" sz="3200" b="1" i="0" u="none" baseline="0" dirty="0">
                <a:solidFill>
                  <a:srgbClr val="000000"/>
                </a:solidFill>
                <a:latin typeface="Meiryo UI" panose="020B0604030504040204" pitchFamily="50" charset="-128"/>
                <a:ea typeface="Meiryo UI" panose="020B0604030504040204" pitchFamily="50" charset="-128"/>
              </a:rPr>
              <a:t>採択された変更を組織規定文書に反映</a:t>
            </a:r>
          </a:p>
          <a:p>
            <a:pPr algn="l" rtl="0">
              <a:lnSpc>
                <a:spcPct val="120000"/>
              </a:lnSpc>
            </a:pPr>
            <a:r>
              <a:rPr lang="ja" sz="3200" b="1" i="0" u="none" baseline="0" dirty="0">
                <a:solidFill>
                  <a:srgbClr val="000000"/>
                </a:solidFill>
                <a:latin typeface="Meiryo UI" panose="020B0604030504040204" pitchFamily="50" charset="-128"/>
                <a:ea typeface="Meiryo UI" panose="020B0604030504040204" pitchFamily="50" charset="-128"/>
              </a:rPr>
              <a:t>組織規定文書の改定版を発行</a:t>
            </a:r>
          </a:p>
          <a:p>
            <a:pPr algn="l" rtl="0">
              <a:lnSpc>
                <a:spcPct val="120000"/>
              </a:lnSpc>
            </a:pPr>
            <a:r>
              <a:rPr lang="ja" sz="3200" b="1" i="0" u="none" baseline="0" dirty="0">
                <a:solidFill>
                  <a:srgbClr val="000000"/>
                </a:solidFill>
                <a:latin typeface="Meiryo UI" panose="020B0604030504040204" pitchFamily="50" charset="-128"/>
                <a:ea typeface="Meiryo UI" panose="020B0604030504040204" pitchFamily="50" charset="-128"/>
              </a:rPr>
              <a:t>「手続要覧」を改訂</a:t>
            </a:r>
          </a:p>
          <a:p>
            <a:endParaRPr lang="ja" dirty="0"/>
          </a:p>
          <a:p>
            <a:pPr algn="l" rtl="0">
              <a:buFont typeface="Wingdings" pitchFamily="2" charset="2"/>
              <a:buNone/>
            </a:pPr>
            <a:endParaRPr lang="ja" dirty="0"/>
          </a:p>
        </p:txBody>
      </p:sp>
      <p:sp>
        <p:nvSpPr>
          <p:cNvPr id="3" name="正方形/長方形 2">
            <a:extLst>
              <a:ext uri="{FF2B5EF4-FFF2-40B4-BE49-F238E27FC236}">
                <a16:creationId xmlns:a16="http://schemas.microsoft.com/office/drawing/2014/main" id="{C742568C-CEAE-F31B-37D0-C523C8908EF3}"/>
              </a:ext>
            </a:extLst>
          </p:cNvPr>
          <p:cNvSpPr/>
          <p:nvPr/>
        </p:nvSpPr>
        <p:spPr>
          <a:xfrm>
            <a:off x="6096000" y="0"/>
            <a:ext cx="6096000" cy="6858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Placeholder 3">
            <a:extLst>
              <a:ext uri="{FF2B5EF4-FFF2-40B4-BE49-F238E27FC236}">
                <a16:creationId xmlns:a16="http://schemas.microsoft.com/office/drawing/2014/main" id="{D1B1FF25-2C94-C585-CEC1-11D0113AE727}"/>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a:ext>
            </a:extLst>
          </a:blip>
          <a:srcRect l="2463" r="2463"/>
          <a:stretch/>
        </p:blipFill>
        <p:spPr/>
      </p:pic>
    </p:spTree>
    <p:extLst>
      <p:ext uri="{BB962C8B-B14F-4D97-AF65-F5344CB8AC3E}">
        <p14:creationId xmlns:p14="http://schemas.microsoft.com/office/powerpoint/2010/main" val="2564100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540042"/>
          </a:xfrm>
          <a:solidFill>
            <a:srgbClr val="6600FF"/>
          </a:solidFill>
        </p:spPr>
        <p:txBody>
          <a:bodyPr anchor="ctr">
            <a:normAutofit/>
          </a:bodyPr>
          <a:lstStyle/>
          <a:p>
            <a:pPr algn="ctr" rtl="0"/>
            <a:r>
              <a:rPr lang="ja" sz="4800" b="1" i="0" u="none" baseline="0" dirty="0">
                <a:latin typeface="Meiryo UI" panose="020B0604030504040204" pitchFamily="50" charset="-128"/>
                <a:ea typeface="Meiryo UI" panose="020B0604030504040204" pitchFamily="50" charset="-128"/>
              </a:rPr>
              <a:t>審議会の後</a:t>
            </a:r>
          </a:p>
        </p:txBody>
      </p:sp>
      <p:sp>
        <p:nvSpPr>
          <p:cNvPr id="3" name="Content Placeholder 2"/>
          <p:cNvSpPr>
            <a:spLocks noGrp="1"/>
          </p:cNvSpPr>
          <p:nvPr>
            <p:ph idx="1"/>
          </p:nvPr>
        </p:nvSpPr>
        <p:spPr/>
        <p:txBody>
          <a:bodyPr>
            <a:normAutofit/>
          </a:bodyPr>
          <a:lstStyle/>
          <a:p>
            <a:pPr algn="l" rtl="0">
              <a:lnSpc>
                <a:spcPct val="100000"/>
              </a:lnSpc>
            </a:pPr>
            <a:r>
              <a:rPr lang="ja" sz="3600" b="1" i="0" u="none" baseline="0" dirty="0">
                <a:solidFill>
                  <a:srgbClr val="000000"/>
                </a:solidFill>
                <a:latin typeface="Meiryo UI" panose="020B0604030504040204" pitchFamily="50" charset="-128"/>
                <a:ea typeface="Meiryo UI" panose="020B0604030504040204" pitchFamily="50" charset="-128"/>
              </a:rPr>
              <a:t>代表議員は、審議会の結果を地区内のクラブに報告  </a:t>
            </a:r>
          </a:p>
          <a:p>
            <a:pPr algn="l" rtl="0">
              <a:lnSpc>
                <a:spcPct val="100000"/>
              </a:lnSpc>
            </a:pPr>
            <a:r>
              <a:rPr lang="ja" sz="3600" b="1" i="0" u="none" baseline="0" dirty="0">
                <a:solidFill>
                  <a:srgbClr val="000000"/>
                </a:solidFill>
                <a:latin typeface="Meiryo UI" panose="020B0604030504040204" pitchFamily="50" charset="-128"/>
                <a:ea typeface="Meiryo UI" panose="020B0604030504040204" pitchFamily="50" charset="-128"/>
              </a:rPr>
              <a:t>審議会終了後2カ月以内に、クラブと地区に「決定報告書」が送付される  </a:t>
            </a:r>
          </a:p>
          <a:p>
            <a:pPr algn="l" rtl="0">
              <a:lnSpc>
                <a:spcPct val="100000"/>
              </a:lnSpc>
            </a:pPr>
            <a:r>
              <a:rPr lang="ja" sz="3600" b="1" i="0" u="none" baseline="0" dirty="0">
                <a:solidFill>
                  <a:srgbClr val="000000"/>
                </a:solidFill>
                <a:latin typeface="Meiryo UI" panose="020B0604030504040204" pitchFamily="50" charset="-128"/>
                <a:ea typeface="Meiryo UI" panose="020B0604030504040204" pitchFamily="50" charset="-128"/>
              </a:rPr>
              <a:t>経費報告書を提出</a:t>
            </a:r>
          </a:p>
          <a:p>
            <a:pPr algn="l" rtl="0">
              <a:lnSpc>
                <a:spcPct val="100000"/>
              </a:lnSpc>
            </a:pPr>
            <a:r>
              <a:rPr lang="ja" sz="3600" b="1" i="0" u="none" baseline="0" dirty="0">
                <a:solidFill>
                  <a:srgbClr val="000000"/>
                </a:solidFill>
                <a:latin typeface="Meiryo UI" panose="020B0604030504040204" pitchFamily="50" charset="-128"/>
                <a:ea typeface="Meiryo UI" panose="020B0604030504040204" pitchFamily="50" charset="-128"/>
              </a:rPr>
              <a:t>採択された立法案に反対の意思表示をする機会がクラブに与えられる</a:t>
            </a:r>
          </a:p>
          <a:p>
            <a:endParaRPr lang="ja" dirty="0"/>
          </a:p>
        </p:txBody>
      </p:sp>
    </p:spTree>
    <p:extLst>
      <p:ext uri="{BB962C8B-B14F-4D97-AF65-F5344CB8AC3E}">
        <p14:creationId xmlns:p14="http://schemas.microsoft.com/office/powerpoint/2010/main" val="15395525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
            <a:ext cx="12192000" cy="1540042"/>
          </a:xfrm>
          <a:solidFill>
            <a:srgbClr val="6600FF"/>
          </a:solidFill>
        </p:spPr>
        <p:txBody>
          <a:bodyPr anchor="ctr">
            <a:normAutofit/>
          </a:bodyPr>
          <a:lstStyle/>
          <a:p>
            <a:pPr algn="ctr" rtl="0"/>
            <a:r>
              <a:rPr lang="ja-JP" altLang="en-US" sz="4800" b="1" i="0" u="none" baseline="0" dirty="0">
                <a:latin typeface="Meiryo UI" panose="020B0604030504040204" pitchFamily="50" charset="-128"/>
                <a:ea typeface="Meiryo UI" panose="020B0604030504040204" pitchFamily="50" charset="-128"/>
              </a:rPr>
              <a:t>今後の</a:t>
            </a:r>
            <a:r>
              <a:rPr lang="ja" sz="4800" b="1" i="0" u="none" baseline="0" dirty="0">
                <a:latin typeface="Meiryo UI" panose="020B0604030504040204" pitchFamily="50" charset="-128"/>
                <a:ea typeface="Meiryo UI" panose="020B0604030504040204" pitchFamily="50" charset="-128"/>
              </a:rPr>
              <a:t>審議会の重要な期日</a:t>
            </a:r>
          </a:p>
        </p:txBody>
      </p:sp>
      <p:graphicFrame>
        <p:nvGraphicFramePr>
          <p:cNvPr id="5" name="Content Placeholder 1"/>
          <p:cNvGraphicFramePr>
            <a:graphicFrameLocks/>
          </p:cNvGraphicFramePr>
          <p:nvPr/>
        </p:nvGraphicFramePr>
        <p:xfrm>
          <a:off x="125260" y="1796190"/>
          <a:ext cx="12066740" cy="4955768"/>
        </p:xfrm>
        <a:graphic>
          <a:graphicData uri="http://schemas.openxmlformats.org/drawingml/2006/table">
            <a:tbl>
              <a:tblPr bandRow="1">
                <a:tableStyleId>{5DA37D80-6434-44D0-A028-1B22A696006F}</a:tableStyleId>
              </a:tblPr>
              <a:tblGrid>
                <a:gridCol w="4083485">
                  <a:extLst>
                    <a:ext uri="{9D8B030D-6E8A-4147-A177-3AD203B41FA5}">
                      <a16:colId xmlns:a16="http://schemas.microsoft.com/office/drawing/2014/main" val="1968959710"/>
                    </a:ext>
                  </a:extLst>
                </a:gridCol>
                <a:gridCol w="7983255">
                  <a:extLst>
                    <a:ext uri="{9D8B030D-6E8A-4147-A177-3AD203B41FA5}">
                      <a16:colId xmlns:a16="http://schemas.microsoft.com/office/drawing/2014/main" val="292570401"/>
                    </a:ext>
                  </a:extLst>
                </a:gridCol>
              </a:tblGrid>
              <a:tr h="530097">
                <a:tc>
                  <a:txBody>
                    <a:bodyPr/>
                    <a:lstStyle/>
                    <a:p>
                      <a:pPr algn="l" rtl="0"/>
                      <a:r>
                        <a:rPr lang="ja" sz="2400" b="1" i="0" u="none" baseline="0" dirty="0">
                          <a:latin typeface="Meiryo UI" panose="020B0604030504040204" pitchFamily="50" charset="-128"/>
                          <a:ea typeface="Meiryo UI" panose="020B0604030504040204" pitchFamily="50" charset="-128"/>
                        </a:rPr>
                        <a:t>2024年11月～12月</a:t>
                      </a:r>
                      <a:endParaRPr lang="ja" sz="2400" b="1" dirty="0">
                        <a:solidFill>
                          <a:schemeClr val="tx1"/>
                        </a:solidFill>
                        <a:latin typeface="Meiryo UI" panose="020B0604030504040204" pitchFamily="50" charset="-128"/>
                        <a:ea typeface="Meiryo UI" panose="020B0604030504040204" pitchFamily="50" charset="-128"/>
                        <a:cs typeface="BIZ UDPGothic" panose="020B0604020202020204" pitchFamily="34" charset="0"/>
                      </a:endParaRPr>
                    </a:p>
                  </a:txBody>
                  <a:tcPr marL="95416" marR="95416"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ja" sz="2400" b="1" i="0" u="none" kern="1200" baseline="0" dirty="0">
                          <a:effectLst/>
                          <a:latin typeface="Meiryo UI" panose="020B0604030504040204" pitchFamily="50" charset="-128"/>
                          <a:ea typeface="Meiryo UI" panose="020B0604030504040204" pitchFamily="50" charset="-128"/>
                        </a:rPr>
                        <a:t>規定審議会の登録資料を代表議員にEメールで送付  </a:t>
                      </a:r>
                      <a:endParaRPr lang="ja" sz="2400" b="1" kern="1200"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95416" marR="95416" anchor="ctr"/>
                </a:tc>
                <a:extLst>
                  <a:ext uri="{0D108BD9-81ED-4DB2-BD59-A6C34878D82A}">
                    <a16:rowId xmlns:a16="http://schemas.microsoft.com/office/drawing/2014/main" val="1906431921"/>
                  </a:ext>
                </a:extLst>
              </a:tr>
              <a:tr h="592894">
                <a:tc>
                  <a:txBody>
                    <a:bodyPr/>
                    <a:lstStyle/>
                    <a:p>
                      <a:pPr algn="l" rtl="0"/>
                      <a:r>
                        <a:rPr lang="ja" sz="2400" b="1" i="0" u="none" baseline="0" dirty="0">
                          <a:latin typeface="Meiryo UI" panose="020B0604030504040204" pitchFamily="50" charset="-128"/>
                          <a:ea typeface="Meiryo UI" panose="020B0604030504040204" pitchFamily="50" charset="-128"/>
                        </a:rPr>
                        <a:t>2025年1月13日</a:t>
                      </a:r>
                      <a:endParaRPr lang="ja" sz="2400" b="1" dirty="0">
                        <a:solidFill>
                          <a:schemeClr val="tx1"/>
                        </a:solidFill>
                        <a:latin typeface="Meiryo UI" panose="020B0604030504040204" pitchFamily="50" charset="-128"/>
                        <a:ea typeface="Meiryo UI" panose="020B0604030504040204" pitchFamily="50" charset="-128"/>
                        <a:cs typeface="BIZ UDPGothic" panose="020B0604020202020204" pitchFamily="34" charset="0"/>
                      </a:endParaRPr>
                    </a:p>
                  </a:txBody>
                  <a:tcPr marL="95416" marR="95416"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ja" sz="2400" b="1" i="0" u="none" kern="1200" baseline="0" dirty="0">
                          <a:effectLst/>
                          <a:latin typeface="Meiryo UI" panose="020B0604030504040204" pitchFamily="50" charset="-128"/>
                          <a:ea typeface="Meiryo UI" panose="020B0604030504040204" pitchFamily="50" charset="-128"/>
                        </a:rPr>
                        <a:t>賛成および反対の声明の提出締切日  </a:t>
                      </a:r>
                      <a:endParaRPr lang="ja" sz="2400" b="1" kern="1200"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95416" marR="95416" anchor="ctr"/>
                </a:tc>
                <a:extLst>
                  <a:ext uri="{0D108BD9-81ED-4DB2-BD59-A6C34878D82A}">
                    <a16:rowId xmlns:a16="http://schemas.microsoft.com/office/drawing/2014/main" val="4209522434"/>
                  </a:ext>
                </a:extLst>
              </a:tr>
              <a:tr h="572496">
                <a:tc>
                  <a:txBody>
                    <a:bodyPr/>
                    <a:lstStyle/>
                    <a:p>
                      <a:pPr marL="0" marR="0" algn="l" rtl="0">
                        <a:spcBef>
                          <a:spcPts val="0"/>
                        </a:spcBef>
                        <a:spcAft>
                          <a:spcPts val="1200"/>
                        </a:spcAft>
                      </a:pPr>
                      <a:r>
                        <a:rPr lang="en-US" altLang="ja-JP"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rPr>
                        <a:t>2025</a:t>
                      </a:r>
                      <a:r>
                        <a:rPr lang="ja-JP" altLang="en-US"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rPr>
                        <a:t>年</a:t>
                      </a:r>
                      <a:r>
                        <a:rPr lang="en-US" altLang="ja-JP"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rPr>
                        <a:t>1</a:t>
                      </a:r>
                      <a:r>
                        <a:rPr lang="ja-JP" altLang="en-US"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rPr>
                        <a:t>月または</a:t>
                      </a:r>
                      <a:r>
                        <a:rPr lang="en-US" altLang="ja-JP"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rPr>
                        <a:t>2</a:t>
                      </a:r>
                      <a:r>
                        <a:rPr lang="ja-JP" altLang="en-US"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rPr>
                        <a:t>月</a:t>
                      </a:r>
                      <a:endParaRPr lang="ja"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68580" marR="68580" marT="0" marB="0" anchor="ctr"/>
                </a:tc>
                <a:tc>
                  <a:txBody>
                    <a:bodyPr/>
                    <a:lstStyle/>
                    <a:p>
                      <a:pPr marL="0" marR="0" algn="l" rtl="0">
                        <a:spcBef>
                          <a:spcPts val="0"/>
                        </a:spcBef>
                        <a:spcAft>
                          <a:spcPts val="1200"/>
                        </a:spcAft>
                      </a:pPr>
                      <a:r>
                        <a:rPr lang="ja-JP" altLang="en-US"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rPr>
                        <a:t>オンライン会合</a:t>
                      </a:r>
                      <a:endParaRPr lang="ja"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68580" marR="68580" marT="0" marB="0" anchor="ctr"/>
                </a:tc>
                <a:extLst>
                  <a:ext uri="{0D108BD9-81ED-4DB2-BD59-A6C34878D82A}">
                    <a16:rowId xmlns:a16="http://schemas.microsoft.com/office/drawing/2014/main" val="782207610"/>
                  </a:ext>
                </a:extLst>
              </a:tr>
              <a:tr h="572496">
                <a:tc>
                  <a:txBody>
                    <a:bodyPr/>
                    <a:lstStyle/>
                    <a:p>
                      <a:pPr marL="0" marR="0" algn="l" rtl="0">
                        <a:spcBef>
                          <a:spcPts val="0"/>
                        </a:spcBef>
                        <a:spcAft>
                          <a:spcPts val="1200"/>
                        </a:spcAft>
                      </a:pPr>
                      <a:r>
                        <a:rPr lang="ja" sz="2400" b="1" i="0" u="none" baseline="0" dirty="0">
                          <a:effectLst/>
                          <a:latin typeface="Meiryo UI" panose="020B0604030504040204" pitchFamily="50" charset="-128"/>
                          <a:ea typeface="Meiryo UI" panose="020B0604030504040204" pitchFamily="50" charset="-128"/>
                        </a:rPr>
                        <a:t>2025年3月</a:t>
                      </a:r>
                      <a:endParaRPr lang="ja"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68580" marR="68580" marT="0" marB="0" anchor="ctr"/>
                </a:tc>
                <a:tc>
                  <a:txBody>
                    <a:bodyPr/>
                    <a:lstStyle/>
                    <a:p>
                      <a:pPr marL="0" marR="0" algn="l" rtl="0">
                        <a:spcBef>
                          <a:spcPts val="0"/>
                        </a:spcBef>
                        <a:spcAft>
                          <a:spcPts val="1200"/>
                        </a:spcAft>
                      </a:pPr>
                      <a:r>
                        <a:rPr lang="ja" sz="2400" b="1" i="0" u="none" baseline="0" dirty="0">
                          <a:effectLst/>
                          <a:latin typeface="Meiryo UI" panose="020B0604030504040204" pitchFamily="50" charset="-128"/>
                          <a:ea typeface="Meiryo UI" panose="020B0604030504040204" pitchFamily="50" charset="-128"/>
                        </a:rPr>
                        <a:t>規定審議会に関するウェビナー（暫定予定、出席は任意）</a:t>
                      </a:r>
                      <a:endParaRPr lang="ja"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68580" marR="68580" marT="0" marB="0" anchor="ctr"/>
                </a:tc>
                <a:extLst>
                  <a:ext uri="{0D108BD9-81ED-4DB2-BD59-A6C34878D82A}">
                    <a16:rowId xmlns:a16="http://schemas.microsoft.com/office/drawing/2014/main" val="3595556537"/>
                  </a:ext>
                </a:extLst>
              </a:tr>
              <a:tr h="633087">
                <a:tc>
                  <a:txBody>
                    <a:bodyPr/>
                    <a:lstStyle/>
                    <a:p>
                      <a:pPr marL="0" marR="0" algn="l" rtl="0">
                        <a:spcBef>
                          <a:spcPts val="0"/>
                        </a:spcBef>
                        <a:spcAft>
                          <a:spcPts val="1200"/>
                        </a:spcAft>
                      </a:pPr>
                      <a:r>
                        <a:rPr lang="ja" sz="2400" b="1" i="0" u="none" baseline="0" dirty="0">
                          <a:effectLst/>
                          <a:latin typeface="Meiryo UI" panose="020B0604030504040204" pitchFamily="50" charset="-128"/>
                          <a:ea typeface="Meiryo UI" panose="020B0604030504040204" pitchFamily="50" charset="-128"/>
                        </a:rPr>
                        <a:t>2025年4月13日～17日</a:t>
                      </a:r>
                      <a:endParaRPr lang="ja"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68580" marR="68580" marT="0" marB="0" anchor="ctr"/>
                </a:tc>
                <a:tc>
                  <a:txBody>
                    <a:bodyPr/>
                    <a:lstStyle/>
                    <a:p>
                      <a:pPr marL="0" marR="0" algn="l" rtl="0">
                        <a:spcBef>
                          <a:spcPts val="0"/>
                        </a:spcBef>
                        <a:spcAft>
                          <a:spcPts val="1200"/>
                        </a:spcAft>
                      </a:pPr>
                      <a:r>
                        <a:rPr lang="ja" sz="2400" b="1" i="0" u="none" baseline="0" dirty="0">
                          <a:solidFill>
                            <a:srgbClr val="C00000"/>
                          </a:solidFill>
                          <a:effectLst/>
                          <a:latin typeface="Meiryo UI" panose="020B0604030504040204" pitchFamily="50" charset="-128"/>
                          <a:ea typeface="Meiryo UI" panose="020B0604030504040204" pitchFamily="50" charset="-128"/>
                        </a:rPr>
                        <a:t>規定審議会</a:t>
                      </a:r>
                      <a:endParaRPr lang="ja" sz="2400" b="1" dirty="0">
                        <a:solidFill>
                          <a:srgbClr val="C00000"/>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68580" marR="68580" marT="0" marB="0" anchor="ctr"/>
                </a:tc>
                <a:extLst>
                  <a:ext uri="{0D108BD9-81ED-4DB2-BD59-A6C34878D82A}">
                    <a16:rowId xmlns:a16="http://schemas.microsoft.com/office/drawing/2014/main" val="1696191360"/>
                  </a:ext>
                </a:extLst>
              </a:tr>
              <a:tr h="631415">
                <a:tc>
                  <a:txBody>
                    <a:bodyPr/>
                    <a:lstStyle/>
                    <a:p>
                      <a:pPr marL="0" marR="0" algn="l" rtl="0">
                        <a:spcBef>
                          <a:spcPts val="0"/>
                        </a:spcBef>
                        <a:spcAft>
                          <a:spcPts val="1200"/>
                        </a:spcAft>
                      </a:pPr>
                      <a:r>
                        <a:rPr lang="ja" sz="2400" b="1" i="0" u="none" baseline="0" dirty="0">
                          <a:effectLst/>
                          <a:latin typeface="Meiryo UI" panose="020B0604030504040204" pitchFamily="50" charset="-128"/>
                          <a:ea typeface="Meiryo UI" panose="020B0604030504040204" pitchFamily="50" charset="-128"/>
                        </a:rPr>
                        <a:t>2025年6月17日まで</a:t>
                      </a:r>
                      <a:endParaRPr lang="ja"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68580" marR="68580" marT="0" marB="0" anchor="ctr"/>
                </a:tc>
                <a:tc>
                  <a:txBody>
                    <a:bodyPr/>
                    <a:lstStyle/>
                    <a:p>
                      <a:pPr marL="0" marR="0" algn="l" rtl="0">
                        <a:spcBef>
                          <a:spcPts val="0"/>
                        </a:spcBef>
                        <a:spcAft>
                          <a:spcPts val="1200"/>
                        </a:spcAft>
                      </a:pPr>
                      <a:r>
                        <a:rPr lang="ja" sz="2400" b="1" i="0" u="none" baseline="0" dirty="0">
                          <a:effectLst/>
                          <a:latin typeface="Meiryo UI" panose="020B0604030504040204" pitchFamily="50" charset="-128"/>
                          <a:ea typeface="Meiryo UI" panose="020B0604030504040204" pitchFamily="50" charset="-128"/>
                        </a:rPr>
                        <a:t>規定審議会の決定報告書</a:t>
                      </a:r>
                      <a:r>
                        <a:rPr lang="ja-JP" altLang="en-US" sz="2400" b="1" i="0" u="none" baseline="0" dirty="0">
                          <a:effectLst/>
                          <a:latin typeface="Meiryo UI" panose="020B0604030504040204" pitchFamily="50" charset="-128"/>
                          <a:ea typeface="Meiryo UI" panose="020B0604030504040204" pitchFamily="50" charset="-128"/>
                        </a:rPr>
                        <a:t>及び</a:t>
                      </a:r>
                      <a:r>
                        <a:rPr lang="ja" sz="2400" b="1" i="0" u="none" baseline="0" dirty="0">
                          <a:effectLst/>
                          <a:latin typeface="Meiryo UI" panose="020B0604030504040204" pitchFamily="50" charset="-128"/>
                          <a:ea typeface="Meiryo UI" panose="020B0604030504040204" pitchFamily="50" charset="-128"/>
                        </a:rPr>
                        <a:t>組織規定文書の改定版の発行</a:t>
                      </a:r>
                      <a:endParaRPr lang="ja"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68580" marR="68580" marT="0" marB="0" anchor="ctr"/>
                </a:tc>
                <a:extLst>
                  <a:ext uri="{0D108BD9-81ED-4DB2-BD59-A6C34878D82A}">
                    <a16:rowId xmlns:a16="http://schemas.microsoft.com/office/drawing/2014/main" val="1026626743"/>
                  </a:ext>
                </a:extLst>
              </a:tr>
              <a:tr h="665403">
                <a:tc>
                  <a:txBody>
                    <a:bodyPr/>
                    <a:lstStyle/>
                    <a:p>
                      <a:pPr marL="0" marR="0" algn="l" rtl="0">
                        <a:spcBef>
                          <a:spcPts val="0"/>
                        </a:spcBef>
                        <a:spcAft>
                          <a:spcPts val="1200"/>
                        </a:spcAft>
                      </a:pPr>
                      <a:r>
                        <a:rPr lang="ja" sz="2400" b="1" i="0" u="none" baseline="0" dirty="0">
                          <a:effectLst/>
                          <a:latin typeface="Meiryo UI" panose="020B0604030504040204" pitchFamily="50" charset="-128"/>
                          <a:ea typeface="Meiryo UI" panose="020B0604030504040204" pitchFamily="50" charset="-128"/>
                        </a:rPr>
                        <a:t>2025年6月30日</a:t>
                      </a:r>
                      <a:endParaRPr lang="ja" sz="2400" b="1"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1200"/>
                        </a:spcAft>
                        <a:buClrTx/>
                        <a:buSzTx/>
                        <a:buFontTx/>
                        <a:buNone/>
                        <a:tabLst/>
                        <a:defRPr/>
                      </a:pPr>
                      <a:r>
                        <a:rPr lang="ja" sz="2400" b="1" i="0" u="none" kern="1200" baseline="0" dirty="0">
                          <a:effectLst/>
                          <a:latin typeface="Meiryo UI" panose="020B0604030504040204" pitchFamily="50" charset="-128"/>
                          <a:ea typeface="Meiryo UI" panose="020B0604030504040204" pitchFamily="50" charset="-128"/>
                        </a:rPr>
                        <a:t>2025年決議審議会への決議案を提出する締切日</a:t>
                      </a:r>
                      <a:endParaRPr lang="ja" sz="2400" b="1" kern="1200"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68580" marR="68580" marT="0" marB="0" anchor="ctr"/>
                </a:tc>
                <a:extLst>
                  <a:ext uri="{0D108BD9-81ED-4DB2-BD59-A6C34878D82A}">
                    <a16:rowId xmlns:a16="http://schemas.microsoft.com/office/drawing/2014/main" val="1064709977"/>
                  </a:ext>
                </a:extLst>
              </a:tr>
              <a:tr h="757880">
                <a:tc>
                  <a:txBody>
                    <a:bodyPr/>
                    <a:lstStyle/>
                    <a:p>
                      <a:pPr algn="l" rtl="0"/>
                      <a:r>
                        <a:rPr lang="ja" sz="2400" b="1" i="0" u="none" baseline="0" dirty="0">
                          <a:latin typeface="Meiryo UI" panose="020B0604030504040204" pitchFamily="50" charset="-128"/>
                          <a:ea typeface="Meiryo UI" panose="020B0604030504040204" pitchFamily="50" charset="-128"/>
                        </a:rPr>
                        <a:t>2025年10月1日～11月1日</a:t>
                      </a:r>
                      <a:endParaRPr lang="ja" sz="2400" b="1" baseline="0" dirty="0">
                        <a:solidFill>
                          <a:schemeClr val="tx1"/>
                        </a:solidFill>
                        <a:latin typeface="Meiryo UI" panose="020B0604030504040204" pitchFamily="50" charset="-128"/>
                        <a:ea typeface="Meiryo UI" panose="020B0604030504040204" pitchFamily="50" charset="-128"/>
                        <a:cs typeface="BIZ UDPGothic" panose="020B0604020202020204" pitchFamily="34" charset="0"/>
                      </a:endParaRPr>
                    </a:p>
                  </a:txBody>
                  <a:tcPr marL="95416" marR="95416"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ja" sz="2400" b="1" i="0" u="none" kern="1200" baseline="0" dirty="0">
                          <a:effectLst/>
                          <a:latin typeface="Meiryo UI" panose="020B0604030504040204" pitchFamily="50" charset="-128"/>
                          <a:ea typeface="Meiryo UI" panose="020B0604030504040204" pitchFamily="50" charset="-128"/>
                        </a:rPr>
                        <a:t>2025年決議審議会</a:t>
                      </a:r>
                      <a:endParaRPr lang="ja" sz="2400" b="1" kern="1200" baseline="0" dirty="0">
                        <a:solidFill>
                          <a:schemeClr val="tx1"/>
                        </a:solidFill>
                        <a:effectLst/>
                        <a:latin typeface="Meiryo UI" panose="020B0604030504040204" pitchFamily="50" charset="-128"/>
                        <a:ea typeface="Meiryo UI" panose="020B0604030504040204" pitchFamily="50" charset="-128"/>
                        <a:cs typeface="BIZ UDPGothic" panose="020B0604020202020204" pitchFamily="34" charset="0"/>
                      </a:endParaRPr>
                    </a:p>
                  </a:txBody>
                  <a:tcPr marL="95416" marR="95416" anchor="ctr"/>
                </a:tc>
                <a:extLst>
                  <a:ext uri="{0D108BD9-81ED-4DB2-BD59-A6C34878D82A}">
                    <a16:rowId xmlns:a16="http://schemas.microsoft.com/office/drawing/2014/main" val="1964081623"/>
                  </a:ext>
                </a:extLst>
              </a:tr>
            </a:tbl>
          </a:graphicData>
        </a:graphic>
      </p:graphicFrame>
    </p:spTree>
    <p:custDataLst>
      <p:tags r:id="rId1"/>
    </p:custDataLst>
    <p:extLst>
      <p:ext uri="{BB962C8B-B14F-4D97-AF65-F5344CB8AC3E}">
        <p14:creationId xmlns:p14="http://schemas.microsoft.com/office/powerpoint/2010/main" val="2703558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2D85F-C7FE-BD4D-B5C5-745E06F38E14}"/>
            </a:ext>
          </a:extLst>
        </p:cNvPr>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F6FB6C7C-A6EF-A0B4-C219-2381F04B7237}"/>
              </a:ext>
            </a:extLst>
          </p:cNvPr>
          <p:cNvSpPr>
            <a:spLocks noGrp="1"/>
          </p:cNvSpPr>
          <p:nvPr>
            <p:ph idx="1"/>
          </p:nvPr>
        </p:nvSpPr>
        <p:spPr>
          <a:xfrm>
            <a:off x="0" y="0"/>
            <a:ext cx="12192000" cy="6857999"/>
          </a:xfrm>
          <a:solidFill>
            <a:srgbClr val="6600FF"/>
          </a:solidFill>
          <a:effectLst>
            <a:glow rad="228600">
              <a:srgbClr val="6600FF">
                <a:alpha val="40000"/>
              </a:srgbClr>
            </a:glow>
          </a:effectLst>
        </p:spPr>
        <p:txBody>
          <a:bodyPr>
            <a:normAutofit fontScale="55000" lnSpcReduction="20000"/>
          </a:bodyPr>
          <a:lstStyle/>
          <a:p>
            <a:pPr marL="0" indent="0">
              <a:buNone/>
            </a:pPr>
            <a:endParaRPr lang="en-US" altLang="ja-JP" dirty="0"/>
          </a:p>
          <a:p>
            <a:pPr marL="0" indent="0" algn="ctr">
              <a:lnSpc>
                <a:spcPct val="160000"/>
              </a:lnSpc>
              <a:buNone/>
            </a:pPr>
            <a:endParaRPr lang="en-US" altLang="ja-JP" sz="6500" b="1" dirty="0">
              <a:solidFill>
                <a:srgbClr val="FFFF00"/>
              </a:solidFill>
              <a:latin typeface="メイリオ" panose="020B0604030504040204" pitchFamily="50" charset="-128"/>
              <a:ea typeface="メイリオ" panose="020B0604030504040204" pitchFamily="50" charset="-128"/>
            </a:endParaRPr>
          </a:p>
          <a:p>
            <a:pPr marL="0" indent="0" algn="ctr">
              <a:lnSpc>
                <a:spcPct val="160000"/>
              </a:lnSpc>
              <a:buNone/>
            </a:pPr>
            <a:r>
              <a:rPr lang="ja-JP" altLang="en-US" sz="6500" b="1" dirty="0">
                <a:solidFill>
                  <a:schemeClr val="bg1"/>
                </a:solidFill>
                <a:latin typeface="メイリオ" panose="020B0604030504040204" pitchFamily="50" charset="-128"/>
                <a:ea typeface="メイリオ" panose="020B0604030504040204" pitchFamily="50" charset="-128"/>
              </a:rPr>
              <a:t>世界は絶えず変化しています。</a:t>
            </a:r>
            <a:endParaRPr lang="en-US" altLang="ja-JP" sz="6500" b="1" dirty="0">
              <a:solidFill>
                <a:schemeClr val="bg1"/>
              </a:solidFill>
              <a:latin typeface="メイリオ" panose="020B0604030504040204" pitchFamily="50" charset="-128"/>
              <a:ea typeface="メイリオ" panose="020B0604030504040204" pitchFamily="50" charset="-128"/>
            </a:endParaRPr>
          </a:p>
          <a:p>
            <a:pPr marL="0" indent="0" algn="ctr">
              <a:lnSpc>
                <a:spcPct val="160000"/>
              </a:lnSpc>
              <a:buNone/>
            </a:pPr>
            <a:r>
              <a:rPr lang="ja-JP" altLang="en-US" sz="6500" b="1" dirty="0">
                <a:solidFill>
                  <a:schemeClr val="bg1"/>
                </a:solidFill>
                <a:latin typeface="メイリオ" panose="020B0604030504040204" pitchFamily="50" charset="-128"/>
                <a:ea typeface="メイリオ" panose="020B0604030504040204" pitchFamily="50" charset="-128"/>
              </a:rPr>
              <a:t>そして私たちは、</a:t>
            </a:r>
            <a:endParaRPr lang="en-US" altLang="ja-JP" sz="6500" b="1" dirty="0">
              <a:solidFill>
                <a:srgbClr val="FFFF00"/>
              </a:solidFill>
              <a:latin typeface="メイリオ" panose="020B0604030504040204" pitchFamily="50" charset="-128"/>
              <a:ea typeface="メイリオ" panose="020B0604030504040204" pitchFamily="50" charset="-128"/>
            </a:endParaRPr>
          </a:p>
          <a:p>
            <a:pPr marL="0" indent="0" algn="ctr">
              <a:lnSpc>
                <a:spcPct val="160000"/>
              </a:lnSpc>
              <a:buNone/>
            </a:pPr>
            <a:r>
              <a:rPr lang="ja-JP" altLang="en-US" sz="6500" b="1" dirty="0">
                <a:solidFill>
                  <a:srgbClr val="FFFF00"/>
                </a:solidFill>
                <a:latin typeface="メイリオ" panose="020B0604030504040204" pitchFamily="50" charset="-128"/>
                <a:ea typeface="メイリオ" panose="020B0604030504040204" pitchFamily="50" charset="-128"/>
              </a:rPr>
              <a:t>心構え</a:t>
            </a:r>
            <a:r>
              <a:rPr lang="ja-JP" altLang="en-US" sz="6500" b="1" dirty="0">
                <a:solidFill>
                  <a:schemeClr val="bg1"/>
                </a:solidFill>
                <a:latin typeface="メイリオ" panose="020B0604030504040204" pitchFamily="50" charset="-128"/>
                <a:ea typeface="メイリオ" panose="020B0604030504040204" pitchFamily="50" charset="-128"/>
              </a:rPr>
              <a:t>がなければなりませ</a:t>
            </a:r>
            <a:r>
              <a:rPr lang="ja-JP" altLang="en-US" sz="6500" b="1" dirty="0">
                <a:solidFill>
                  <a:srgbClr val="FFFF00"/>
                </a:solidFill>
                <a:latin typeface="メイリオ" panose="020B0604030504040204" pitchFamily="50" charset="-128"/>
                <a:ea typeface="メイリオ" panose="020B0604030504040204" pitchFamily="50" charset="-128"/>
              </a:rPr>
              <a:t>世界と共に変化する</a:t>
            </a:r>
            <a:r>
              <a:rPr lang="ja-JP" altLang="en-US" sz="6500" b="1" dirty="0">
                <a:solidFill>
                  <a:schemeClr val="bg1"/>
                </a:solidFill>
                <a:latin typeface="メイリオ" panose="020B0604030504040204" pitchFamily="50" charset="-128"/>
                <a:ea typeface="メイリオ" panose="020B0604030504040204" pitchFamily="50" charset="-128"/>
              </a:rPr>
              <a:t>ん。</a:t>
            </a:r>
            <a:endParaRPr lang="en-US" altLang="ja-JP" sz="6500" b="1" dirty="0">
              <a:solidFill>
                <a:schemeClr val="bg1"/>
              </a:solidFill>
              <a:latin typeface="メイリオ" panose="020B0604030504040204" pitchFamily="50" charset="-128"/>
              <a:ea typeface="メイリオ" panose="020B0604030504040204" pitchFamily="50" charset="-128"/>
            </a:endParaRPr>
          </a:p>
          <a:p>
            <a:pPr marL="0" indent="0" algn="ctr">
              <a:lnSpc>
                <a:spcPct val="160000"/>
              </a:lnSpc>
              <a:buNone/>
            </a:pPr>
            <a:r>
              <a:rPr lang="ja-JP" altLang="en-US" sz="6500" b="1" dirty="0">
                <a:solidFill>
                  <a:schemeClr val="bg1"/>
                </a:solidFill>
                <a:latin typeface="メイリオ" panose="020B0604030504040204" pitchFamily="50" charset="-128"/>
                <a:ea typeface="メイリオ" panose="020B0604030504040204" pitchFamily="50" charset="-128"/>
              </a:rPr>
              <a:t>ロータリー物語は</a:t>
            </a:r>
            <a:r>
              <a:rPr lang="ja-JP" altLang="en-US" sz="6500" b="1" dirty="0">
                <a:solidFill>
                  <a:srgbClr val="FFFF00"/>
                </a:solidFill>
                <a:latin typeface="メイリオ" panose="020B0604030504040204" pitchFamily="50" charset="-128"/>
                <a:ea typeface="メイリオ" panose="020B0604030504040204" pitchFamily="50" charset="-128"/>
              </a:rPr>
              <a:t>何度も書き替えられなければ</a:t>
            </a:r>
            <a:endParaRPr lang="en-US" altLang="ja-JP" sz="6500" b="1" dirty="0">
              <a:solidFill>
                <a:srgbClr val="FFFF00"/>
              </a:solidFill>
              <a:latin typeface="メイリオ" panose="020B0604030504040204" pitchFamily="50" charset="-128"/>
              <a:ea typeface="メイリオ" panose="020B0604030504040204" pitchFamily="50" charset="-128"/>
            </a:endParaRPr>
          </a:p>
          <a:p>
            <a:pPr marL="0" indent="0" algn="ctr">
              <a:lnSpc>
                <a:spcPct val="160000"/>
              </a:lnSpc>
              <a:buNone/>
            </a:pPr>
            <a:r>
              <a:rPr lang="ja-JP" altLang="en-US" sz="6500" b="1" dirty="0">
                <a:solidFill>
                  <a:srgbClr val="FFFF00"/>
                </a:solidFill>
                <a:latin typeface="メイリオ" panose="020B0604030504040204" pitchFamily="50" charset="-128"/>
                <a:ea typeface="メイリオ" panose="020B0604030504040204" pitchFamily="50" charset="-128"/>
              </a:rPr>
              <a:t>ならない</a:t>
            </a:r>
            <a:r>
              <a:rPr lang="ja-JP" altLang="en-US" sz="6500" b="1" dirty="0">
                <a:solidFill>
                  <a:schemeClr val="bg1"/>
                </a:solidFill>
                <a:latin typeface="メイリオ" panose="020B0604030504040204" pitchFamily="50" charset="-128"/>
                <a:ea typeface="メイリオ" panose="020B0604030504040204" pitchFamily="50" charset="-128"/>
              </a:rPr>
              <a:t>でしょう。</a:t>
            </a:r>
            <a:endParaRPr lang="en-US" altLang="ja-JP" sz="6500" b="1" dirty="0">
              <a:solidFill>
                <a:schemeClr val="bg1"/>
              </a:solidFill>
              <a:latin typeface="メイリオ" panose="020B0604030504040204" pitchFamily="50" charset="-128"/>
              <a:ea typeface="メイリオ" panose="020B0604030504040204" pitchFamily="50" charset="-128"/>
            </a:endParaRPr>
          </a:p>
          <a:p>
            <a:pPr marL="0" indent="0" algn="r">
              <a:buNone/>
            </a:pPr>
            <a:endParaRPr lang="en-US" altLang="ja-JP" dirty="0">
              <a:solidFill>
                <a:schemeClr val="bg1"/>
              </a:solidFill>
              <a:latin typeface="メイリオ" panose="020B0604030504040204" pitchFamily="50" charset="-128"/>
              <a:ea typeface="メイリオ" panose="020B0604030504040204" pitchFamily="50" charset="-128"/>
            </a:endParaRPr>
          </a:p>
          <a:p>
            <a:pPr marL="0" indent="0" algn="r">
              <a:buNone/>
            </a:pPr>
            <a:r>
              <a:rPr lang="ja-JP" altLang="en-US" sz="4500" dirty="0">
                <a:solidFill>
                  <a:schemeClr val="bg1"/>
                </a:solidFill>
                <a:latin typeface="メイリオ" panose="020B0604030504040204" pitchFamily="50" charset="-128"/>
                <a:ea typeface="メイリオ" panose="020B0604030504040204" pitchFamily="50" charset="-128"/>
              </a:rPr>
              <a:t>（ </a:t>
            </a:r>
            <a:r>
              <a:rPr lang="en-US" altLang="ja-JP" sz="4500" dirty="0">
                <a:solidFill>
                  <a:schemeClr val="bg1"/>
                </a:solidFill>
                <a:latin typeface="メイリオ" panose="020B0604030504040204" pitchFamily="50" charset="-128"/>
                <a:ea typeface="メイリオ" panose="020B0604030504040204" pitchFamily="50" charset="-128"/>
              </a:rPr>
              <a:t>This Rotarian Age</a:t>
            </a:r>
            <a:r>
              <a:rPr lang="ja-JP" altLang="en-US" sz="4500" dirty="0">
                <a:solidFill>
                  <a:schemeClr val="bg1"/>
                </a:solidFill>
                <a:latin typeface="メイリオ" panose="020B0604030504040204" pitchFamily="50" charset="-128"/>
                <a:ea typeface="メイリオ" panose="020B0604030504040204" pitchFamily="50" charset="-128"/>
              </a:rPr>
              <a:t>）</a:t>
            </a:r>
          </a:p>
        </p:txBody>
      </p:sp>
      <p:pic>
        <p:nvPicPr>
          <p:cNvPr id="3" name="Picture 6" descr="RotaryMBS_RGB.png">
            <a:extLst>
              <a:ext uri="{FF2B5EF4-FFF2-40B4-BE49-F238E27FC236}">
                <a16:creationId xmlns:a16="http://schemas.microsoft.com/office/drawing/2014/main" id="{E93BB23D-AD19-40EA-9AB5-4BE86E80CC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3501" y="6356428"/>
            <a:ext cx="972000" cy="3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CDC5AA31-55A3-A47B-2874-BFFF0E9E3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7077" y="115570"/>
            <a:ext cx="1137546" cy="1296000"/>
          </a:xfrm>
          <a:prstGeom prst="rect">
            <a:avLst/>
          </a:prstGeom>
        </p:spPr>
      </p:pic>
    </p:spTree>
    <p:extLst>
      <p:ext uri="{BB962C8B-B14F-4D97-AF65-F5344CB8AC3E}">
        <p14:creationId xmlns:p14="http://schemas.microsoft.com/office/powerpoint/2010/main" val="38276951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E5C2C-7598-D203-2E07-0A88F29BEA1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7784454-EB93-79EB-DF62-5A40A6995428}"/>
              </a:ext>
            </a:extLst>
          </p:cNvPr>
          <p:cNvSpPr>
            <a:spLocks noGrp="1"/>
          </p:cNvSpPr>
          <p:nvPr>
            <p:ph type="sldNum" sz="quarter" idx="12"/>
          </p:nvPr>
        </p:nvSpPr>
        <p:spPr/>
        <p:txBody>
          <a:bodyPr/>
          <a:lstStyle/>
          <a:p>
            <a:fld id="{711CFCEA-B029-4D6B-83EE-85C4BBFC9731}" type="slidenum">
              <a:rPr kumimoji="1" lang="ja-JP" altLang="en-US" smtClean="0"/>
              <a:t>68</a:t>
            </a:fld>
            <a:endParaRPr kumimoji="1" lang="ja-JP" altLang="en-US"/>
          </a:p>
        </p:txBody>
      </p:sp>
      <p:sp>
        <p:nvSpPr>
          <p:cNvPr id="7" name="正方形/長方形 6">
            <a:extLst>
              <a:ext uri="{FF2B5EF4-FFF2-40B4-BE49-F238E27FC236}">
                <a16:creationId xmlns:a16="http://schemas.microsoft.com/office/drawing/2014/main" id="{CE10B3BB-7BAA-CCDB-D1F7-1BC41D2AC253}"/>
              </a:ext>
            </a:extLst>
          </p:cNvPr>
          <p:cNvSpPr/>
          <p:nvPr/>
        </p:nvSpPr>
        <p:spPr>
          <a:xfrm>
            <a:off x="0" y="6350"/>
            <a:ext cx="12192000" cy="6858000"/>
          </a:xfrm>
          <a:prstGeom prst="rect">
            <a:avLst/>
          </a:prstGeom>
          <a:solidFill>
            <a:srgbClr val="66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B7DC1E8C-58C3-BCA4-2B72-B55BEF86A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000" y="776070"/>
            <a:ext cx="2988000" cy="1771457"/>
          </a:xfrm>
          <a:prstGeom prst="rect">
            <a:avLst/>
          </a:prstGeom>
        </p:spPr>
      </p:pic>
      <p:sp>
        <p:nvSpPr>
          <p:cNvPr id="3" name="コンテンツ プレースホルダー 2">
            <a:extLst>
              <a:ext uri="{FF2B5EF4-FFF2-40B4-BE49-F238E27FC236}">
                <a16:creationId xmlns:a16="http://schemas.microsoft.com/office/drawing/2014/main" id="{894C03DE-4574-ADF7-5F67-C18AB2062DC5}"/>
              </a:ext>
            </a:extLst>
          </p:cNvPr>
          <p:cNvSpPr>
            <a:spLocks noGrp="1"/>
          </p:cNvSpPr>
          <p:nvPr>
            <p:ph idx="1"/>
          </p:nvPr>
        </p:nvSpPr>
        <p:spPr>
          <a:xfrm>
            <a:off x="966916" y="3691495"/>
            <a:ext cx="10258168" cy="900645"/>
          </a:xfrm>
        </p:spPr>
        <p:txBody>
          <a:bodyPr/>
          <a:lstStyle/>
          <a:p>
            <a:pPr marL="0" indent="0">
              <a:buNone/>
            </a:pPr>
            <a:r>
              <a:rPr lang="ja-JP" altLang="en-US" sz="5400" b="1" dirty="0">
                <a:solidFill>
                  <a:srgbClr val="FFFF00"/>
                </a:solidFill>
                <a:latin typeface="メイリオ" panose="020B0604030504040204" pitchFamily="50" charset="-128"/>
                <a:ea typeface="メイリオ" panose="020B0604030504040204" pitchFamily="50" charset="-128"/>
              </a:rPr>
              <a:t>ご清聴ありがとうございました</a:t>
            </a:r>
            <a:r>
              <a:rPr lang="en-US" altLang="ja-JP" sz="5400" b="1" dirty="0">
                <a:solidFill>
                  <a:srgbClr val="FFFF00"/>
                </a:solidFill>
                <a:latin typeface="メイリオ" panose="020B0604030504040204" pitchFamily="50" charset="-128"/>
                <a:ea typeface="メイリオ" panose="020B0604030504040204" pitchFamily="50" charset="-128"/>
              </a:rPr>
              <a:t>!</a:t>
            </a:r>
          </a:p>
          <a:p>
            <a:endParaRPr kumimoji="1" lang="ja-JP" altLang="en-US" dirty="0"/>
          </a:p>
        </p:txBody>
      </p:sp>
      <p:pic>
        <p:nvPicPr>
          <p:cNvPr id="6" name="図 5">
            <a:extLst>
              <a:ext uri="{FF2B5EF4-FFF2-40B4-BE49-F238E27FC236}">
                <a16:creationId xmlns:a16="http://schemas.microsoft.com/office/drawing/2014/main" id="{22EF18F1-F58E-9561-469B-7E7FBC3E9BC1}"/>
              </a:ext>
            </a:extLst>
          </p:cNvPr>
          <p:cNvPicPr>
            <a:picLocks noChangeAspect="1"/>
          </p:cNvPicPr>
          <p:nvPr/>
        </p:nvPicPr>
        <p:blipFill>
          <a:blip r:embed="rId4"/>
          <a:stretch>
            <a:fillRect/>
          </a:stretch>
        </p:blipFill>
        <p:spPr>
          <a:xfrm>
            <a:off x="10576862" y="6032310"/>
            <a:ext cx="1404000" cy="528236"/>
          </a:xfrm>
          <a:prstGeom prst="rect">
            <a:avLst/>
          </a:prstGeom>
        </p:spPr>
      </p:pic>
    </p:spTree>
    <p:extLst>
      <p:ext uri="{BB962C8B-B14F-4D97-AF65-F5344CB8AC3E}">
        <p14:creationId xmlns:p14="http://schemas.microsoft.com/office/powerpoint/2010/main" val="265219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8D86E-40E2-F9F7-7FF3-5EBEF887D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64F15-E05D-F967-16F4-C6F8357DA9F8}"/>
              </a:ext>
            </a:extLst>
          </p:cNvPr>
          <p:cNvSpPr>
            <a:spLocks noGrp="1"/>
          </p:cNvSpPr>
          <p:nvPr>
            <p:ph type="title"/>
          </p:nvPr>
        </p:nvSpPr>
        <p:spPr>
          <a:xfrm>
            <a:off x="-1" y="1"/>
            <a:ext cx="12191999" cy="1540042"/>
          </a:xfrm>
          <a:solidFill>
            <a:srgbClr val="6600FF"/>
          </a:solidFill>
        </p:spPr>
        <p:txBody>
          <a:bodyPr anchor="b">
            <a:normAutofit/>
          </a:bodyPr>
          <a:lstStyle/>
          <a:p>
            <a:pPr algn="ctr" rtl="0"/>
            <a:r>
              <a:rPr lang="ja-JP" altLang="en-US" b="1" i="0" u="none" baseline="0" dirty="0">
                <a:solidFill>
                  <a:srgbClr val="FFFF00"/>
                </a:solidFill>
                <a:latin typeface="メイリオ" panose="020B0604030504040204" pitchFamily="50" charset="-128"/>
                <a:ea typeface="メイリオ" panose="020B0604030504040204" pitchFamily="50" charset="-128"/>
              </a:rPr>
              <a:t>採択</a:t>
            </a:r>
            <a:r>
              <a:rPr lang="ja" b="1" i="0" u="none" baseline="0" dirty="0">
                <a:solidFill>
                  <a:srgbClr val="FFFF00"/>
                </a:solidFill>
                <a:latin typeface="メイリオ" panose="020B0604030504040204" pitchFamily="50" charset="-128"/>
                <a:ea typeface="メイリオ" panose="020B0604030504040204" pitchFamily="50" charset="-128"/>
              </a:rPr>
              <a:t>決議</a:t>
            </a:r>
            <a:r>
              <a:rPr lang="ja-JP" altLang="en-US" b="1" i="0" u="none" baseline="0" dirty="0">
                <a:solidFill>
                  <a:srgbClr val="FFFF00"/>
                </a:solidFill>
                <a:latin typeface="メイリオ" panose="020B0604030504040204" pitchFamily="50" charset="-128"/>
                <a:ea typeface="メイリオ" panose="020B0604030504040204" pitchFamily="50" charset="-128"/>
              </a:rPr>
              <a:t>決議案</a:t>
            </a:r>
            <a:br>
              <a:rPr lang="en-US" altLang="ja-JP" b="1" i="0" u="none" baseline="0" dirty="0">
                <a:solidFill>
                  <a:srgbClr val="FFFF00"/>
                </a:solidFill>
                <a:latin typeface="メイリオ" panose="020B0604030504040204" pitchFamily="50" charset="-128"/>
                <a:ea typeface="メイリオ" panose="020B0604030504040204" pitchFamily="50" charset="-128"/>
              </a:rPr>
            </a:br>
            <a:r>
              <a:rPr lang="en-US" altLang="ja-JP" sz="3600" b="1" i="0" u="none" baseline="0" dirty="0">
                <a:solidFill>
                  <a:srgbClr val="FFFF00"/>
                </a:solidFill>
                <a:latin typeface="メイリオ" panose="020B0604030504040204" pitchFamily="50" charset="-128"/>
                <a:ea typeface="メイリオ" panose="020B0604030504040204" pitchFamily="50" charset="-128"/>
              </a:rPr>
              <a:t>24R-02</a:t>
            </a:r>
            <a:endParaRPr lang="ja" sz="3600" b="1" i="0" u="none" baseline="0" dirty="0">
              <a:solidFill>
                <a:srgbClr val="FFFF00"/>
              </a:solidFill>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107C8E9E-E95C-FBBC-2A72-D092F6AAF060}"/>
              </a:ext>
            </a:extLst>
          </p:cNvPr>
          <p:cNvSpPr>
            <a:spLocks noGrp="1"/>
          </p:cNvSpPr>
          <p:nvPr>
            <p:ph idx="1"/>
          </p:nvPr>
        </p:nvSpPr>
        <p:spPr>
          <a:xfrm>
            <a:off x="167641" y="1738162"/>
            <a:ext cx="11905298" cy="5119837"/>
          </a:xfrm>
        </p:spPr>
        <p:txBody>
          <a:bodyPr>
            <a:noAutofit/>
          </a:bodyPr>
          <a:lstStyle/>
          <a:p>
            <a:pPr marL="0" indent="0" algn="l" rtl="0">
              <a:buNone/>
            </a:pPr>
            <a:r>
              <a:rPr lang="ja-JP" altLang="en-US" sz="2600" b="1" dirty="0">
                <a:latin typeface="メイリオ" panose="020B0604030504040204" pitchFamily="50" charset="-128"/>
                <a:ea typeface="メイリオ" panose="020B0604030504040204" pitchFamily="50" charset="-128"/>
              </a:rPr>
              <a:t>「クラブ会長の基本」学習プランの修了</a:t>
            </a:r>
            <a:r>
              <a:rPr lang="ja-JP" altLang="en-US" sz="2600" dirty="0">
                <a:latin typeface="メイリオ" panose="020B0604030504040204" pitchFamily="50" charset="-128"/>
                <a:ea typeface="メイリオ" panose="020B0604030504040204" pitchFamily="50" charset="-128"/>
              </a:rPr>
              <a:t>（</a:t>
            </a:r>
            <a:r>
              <a:rPr lang="en-US" altLang="ja-JP" sz="2600" dirty="0">
                <a:latin typeface="メイリオ" panose="020B0604030504040204" pitchFamily="50" charset="-128"/>
                <a:ea typeface="メイリオ" panose="020B0604030504040204" pitchFamily="50" charset="-128"/>
              </a:rPr>
              <a:t>2025</a:t>
            </a:r>
            <a:r>
              <a:rPr lang="ja-JP" altLang="en-US" sz="2600" dirty="0">
                <a:latin typeface="メイリオ" panose="020B0604030504040204" pitchFamily="50" charset="-128"/>
                <a:ea typeface="メイリオ" panose="020B0604030504040204" pitchFamily="50" charset="-128"/>
              </a:rPr>
              <a:t>年</a:t>
            </a:r>
            <a:r>
              <a:rPr lang="en-US" altLang="ja-JP" sz="2600" dirty="0">
                <a:latin typeface="メイリオ" panose="020B0604030504040204" pitchFamily="50" charset="-128"/>
                <a:ea typeface="メイリオ" panose="020B0604030504040204" pitchFamily="50" charset="-128"/>
              </a:rPr>
              <a:t>2</a:t>
            </a:r>
            <a:r>
              <a:rPr lang="ja-JP" altLang="en-US" sz="2600" dirty="0">
                <a:latin typeface="メイリオ" panose="020B0604030504040204" pitchFamily="50" charset="-128"/>
                <a:ea typeface="メイリオ" panose="020B0604030504040204" pitchFamily="50" charset="-128"/>
              </a:rPr>
              <a:t>月理事会会合、決定</a:t>
            </a:r>
            <a:r>
              <a:rPr lang="en-US" altLang="ja-JP" sz="2600" dirty="0">
                <a:latin typeface="メイリオ" panose="020B0604030504040204" pitchFamily="50" charset="-128"/>
                <a:ea typeface="メイリオ" panose="020B0604030504040204" pitchFamily="50" charset="-128"/>
              </a:rPr>
              <a:t>81</a:t>
            </a:r>
            <a:r>
              <a:rPr lang="ja-JP" altLang="en-US" sz="2600" dirty="0">
                <a:latin typeface="メイリオ" panose="020B0604030504040204" pitchFamily="50" charset="-128"/>
                <a:ea typeface="メイリオ" panose="020B0604030504040204" pitchFamily="50" charset="-128"/>
              </a:rPr>
              <a:t>号）</a:t>
            </a:r>
            <a:endParaRPr lang="en-US" altLang="ja-JP" sz="2600"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r>
              <a:rPr lang="ja-JP" altLang="en-US" sz="2200" b="1" dirty="0">
                <a:latin typeface="メイリオ" panose="020B0604030504040204" pitchFamily="50" charset="-128"/>
                <a:ea typeface="メイリオ" panose="020B0604030504040204" pitchFamily="50" charset="-128"/>
              </a:rPr>
              <a:t>決定</a:t>
            </a:r>
            <a:r>
              <a:rPr lang="ja-JP" altLang="en-US" sz="2200" dirty="0">
                <a:latin typeface="メイリオ" panose="020B0604030504040204" pitchFamily="50" charset="-128"/>
                <a:ea typeface="メイリオ" panose="020B0604030504040204" pitchFamily="50" charset="-128"/>
              </a:rPr>
              <a:t>：理事会は、</a:t>
            </a:r>
            <a:endParaRPr lang="en-US" altLang="ja-JP" sz="2200"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r>
              <a:rPr lang="ja-JP" altLang="en-US" sz="2000" dirty="0">
                <a:latin typeface="メイリオ" panose="020B0604030504040204" pitchFamily="50" charset="-128"/>
                <a:ea typeface="メイリオ" panose="020B0604030504040204" pitchFamily="50" charset="-128"/>
              </a:rPr>
              <a:t>１．</a:t>
            </a:r>
            <a:r>
              <a:rPr lang="en-US" altLang="ja-JP" sz="2000" dirty="0">
                <a:latin typeface="メイリオ" panose="020B0604030504040204" pitchFamily="50" charset="-128"/>
                <a:ea typeface="メイリオ" panose="020B0604030504040204" pitchFamily="50" charset="-128"/>
              </a:rPr>
              <a:t>2024</a:t>
            </a:r>
            <a:r>
              <a:rPr lang="ja-JP" altLang="en-US" sz="2000" dirty="0">
                <a:latin typeface="メイリオ" panose="020B0604030504040204" pitchFamily="50" charset="-128"/>
                <a:ea typeface="メイリオ" panose="020B0604030504040204" pitchFamily="50" charset="-128"/>
              </a:rPr>
              <a:t>年決議審議会ならびに決議案</a:t>
            </a:r>
            <a:r>
              <a:rPr lang="en-US" altLang="ja-JP" sz="2000" dirty="0">
                <a:latin typeface="メイリオ" panose="020B0604030504040204" pitchFamily="50" charset="-128"/>
                <a:ea typeface="メイリオ" panose="020B0604030504040204" pitchFamily="50" charset="-128"/>
              </a:rPr>
              <a:t>24R-02</a:t>
            </a:r>
            <a:r>
              <a:rPr lang="ja-JP" altLang="en-US" sz="2000" dirty="0">
                <a:latin typeface="メイリオ" panose="020B0604030504040204" pitchFamily="50" charset="-128"/>
                <a:ea typeface="メイリオ" panose="020B0604030504040204" pitchFamily="50" charset="-128"/>
              </a:rPr>
              <a:t>を提案した </a:t>
            </a:r>
            <a:r>
              <a:rPr lang="en-US" altLang="ja-JP" sz="2000" dirty="0">
                <a:latin typeface="メイリオ" panose="020B0604030504040204" pitchFamily="50" charset="-128"/>
                <a:ea typeface="メイリオ" panose="020B0604030504040204" pitchFamily="50" charset="-128"/>
              </a:rPr>
              <a:t>Salou</a:t>
            </a:r>
            <a:r>
              <a:rPr lang="ja-JP" altLang="en-US" sz="2000" dirty="0">
                <a:latin typeface="メイリオ" panose="020B0604030504040204" pitchFamily="50" charset="-128"/>
                <a:ea typeface="メイリオ" panose="020B0604030504040204" pitchFamily="50" charset="-128"/>
              </a:rPr>
              <a:t> ロータリークラブ（スペイン）に</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r>
              <a:rPr lang="ja-JP" altLang="en-US" sz="2000" dirty="0">
                <a:latin typeface="メイリオ" panose="020B0604030504040204" pitchFamily="50" charset="-128"/>
                <a:ea typeface="メイリオ" panose="020B0604030504040204" pitchFamily="50" charset="-128"/>
              </a:rPr>
              <a:t>　　感謝する。</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r>
              <a:rPr lang="ja-JP" altLang="en-US" sz="2000" dirty="0">
                <a:latin typeface="メイリオ" panose="020B0604030504040204" pitchFamily="50" charset="-128"/>
                <a:ea typeface="メイリオ" panose="020B0604030504040204" pitchFamily="50" charset="-128"/>
              </a:rPr>
              <a:t>２．</a:t>
            </a:r>
            <a:r>
              <a:rPr lang="en-US" altLang="ja-JP" sz="2000" dirty="0">
                <a:latin typeface="メイリオ" panose="020B0604030504040204" pitchFamily="50" charset="-128"/>
                <a:ea typeface="メイリオ" panose="020B0604030504040204" pitchFamily="50" charset="-128"/>
              </a:rPr>
              <a:t>Salou </a:t>
            </a:r>
            <a:r>
              <a:rPr lang="ja-JP" altLang="en-US" sz="2000" dirty="0">
                <a:latin typeface="メイリオ" panose="020B0604030504040204" pitchFamily="50" charset="-128"/>
                <a:ea typeface="メイリオ" panose="020B0604030504040204" pitchFamily="50" charset="-128"/>
              </a:rPr>
              <a:t>ロータリークラブ（スペイン）対し、理事会が</a:t>
            </a:r>
            <a:r>
              <a:rPr lang="en-US" altLang="ja-JP" sz="2000" dirty="0">
                <a:latin typeface="メイリオ" panose="020B0604030504040204" pitchFamily="50" charset="-128"/>
                <a:ea typeface="メイリオ" panose="020B0604030504040204" pitchFamily="50" charset="-128"/>
              </a:rPr>
              <a:t>2023</a:t>
            </a:r>
            <a:r>
              <a:rPr lang="ja-JP" altLang="en-US" sz="2000" dirty="0">
                <a:latin typeface="メイリオ" panose="020B0604030504040204" pitchFamily="50" charset="-128"/>
                <a:ea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月の決定第</a:t>
            </a:r>
            <a:r>
              <a:rPr lang="en-US" altLang="ja-JP" sz="2000" dirty="0">
                <a:latin typeface="メイリオ" panose="020B0604030504040204" pitchFamily="50" charset="-128"/>
                <a:ea typeface="メイリオ" panose="020B0604030504040204" pitchFamily="50" charset="-128"/>
              </a:rPr>
              <a:t>86</a:t>
            </a:r>
            <a:r>
              <a:rPr lang="ja-JP" altLang="en-US" sz="2000" dirty="0">
                <a:latin typeface="メイリオ" panose="020B0604030504040204" pitchFamily="50" charset="-128"/>
                <a:ea typeface="メイリオ" panose="020B0604030504040204" pitchFamily="50" charset="-128"/>
              </a:rPr>
              <a:t>号において、</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r>
              <a:rPr lang="ja-JP" altLang="en-US" sz="2000" dirty="0">
                <a:latin typeface="メイリオ" panose="020B0604030504040204" pitchFamily="50" charset="-128"/>
                <a:ea typeface="メイリオ" panose="020B0604030504040204" pitchFamily="50" charset="-128"/>
              </a:rPr>
              <a:t>　　「クラブ会長、幹事、および会計は、</a:t>
            </a:r>
            <a:r>
              <a:rPr lang="en-US" altLang="ja-JP" sz="2000" dirty="0">
                <a:latin typeface="メイリオ" panose="020B0604030504040204" pitchFamily="50" charset="-128"/>
                <a:ea typeface="メイリオ" panose="020B0604030504040204" pitchFamily="50" charset="-128"/>
              </a:rPr>
              <a:t>2023</a:t>
            </a:r>
            <a:r>
              <a:rPr lang="ja-JP" altLang="en-US" sz="2000" dirty="0">
                <a:latin typeface="メイリオ" panose="020B0604030504040204" pitchFamily="50" charset="-128"/>
                <a:ea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rPr>
              <a:t>7</a:t>
            </a:r>
            <a:r>
              <a:rPr lang="ja-JP" altLang="en-US" sz="2000" dirty="0">
                <a:latin typeface="メイリオ" panose="020B0604030504040204" pitchFamily="50" charset="-128"/>
                <a:ea typeface="メイリオ" panose="020B0604030504040204" pitchFamily="50" charset="-128"/>
              </a:rPr>
              <a:t>月</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日以降、</a:t>
            </a:r>
            <a:r>
              <a:rPr lang="en-US" altLang="ja-JP" sz="2000" dirty="0">
                <a:latin typeface="メイリオ" panose="020B0604030504040204" pitchFamily="50" charset="-128"/>
                <a:ea typeface="メイリオ" panose="020B0604030504040204" pitchFamily="50" charset="-128"/>
              </a:rPr>
              <a:t>7</a:t>
            </a:r>
            <a:r>
              <a:rPr lang="ja-JP" altLang="en-US" sz="2000" dirty="0">
                <a:latin typeface="メイリオ" panose="020B0604030504040204" pitchFamily="50" charset="-128"/>
                <a:ea typeface="メイリオ" panose="020B0604030504040204" pitchFamily="50" charset="-128"/>
              </a:rPr>
              <a:t>月</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日に任期が開始する前に、</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r>
              <a:rPr lang="ja-JP" altLang="en-US" sz="2000" dirty="0">
                <a:latin typeface="メイリオ" panose="020B0604030504040204" pitchFamily="50" charset="-128"/>
                <a:ea typeface="メイリオ" panose="020B0604030504040204" pitchFamily="50" charset="-128"/>
              </a:rPr>
              <a:t>　　ロータリーの</a:t>
            </a:r>
            <a:r>
              <a:rPr lang="ja-JP" altLang="en-US" sz="2000" b="1" dirty="0">
                <a:latin typeface="メイリオ" panose="020B0604030504040204" pitchFamily="50" charset="-128"/>
                <a:ea typeface="メイリオ" panose="020B0604030504040204" pitchFamily="50" charset="-128"/>
              </a:rPr>
              <a:t>ラーニングセンターにある学習プランを完了</a:t>
            </a:r>
            <a:r>
              <a:rPr lang="ja-JP" altLang="en-US" sz="2000" dirty="0">
                <a:latin typeface="メイリオ" panose="020B0604030504040204" pitchFamily="50" charset="-128"/>
                <a:ea typeface="メイリオ" panose="020B0604030504040204" pitchFamily="50" charset="-128"/>
              </a:rPr>
              <a:t>しなければならない」ことに合意した</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r>
              <a:rPr lang="ja-JP" altLang="en-US" sz="2000" dirty="0">
                <a:latin typeface="メイリオ" panose="020B0604030504040204" pitchFamily="50" charset="-128"/>
                <a:ea typeface="メイリオ" panose="020B0604030504040204" pitchFamily="50" charset="-128"/>
              </a:rPr>
              <a:t>　　ことを通知する。</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r>
              <a:rPr lang="ja-JP" altLang="en-US" sz="2000" dirty="0">
                <a:latin typeface="メイリオ" panose="020B0604030504040204" pitchFamily="50" charset="-128"/>
                <a:ea typeface="メイリオ" panose="020B0604030504040204" pitchFamily="50" charset="-128"/>
              </a:rPr>
              <a:t>３．以下の条項を追加してロータリー章典を改正する。</a:t>
            </a:r>
            <a:endParaRPr lang="en-US" altLang="ja-JP" sz="20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b="1" dirty="0">
                <a:latin typeface="メイリオ" panose="020B0604030504040204" pitchFamily="50" charset="-128"/>
                <a:ea typeface="メイリオ" panose="020B0604030504040204" pitchFamily="50" charset="-128"/>
              </a:rPr>
              <a:t>　</a:t>
            </a:r>
            <a:r>
              <a:rPr lang="en-US" altLang="ja-JP" sz="2000" b="1" u="sng" dirty="0">
                <a:latin typeface="メイリオ" panose="020B0604030504040204" pitchFamily="50" charset="-128"/>
                <a:ea typeface="メイリオ" panose="020B0604030504040204" pitchFamily="50" charset="-128"/>
              </a:rPr>
              <a:t>10.010.3.</a:t>
            </a:r>
            <a:r>
              <a:rPr lang="ja-JP" altLang="en-US" sz="2000" b="1" u="sng" dirty="0">
                <a:latin typeface="メイリオ" panose="020B0604030504040204" pitchFamily="50" charset="-128"/>
                <a:ea typeface="メイリオ" panose="020B0604030504040204" pitchFamily="50" charset="-128"/>
              </a:rPr>
              <a:t>オンラインラーニング</a:t>
            </a:r>
            <a:endParaRPr lang="en-US" altLang="ja-JP" sz="2000" b="1" u="sng"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b="1" dirty="0">
                <a:latin typeface="メイリオ" panose="020B0604030504040204" pitchFamily="50" charset="-128"/>
                <a:ea typeface="メイリオ" panose="020B0604030504040204" pitchFamily="50" charset="-128"/>
              </a:rPr>
              <a:t>　</a:t>
            </a:r>
            <a:r>
              <a:rPr lang="ja-JP" altLang="en-US" sz="2000" b="1" u="sng" dirty="0">
                <a:latin typeface="メイリオ" panose="020B0604030504040204" pitchFamily="50" charset="-128"/>
                <a:ea typeface="メイリオ" panose="020B0604030504040204" pitchFamily="50" charset="-128"/>
              </a:rPr>
              <a:t>次期の会長、幹事及び会計は、毎年</a:t>
            </a:r>
            <a:r>
              <a:rPr lang="en-US" altLang="ja-JP" sz="2000" b="1" u="sng" dirty="0">
                <a:latin typeface="メイリオ" panose="020B0604030504040204" pitchFamily="50" charset="-128"/>
                <a:ea typeface="メイリオ" panose="020B0604030504040204" pitchFamily="50" charset="-128"/>
              </a:rPr>
              <a:t>7</a:t>
            </a:r>
            <a:r>
              <a:rPr lang="ja-JP" altLang="en-US" sz="2000" b="1" u="sng" dirty="0">
                <a:latin typeface="メイリオ" panose="020B0604030504040204" pitchFamily="50" charset="-128"/>
                <a:ea typeface="メイリオ" panose="020B0604030504040204" pitchFamily="50" charset="-128"/>
              </a:rPr>
              <a:t>月</a:t>
            </a:r>
            <a:r>
              <a:rPr lang="en-US" altLang="ja-JP" sz="2000" b="1" u="sng" dirty="0">
                <a:latin typeface="メイリオ" panose="020B0604030504040204" pitchFamily="50" charset="-128"/>
                <a:ea typeface="メイリオ" panose="020B0604030504040204" pitchFamily="50" charset="-128"/>
              </a:rPr>
              <a:t>1</a:t>
            </a:r>
            <a:r>
              <a:rPr lang="ja-JP" altLang="en-US" sz="2000" b="1" u="sng" dirty="0">
                <a:latin typeface="メイリオ" panose="020B0604030504040204" pitchFamily="50" charset="-128"/>
                <a:ea typeface="メイリオ" panose="020B0604030504040204" pitchFamily="50" charset="-128"/>
              </a:rPr>
              <a:t>日までにロータリーの</a:t>
            </a:r>
            <a:r>
              <a:rPr lang="ja-JP" altLang="en-US" sz="2000" b="1" u="sng" dirty="0">
                <a:solidFill>
                  <a:srgbClr val="FF3300"/>
                </a:solidFill>
                <a:latin typeface="メイリオ" panose="020B0604030504040204" pitchFamily="50" charset="-128"/>
                <a:ea typeface="メイリオ" panose="020B0604030504040204" pitchFamily="50" charset="-128"/>
              </a:rPr>
              <a:t>ラーニングセンターで必須の学習</a:t>
            </a:r>
            <a:endParaRPr lang="en-US" altLang="ja-JP" sz="2000" b="1" u="sng" dirty="0">
              <a:solidFill>
                <a:srgbClr val="FF3300"/>
              </a:solidFill>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b="1" dirty="0">
                <a:solidFill>
                  <a:srgbClr val="FF3300"/>
                </a:solidFill>
                <a:latin typeface="メイリオ" panose="020B0604030504040204" pitchFamily="50" charset="-128"/>
                <a:ea typeface="メイリオ" panose="020B0604030504040204" pitchFamily="50" charset="-128"/>
              </a:rPr>
              <a:t>　</a:t>
            </a:r>
            <a:r>
              <a:rPr lang="ja-JP" altLang="en-US" sz="2000" b="1" u="sng" dirty="0">
                <a:solidFill>
                  <a:srgbClr val="FF3300"/>
                </a:solidFill>
                <a:latin typeface="メイリオ" panose="020B0604030504040204" pitchFamily="50" charset="-128"/>
                <a:ea typeface="メイリオ" panose="020B0604030504040204" pitchFamily="50" charset="-128"/>
              </a:rPr>
              <a:t>プランを完了</a:t>
            </a:r>
            <a:r>
              <a:rPr lang="ja-JP" altLang="en-US" sz="2000" b="1" u="sng" dirty="0">
                <a:latin typeface="メイリオ" panose="020B0604030504040204" pitchFamily="50" charset="-128"/>
                <a:ea typeface="メイリオ" panose="020B0604030504040204" pitchFamily="50" charset="-128"/>
              </a:rPr>
              <a:t>する必要がある</a:t>
            </a:r>
            <a:r>
              <a:rPr lang="ja-JP" altLang="en-US" sz="2000" b="1" dirty="0">
                <a:latin typeface="メイリオ" panose="020B0604030504040204" pitchFamily="50" charset="-128"/>
                <a:ea typeface="メイリオ" panose="020B0604030504040204" pitchFamily="50" charset="-128"/>
              </a:rPr>
              <a:t>。</a:t>
            </a:r>
            <a:endParaRPr lang="en-US" altLang="ja-JP" sz="2000" b="1"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sz="2000" dirty="0">
                <a:latin typeface="メイリオ" panose="020B0604030504040204" pitchFamily="50" charset="-128"/>
                <a:ea typeface="メイリオ" panose="020B0604030504040204" pitchFamily="50" charset="-128"/>
              </a:rPr>
              <a:t>　</a:t>
            </a:r>
            <a:endParaRPr lang="ja" sz="20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4DFA1D2D-6980-4B91-5116-64F7AFD02F3C}"/>
              </a:ext>
            </a:extLst>
          </p:cNvPr>
          <p:cNvSpPr/>
          <p:nvPr/>
        </p:nvSpPr>
        <p:spPr>
          <a:xfrm>
            <a:off x="381000" y="5273039"/>
            <a:ext cx="11414760" cy="1341121"/>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ustDataLst>
      <p:tags r:id="rId1"/>
    </p:custDataLst>
    <p:extLst>
      <p:ext uri="{BB962C8B-B14F-4D97-AF65-F5344CB8AC3E}">
        <p14:creationId xmlns:p14="http://schemas.microsoft.com/office/powerpoint/2010/main" val="88666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F935-1199-568E-AE07-37ECD161D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63925-83DC-A725-A625-C6F834683319}"/>
              </a:ext>
            </a:extLst>
          </p:cNvPr>
          <p:cNvSpPr>
            <a:spLocks noGrp="1"/>
          </p:cNvSpPr>
          <p:nvPr>
            <p:ph type="title"/>
          </p:nvPr>
        </p:nvSpPr>
        <p:spPr>
          <a:xfrm>
            <a:off x="-1" y="1"/>
            <a:ext cx="12191999" cy="1540042"/>
          </a:xfrm>
          <a:solidFill>
            <a:srgbClr val="6600FF"/>
          </a:solidFill>
        </p:spPr>
        <p:txBody>
          <a:bodyPr anchor="b">
            <a:normAutofit/>
          </a:bodyPr>
          <a:lstStyle/>
          <a:p>
            <a:pPr algn="ctr" rtl="0"/>
            <a:r>
              <a:rPr lang="ja-JP" altLang="en-US" b="1" i="0" u="none" baseline="0" dirty="0">
                <a:solidFill>
                  <a:srgbClr val="FFFF00"/>
                </a:solidFill>
                <a:latin typeface="メイリオ" panose="020B0604030504040204" pitchFamily="50" charset="-128"/>
                <a:ea typeface="メイリオ" panose="020B0604030504040204" pitchFamily="50" charset="-128"/>
              </a:rPr>
              <a:t>採択</a:t>
            </a:r>
            <a:r>
              <a:rPr lang="ja" b="1" i="0" u="none" baseline="0" dirty="0">
                <a:solidFill>
                  <a:srgbClr val="FFFF00"/>
                </a:solidFill>
                <a:latin typeface="メイリオ" panose="020B0604030504040204" pitchFamily="50" charset="-128"/>
                <a:ea typeface="メイリオ" panose="020B0604030504040204" pitchFamily="50" charset="-128"/>
              </a:rPr>
              <a:t>決議</a:t>
            </a:r>
            <a:r>
              <a:rPr lang="ja-JP" altLang="en-US" b="1" i="0" u="none" baseline="0" dirty="0">
                <a:solidFill>
                  <a:srgbClr val="FFFF00"/>
                </a:solidFill>
                <a:latin typeface="メイリオ" panose="020B0604030504040204" pitchFamily="50" charset="-128"/>
                <a:ea typeface="メイリオ" panose="020B0604030504040204" pitchFamily="50" charset="-128"/>
              </a:rPr>
              <a:t>決議案</a:t>
            </a:r>
            <a:br>
              <a:rPr lang="en-US" altLang="ja-JP" b="1" i="0" u="none" baseline="0" dirty="0">
                <a:solidFill>
                  <a:srgbClr val="FFFF00"/>
                </a:solidFill>
                <a:latin typeface="メイリオ" panose="020B0604030504040204" pitchFamily="50" charset="-128"/>
                <a:ea typeface="メイリオ" panose="020B0604030504040204" pitchFamily="50" charset="-128"/>
              </a:rPr>
            </a:br>
            <a:r>
              <a:rPr lang="en-US" altLang="ja-JP" sz="3600" b="1" i="0" u="none" baseline="0" dirty="0">
                <a:solidFill>
                  <a:srgbClr val="FFFF00"/>
                </a:solidFill>
                <a:latin typeface="メイリオ" panose="020B0604030504040204" pitchFamily="50" charset="-128"/>
                <a:ea typeface="メイリオ" panose="020B0604030504040204" pitchFamily="50" charset="-128"/>
              </a:rPr>
              <a:t>24R-09</a:t>
            </a:r>
            <a:endParaRPr lang="ja" sz="3600" b="1" i="0" u="none" baseline="0" dirty="0">
              <a:solidFill>
                <a:srgbClr val="FFFF00"/>
              </a:solidFill>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06BE1F74-9870-CA3F-AF36-3F37472A2D80}"/>
              </a:ext>
            </a:extLst>
          </p:cNvPr>
          <p:cNvSpPr>
            <a:spLocks noGrp="1"/>
          </p:cNvSpPr>
          <p:nvPr>
            <p:ph idx="1"/>
          </p:nvPr>
        </p:nvSpPr>
        <p:spPr>
          <a:xfrm>
            <a:off x="167641" y="1738162"/>
            <a:ext cx="11905298" cy="5119837"/>
          </a:xfrm>
        </p:spPr>
        <p:txBody>
          <a:bodyPr>
            <a:noAutofit/>
          </a:bodyPr>
          <a:lstStyle/>
          <a:p>
            <a:pPr marL="0" indent="0" algn="l" rtl="0">
              <a:buNone/>
            </a:pPr>
            <a:r>
              <a:rPr lang="ja-JP" altLang="en-US" sz="2800" b="1" dirty="0">
                <a:latin typeface="メイリオ" panose="020B0604030504040204" pitchFamily="50" charset="-128"/>
                <a:ea typeface="メイリオ" panose="020B0604030504040204" pitchFamily="50" charset="-128"/>
              </a:rPr>
              <a:t>地区規定審議会を設置する要請</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2025</a:t>
            </a:r>
            <a:r>
              <a:rPr lang="ja-JP" altLang="en-US" sz="2800" dirty="0">
                <a:latin typeface="メイリオ" panose="020B0604030504040204" pitchFamily="50" charset="-128"/>
                <a:ea typeface="メイリオ" panose="020B0604030504040204" pitchFamily="50" charset="-128"/>
              </a:rPr>
              <a:t>年</a:t>
            </a:r>
            <a:r>
              <a:rPr lang="en-US" altLang="ja-JP" sz="2800" dirty="0">
                <a:latin typeface="メイリオ" panose="020B0604030504040204" pitchFamily="50" charset="-128"/>
                <a:ea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rPr>
              <a:t>月理事会会合、決定</a:t>
            </a:r>
            <a:r>
              <a:rPr lang="en-US" altLang="ja-JP" sz="2800" dirty="0">
                <a:latin typeface="メイリオ" panose="020B0604030504040204" pitchFamily="50" charset="-128"/>
                <a:ea typeface="メイリオ" panose="020B0604030504040204" pitchFamily="50" charset="-128"/>
              </a:rPr>
              <a:t>84</a:t>
            </a:r>
            <a:r>
              <a:rPr lang="ja-JP" altLang="en-US" sz="2800" dirty="0">
                <a:latin typeface="メイリオ" panose="020B0604030504040204" pitchFamily="50" charset="-128"/>
                <a:ea typeface="メイリオ" panose="020B0604030504040204" pitchFamily="50" charset="-128"/>
              </a:rPr>
              <a:t>号）</a:t>
            </a:r>
            <a:endParaRPr lang="en-US" altLang="ja-JP" sz="2800"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endParaRPr lang="en-US" altLang="ja-JP" b="1"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r>
              <a:rPr lang="ja-JP" altLang="en-US" b="1" dirty="0">
                <a:latin typeface="メイリオ" panose="020B0604030504040204" pitchFamily="50" charset="-128"/>
                <a:ea typeface="メイリオ" panose="020B0604030504040204" pitchFamily="50" charset="-128"/>
              </a:rPr>
              <a:t>決定</a:t>
            </a:r>
            <a:r>
              <a:rPr lang="ja-JP" altLang="en-US" dirty="0">
                <a:latin typeface="メイリオ" panose="020B0604030504040204" pitchFamily="50" charset="-128"/>
                <a:ea typeface="メイリオ" panose="020B0604030504040204" pitchFamily="50" charset="-128"/>
              </a:rPr>
              <a:t>：理事会は、</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endParaRPr lang="en-US" altLang="ja-JP" sz="9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rPr>
              <a:t>2024</a:t>
            </a:r>
            <a:r>
              <a:rPr lang="ja-JP" altLang="en-US" dirty="0">
                <a:latin typeface="メイリオ" panose="020B0604030504040204" pitchFamily="50" charset="-128"/>
                <a:ea typeface="メイリオ" panose="020B0604030504040204" pitchFamily="50" charset="-128"/>
              </a:rPr>
              <a:t>年決議審議会ならびに決議案</a:t>
            </a:r>
            <a:r>
              <a:rPr lang="en-US" altLang="ja-JP" dirty="0">
                <a:latin typeface="メイリオ" panose="020B0604030504040204" pitchFamily="50" charset="-128"/>
                <a:ea typeface="メイリオ" panose="020B0604030504040204" pitchFamily="50" charset="-128"/>
              </a:rPr>
              <a:t>24R-09</a:t>
            </a:r>
            <a:r>
              <a:rPr lang="ja-JP" altLang="en-US" dirty="0">
                <a:latin typeface="メイリオ" panose="020B0604030504040204" pitchFamily="50" charset="-128"/>
                <a:ea typeface="メイリオ" panose="020B0604030504040204" pitchFamily="50" charset="-128"/>
              </a:rPr>
              <a:t>を提案した 神戸西神 ロータリー</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　　クラブ（日本、兵庫県）に感謝する。</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buNone/>
            </a:pPr>
            <a:endParaRPr lang="en-US" altLang="ja-JP" sz="8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２．以前、地区ガバナーからのフィードバック（</a:t>
            </a:r>
            <a:r>
              <a:rPr lang="en-US" altLang="ja-JP" dirty="0">
                <a:latin typeface="メイリオ" panose="020B0604030504040204" pitchFamily="50" charset="-128"/>
                <a:ea typeface="メイリオ" panose="020B0604030504040204" pitchFamily="50" charset="-128"/>
              </a:rPr>
              <a:t>49</a:t>
            </a:r>
            <a:r>
              <a:rPr lang="ja-JP" altLang="en-US" dirty="0">
                <a:latin typeface="メイリオ" panose="020B0604030504040204" pitchFamily="50" charset="-128"/>
                <a:ea typeface="メイリオ" panose="020B0604030504040204" pitchFamily="50" charset="-128"/>
              </a:rPr>
              <a:t>の委員長職を埋めることが困難で</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　　あるという意見を含む）に基づき地区委員会構造を簡素化したこと、さらに地区</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　　が必要と判断する場合、追加の地区委員会を任命できることに留意し、この要請</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　　に</a:t>
            </a:r>
            <a:r>
              <a:rPr lang="ja-JP" altLang="en-US" b="1" dirty="0">
                <a:solidFill>
                  <a:srgbClr val="FF3300"/>
                </a:solidFill>
                <a:latin typeface="メイリオ" panose="020B0604030504040204" pitchFamily="50" charset="-128"/>
                <a:ea typeface="メイリオ" panose="020B0604030504040204" pitchFamily="50" charset="-128"/>
              </a:rPr>
              <a:t>同意しない</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276592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2D765-DD87-B734-0220-073BBAF13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21916-65C0-3CB1-A199-D4B366E437EB}"/>
              </a:ext>
            </a:extLst>
          </p:cNvPr>
          <p:cNvSpPr>
            <a:spLocks noGrp="1"/>
          </p:cNvSpPr>
          <p:nvPr>
            <p:ph type="title"/>
          </p:nvPr>
        </p:nvSpPr>
        <p:spPr>
          <a:xfrm>
            <a:off x="-1" y="1"/>
            <a:ext cx="12191999" cy="1540042"/>
          </a:xfrm>
          <a:solidFill>
            <a:srgbClr val="6600FF"/>
          </a:solidFill>
        </p:spPr>
        <p:txBody>
          <a:bodyPr anchor="b">
            <a:normAutofit/>
          </a:bodyPr>
          <a:lstStyle/>
          <a:p>
            <a:pPr algn="ctr" rtl="0"/>
            <a:r>
              <a:rPr lang="ja-JP" altLang="en-US" b="1" i="0" u="none" baseline="0" dirty="0">
                <a:solidFill>
                  <a:srgbClr val="FFFF00"/>
                </a:solidFill>
                <a:latin typeface="メイリオ" panose="020B0604030504040204" pitchFamily="50" charset="-128"/>
                <a:ea typeface="メイリオ" panose="020B0604030504040204" pitchFamily="50" charset="-128"/>
              </a:rPr>
              <a:t>採択</a:t>
            </a:r>
            <a:r>
              <a:rPr lang="ja" b="1" i="0" u="none" baseline="0" dirty="0">
                <a:solidFill>
                  <a:srgbClr val="FFFF00"/>
                </a:solidFill>
                <a:latin typeface="メイリオ" panose="020B0604030504040204" pitchFamily="50" charset="-128"/>
                <a:ea typeface="メイリオ" panose="020B0604030504040204" pitchFamily="50" charset="-128"/>
              </a:rPr>
              <a:t>決議</a:t>
            </a:r>
            <a:r>
              <a:rPr lang="ja-JP" altLang="en-US" b="1" i="0" u="none" baseline="0" dirty="0">
                <a:solidFill>
                  <a:srgbClr val="FFFF00"/>
                </a:solidFill>
                <a:latin typeface="メイリオ" panose="020B0604030504040204" pitchFamily="50" charset="-128"/>
                <a:ea typeface="メイリオ" panose="020B0604030504040204" pitchFamily="50" charset="-128"/>
              </a:rPr>
              <a:t>決議案</a:t>
            </a:r>
            <a:br>
              <a:rPr lang="en-US" altLang="ja-JP" b="1" i="0" u="none" baseline="0" dirty="0">
                <a:solidFill>
                  <a:srgbClr val="FFFF00"/>
                </a:solidFill>
                <a:latin typeface="メイリオ" panose="020B0604030504040204" pitchFamily="50" charset="-128"/>
                <a:ea typeface="メイリオ" panose="020B0604030504040204" pitchFamily="50" charset="-128"/>
              </a:rPr>
            </a:br>
            <a:r>
              <a:rPr lang="en-US" altLang="ja-JP" sz="3600" b="1" i="0" u="none" baseline="0" dirty="0">
                <a:solidFill>
                  <a:srgbClr val="FFFF00"/>
                </a:solidFill>
                <a:latin typeface="メイリオ" panose="020B0604030504040204" pitchFamily="50" charset="-128"/>
                <a:ea typeface="メイリオ" panose="020B0604030504040204" pitchFamily="50" charset="-128"/>
              </a:rPr>
              <a:t>24R-10</a:t>
            </a:r>
            <a:endParaRPr lang="ja" sz="3600" b="1" i="0" u="none" baseline="0" dirty="0">
              <a:solidFill>
                <a:srgbClr val="FFFF00"/>
              </a:solidFill>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E26DDFAA-E6CD-F42A-533F-F0AA4B14A291}"/>
              </a:ext>
            </a:extLst>
          </p:cNvPr>
          <p:cNvSpPr>
            <a:spLocks noGrp="1"/>
          </p:cNvSpPr>
          <p:nvPr>
            <p:ph idx="1"/>
          </p:nvPr>
        </p:nvSpPr>
        <p:spPr>
          <a:xfrm>
            <a:off x="167641" y="1738162"/>
            <a:ext cx="11905298" cy="5119837"/>
          </a:xfrm>
        </p:spPr>
        <p:txBody>
          <a:bodyPr>
            <a:noAutofit/>
          </a:bodyPr>
          <a:lstStyle/>
          <a:p>
            <a:pPr marL="0" indent="0" algn="l" rtl="0">
              <a:buNone/>
            </a:pPr>
            <a:r>
              <a:rPr lang="ja-JP" altLang="en-US" sz="2800" b="1" dirty="0">
                <a:latin typeface="メイリオ" panose="020B0604030504040204" pitchFamily="50" charset="-128"/>
                <a:ea typeface="メイリオ" panose="020B0604030504040204" pitchFamily="50" charset="-128"/>
              </a:rPr>
              <a:t>ガバナー補佐研修の拡充（</a:t>
            </a:r>
            <a:r>
              <a:rPr lang="en-US" altLang="ja-JP" sz="2800" dirty="0">
                <a:latin typeface="メイリオ" panose="020B0604030504040204" pitchFamily="50" charset="-128"/>
                <a:ea typeface="メイリオ" panose="020B0604030504040204" pitchFamily="50" charset="-128"/>
              </a:rPr>
              <a:t>2025</a:t>
            </a:r>
            <a:r>
              <a:rPr lang="ja-JP" altLang="en-US" sz="2800" dirty="0">
                <a:latin typeface="メイリオ" panose="020B0604030504040204" pitchFamily="50" charset="-128"/>
                <a:ea typeface="メイリオ" panose="020B0604030504040204" pitchFamily="50" charset="-128"/>
              </a:rPr>
              <a:t>年</a:t>
            </a:r>
            <a:r>
              <a:rPr lang="en-US" altLang="ja-JP" sz="2800" dirty="0">
                <a:latin typeface="メイリオ" panose="020B0604030504040204" pitchFamily="50" charset="-128"/>
                <a:ea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rPr>
              <a:t>月理事会会合、決定</a:t>
            </a:r>
            <a:r>
              <a:rPr lang="en-US" altLang="ja-JP" sz="2800" dirty="0">
                <a:latin typeface="メイリオ" panose="020B0604030504040204" pitchFamily="50" charset="-128"/>
                <a:ea typeface="メイリオ" panose="020B0604030504040204" pitchFamily="50" charset="-128"/>
              </a:rPr>
              <a:t>82</a:t>
            </a:r>
            <a:r>
              <a:rPr lang="ja-JP" altLang="en-US" sz="2800" dirty="0">
                <a:latin typeface="メイリオ" panose="020B0604030504040204" pitchFamily="50" charset="-128"/>
                <a:ea typeface="メイリオ" panose="020B0604030504040204" pitchFamily="50" charset="-128"/>
              </a:rPr>
              <a:t>号）</a:t>
            </a:r>
            <a:endParaRPr lang="en-US" altLang="ja-JP" sz="2800"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endParaRPr lang="en-US" altLang="ja-JP" b="1"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r>
              <a:rPr lang="ja-JP" altLang="en-US" b="1" dirty="0">
                <a:latin typeface="メイリオ" panose="020B0604030504040204" pitchFamily="50" charset="-128"/>
                <a:ea typeface="メイリオ" panose="020B0604030504040204" pitchFamily="50" charset="-128"/>
              </a:rPr>
              <a:t>決定</a:t>
            </a:r>
            <a:r>
              <a:rPr lang="ja-JP" altLang="en-US" dirty="0">
                <a:latin typeface="メイリオ" panose="020B0604030504040204" pitchFamily="50" charset="-128"/>
                <a:ea typeface="メイリオ" panose="020B0604030504040204" pitchFamily="50" charset="-128"/>
              </a:rPr>
              <a:t>：理事会は、</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spcBef>
                <a:spcPts val="600"/>
              </a:spcBef>
              <a:buNone/>
            </a:pPr>
            <a:endParaRPr lang="en-US" altLang="ja-JP" sz="9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rPr>
              <a:t>2024</a:t>
            </a:r>
            <a:r>
              <a:rPr lang="ja-JP" altLang="en-US" dirty="0">
                <a:latin typeface="メイリオ" panose="020B0604030504040204" pitchFamily="50" charset="-128"/>
                <a:ea typeface="メイリオ" panose="020B0604030504040204" pitchFamily="50" charset="-128"/>
              </a:rPr>
              <a:t>年決議審議会ならびに決議案</a:t>
            </a:r>
            <a:r>
              <a:rPr lang="en-US" altLang="ja-JP" dirty="0">
                <a:latin typeface="メイリオ" panose="020B0604030504040204" pitchFamily="50" charset="-128"/>
                <a:ea typeface="メイリオ" panose="020B0604030504040204" pitchFamily="50" charset="-128"/>
              </a:rPr>
              <a:t>24R-10</a:t>
            </a:r>
            <a:r>
              <a:rPr lang="ja-JP" altLang="en-US" dirty="0">
                <a:latin typeface="メイリオ" panose="020B0604030504040204" pitchFamily="50" charset="-128"/>
                <a:ea typeface="メイリオ" panose="020B0604030504040204" pitchFamily="50" charset="-128"/>
              </a:rPr>
              <a:t>を提案した </a:t>
            </a:r>
            <a:r>
              <a:rPr lang="en-US" altLang="ja-JP" dirty="0" err="1">
                <a:latin typeface="メイリオ" panose="020B0604030504040204" pitchFamily="50" charset="-128"/>
                <a:ea typeface="メイリオ" panose="020B0604030504040204" pitchFamily="50" charset="-128"/>
              </a:rPr>
              <a:t>Rantasalmi</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ロータリー</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　　クラブ（フィンランド）に感謝する。</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buNone/>
            </a:pPr>
            <a:endParaRPr lang="en-US" altLang="ja-JP" sz="800"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２．</a:t>
            </a:r>
            <a:r>
              <a:rPr lang="ja-JP" altLang="en-US" b="1" dirty="0">
                <a:solidFill>
                  <a:srgbClr val="FF3300"/>
                </a:solidFill>
                <a:latin typeface="メイリオ" panose="020B0604030504040204" pitchFamily="50" charset="-128"/>
                <a:ea typeface="メイリオ" panose="020B0604030504040204" pitchFamily="50" charset="-128"/>
              </a:rPr>
              <a:t>合同ラーニング委員会</a:t>
            </a:r>
            <a:r>
              <a:rPr lang="ja-JP" altLang="en-US" dirty="0">
                <a:latin typeface="メイリオ" panose="020B0604030504040204" pitchFamily="50" charset="-128"/>
                <a:ea typeface="メイリオ" panose="020B0604030504040204" pitchFamily="50" charset="-128"/>
              </a:rPr>
              <a:t>がロータリーのリーダーおよび会員のための効果的な</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　　ラーニングの機会について理事会と管理委員会に助言する責務を有することに</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　　留意し、同委員会に対し、本決議における提案を審査し、</a:t>
            </a:r>
            <a:r>
              <a:rPr lang="en-US" altLang="ja-JP" b="1" dirty="0">
                <a:solidFill>
                  <a:srgbClr val="FF3300"/>
                </a:solidFill>
                <a:latin typeface="メイリオ" panose="020B0604030504040204" pitchFamily="50" charset="-128"/>
                <a:ea typeface="メイリオ" panose="020B0604030504040204" pitchFamily="50" charset="-128"/>
              </a:rPr>
              <a:t>2025</a:t>
            </a:r>
            <a:r>
              <a:rPr lang="ja-JP" altLang="en-US" b="1" dirty="0">
                <a:solidFill>
                  <a:srgbClr val="FF3300"/>
                </a:solidFill>
                <a:latin typeface="メイリオ" panose="020B0604030504040204" pitchFamily="50" charset="-128"/>
                <a:ea typeface="メイリオ" panose="020B0604030504040204" pitchFamily="50" charset="-128"/>
              </a:rPr>
              <a:t>年</a:t>
            </a:r>
            <a:r>
              <a:rPr lang="en-US" altLang="ja-JP" b="1" dirty="0">
                <a:solidFill>
                  <a:srgbClr val="FF3300"/>
                </a:solidFill>
                <a:latin typeface="メイリオ" panose="020B0604030504040204" pitchFamily="50" charset="-128"/>
                <a:ea typeface="メイリオ" panose="020B0604030504040204" pitchFamily="50" charset="-128"/>
              </a:rPr>
              <a:t>10</a:t>
            </a:r>
            <a:r>
              <a:rPr lang="ja-JP" altLang="en-US" b="1" dirty="0">
                <a:solidFill>
                  <a:srgbClr val="FF3300"/>
                </a:solidFill>
                <a:latin typeface="メイリオ" panose="020B0604030504040204" pitchFamily="50" charset="-128"/>
                <a:ea typeface="メイリオ" panose="020B0604030504040204" pitchFamily="50" charset="-128"/>
              </a:rPr>
              <a:t>月理事会</a:t>
            </a:r>
            <a:r>
              <a:rPr lang="ja-JP" altLang="en-US" dirty="0">
                <a:latin typeface="メイリオ" panose="020B0604030504040204" pitchFamily="50" charset="-128"/>
                <a:ea typeface="メイリオ" panose="020B0604030504040204" pitchFamily="50" charset="-128"/>
              </a:rPr>
              <a:t>に</a:t>
            </a:r>
            <a:endParaRPr lang="en-US" altLang="ja-JP" dirty="0">
              <a:latin typeface="メイリオ" panose="020B0604030504040204" pitchFamily="50" charset="-128"/>
              <a:ea typeface="メイリオ" panose="020B0604030504040204" pitchFamily="50" charset="-128"/>
            </a:endParaRPr>
          </a:p>
          <a:p>
            <a:pPr marL="0" indent="0" algn="l" rtl="0">
              <a:lnSpc>
                <a:spcPct val="100000"/>
              </a:lnSpc>
              <a:buNone/>
            </a:pPr>
            <a:r>
              <a:rPr lang="ja-JP" altLang="en-US" dirty="0">
                <a:latin typeface="メイリオ" panose="020B0604030504040204" pitchFamily="50" charset="-128"/>
                <a:ea typeface="メイリオ" panose="020B0604030504040204" pitchFamily="50" charset="-128"/>
              </a:rPr>
              <a:t>　　おいて</a:t>
            </a:r>
            <a:r>
              <a:rPr lang="ja-JP" altLang="en-US" b="1" dirty="0">
                <a:solidFill>
                  <a:srgbClr val="FF3300"/>
                </a:solidFill>
                <a:latin typeface="メイリオ" panose="020B0604030504040204" pitchFamily="50" charset="-128"/>
                <a:ea typeface="メイリオ" panose="020B0604030504040204" pitchFamily="50" charset="-128"/>
              </a:rPr>
              <a:t>報告</a:t>
            </a:r>
            <a:r>
              <a:rPr lang="ja-JP" altLang="en-US" dirty="0">
                <a:latin typeface="メイリオ" panose="020B0604030504040204" pitchFamily="50" charset="-128"/>
                <a:ea typeface="メイリオ" panose="020B0604030504040204" pitchFamily="50" charset="-128"/>
              </a:rPr>
              <a:t>するよう要請する。</a:t>
            </a:r>
            <a:endParaRPr lang="en-US" altLang="ja-JP" dirty="0">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4050840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Office テーマ">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1_Office Them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129956</TotalTime>
  <Words>17247</Words>
  <Application>Microsoft Office PowerPoint</Application>
  <PresentationFormat>ワイド画面</PresentationFormat>
  <Paragraphs>1534</Paragraphs>
  <Slides>68</Slides>
  <Notes>67</Notes>
  <HiddenSlides>0</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68</vt:i4>
      </vt:variant>
    </vt:vector>
  </HeadingPairs>
  <TitlesOfParts>
    <vt:vector size="83" baseType="lpstr">
      <vt:lpstr>BIZ UDPゴシック</vt:lpstr>
      <vt:lpstr>BIZ UDPゴシック</vt:lpstr>
      <vt:lpstr>Meiryo UI</vt:lpstr>
      <vt:lpstr>MS PMincho</vt:lpstr>
      <vt:lpstr>メイリオ</vt:lpstr>
      <vt:lpstr>游ゴシック</vt:lpstr>
      <vt:lpstr>Arial</vt:lpstr>
      <vt:lpstr>Calibri</vt:lpstr>
      <vt:lpstr>Calibri Light</vt:lpstr>
      <vt:lpstr>Wingdings</vt:lpstr>
      <vt:lpstr>Wingdings 2</vt:lpstr>
      <vt:lpstr>Office Theme</vt:lpstr>
      <vt:lpstr>HDOfficeLightV0</vt:lpstr>
      <vt:lpstr>1_Office テーマ</vt:lpstr>
      <vt:lpstr>1_Office Theme</vt:lpstr>
      <vt:lpstr>2025年度地区クラブ活性化セミナー ロータリーと審議会 -審議会を理解するために-</vt:lpstr>
      <vt:lpstr>PowerPoint プレゼンテーション</vt:lpstr>
      <vt:lpstr>規定審議会</vt:lpstr>
      <vt:lpstr>PowerPoint プレゼンテーション</vt:lpstr>
      <vt:lpstr>決議審議会</vt:lpstr>
      <vt:lpstr>PowerPoint プレゼンテーション</vt:lpstr>
      <vt:lpstr>採択決議決議案 24R-02</vt:lpstr>
      <vt:lpstr>採択決議決議案 24R-09</vt:lpstr>
      <vt:lpstr>採択決議決議案 24R-10</vt:lpstr>
      <vt:lpstr>PowerPoint プレゼンテーション</vt:lpstr>
      <vt:lpstr>採択決議決議案 24R-29</vt:lpstr>
      <vt:lpstr>PowerPoint プレゼンテーション</vt:lpstr>
      <vt:lpstr>PowerPoint プレゼンテーション</vt:lpstr>
      <vt:lpstr>PowerPoint プレゼンテーション</vt:lpstr>
      <vt:lpstr>審議会の議員</vt:lpstr>
      <vt:lpstr>方策を立てる</vt:lpstr>
      <vt:lpstr>PowerPoint プレゼンテーション</vt:lpstr>
      <vt:lpstr>規定審議会（COL）</vt:lpstr>
      <vt:lpstr>1日のスケジュール（例）</vt:lpstr>
      <vt:lpstr>規定審議会で審議される案件</vt:lpstr>
      <vt:lpstr>PowerPoint プレゼンテーション</vt:lpstr>
      <vt:lpstr>審議会の統計</vt:lpstr>
      <vt:lpstr>2025COLの制定案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審議会の後</vt:lpstr>
      <vt:lpstr>今後の審議会の重要な期日</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2022年 国際ロータリー規定審議会報告</dc:title>
  <dc:creator>2550 Kenichi Nakaya</dc:creator>
  <cp:lastModifiedBy>研一 中谷</cp:lastModifiedBy>
  <cp:revision>209</cp:revision>
  <dcterms:created xsi:type="dcterms:W3CDTF">2022-05-04T02:29:32Z</dcterms:created>
  <dcterms:modified xsi:type="dcterms:W3CDTF">2025-08-22T15:18:25Z</dcterms:modified>
</cp:coreProperties>
</file>