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41" r:id="rId2"/>
    <p:sldId id="549" r:id="rId3"/>
    <p:sldId id="550" r:id="rId4"/>
    <p:sldId id="548" r:id="rId5"/>
    <p:sldId id="547" r:id="rId6"/>
    <p:sldId id="257" r:id="rId7"/>
    <p:sldId id="538" r:id="rId8"/>
    <p:sldId id="260" r:id="rId9"/>
    <p:sldId id="543" r:id="rId10"/>
    <p:sldId id="535" r:id="rId11"/>
    <p:sldId id="261" r:id="rId12"/>
    <p:sldId id="534" r:id="rId13"/>
    <p:sldId id="545" r:id="rId14"/>
    <p:sldId id="263" r:id="rId15"/>
    <p:sldId id="533" r:id="rId16"/>
    <p:sldId id="495" r:id="rId17"/>
    <p:sldId id="498" r:id="rId18"/>
    <p:sldId id="510" r:id="rId19"/>
    <p:sldId id="264" r:id="rId20"/>
    <p:sldId id="266" r:id="rId21"/>
    <p:sldId id="267" r:id="rId22"/>
    <p:sldId id="268" r:id="rId23"/>
    <p:sldId id="269" r:id="rId24"/>
    <p:sldId id="552" r:id="rId25"/>
    <p:sldId id="555" r:id="rId26"/>
    <p:sldId id="553" r:id="rId27"/>
    <p:sldId id="270" r:id="rId28"/>
    <p:sldId id="276" r:id="rId29"/>
    <p:sldId id="544" r:id="rId30"/>
    <p:sldId id="271" r:id="rId31"/>
    <p:sldId id="551" r:id="rId32"/>
    <p:sldId id="493" r:id="rId33"/>
    <p:sldId id="539" r:id="rId34"/>
    <p:sldId id="540" r:id="rId35"/>
    <p:sldId id="532" r:id="rId36"/>
    <p:sldId id="490" r:id="rId37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C400AC-2C9E-4BDA-830D-C2041793B0F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610590C1-A15F-44B6-8EF2-763CF2C730FF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kumimoji="1" lang="ja-JP" altLang="en-US" sz="3000" b="1" dirty="0"/>
            <a:t>① 迎える</a:t>
          </a:r>
          <a:r>
            <a:rPr kumimoji="1" lang="ja-JP" altLang="en-US" sz="3000" b="1" dirty="0">
              <a:highlight>
                <a:srgbClr val="FFFF00"/>
              </a:highlight>
            </a:rPr>
            <a:t>土壌</a:t>
          </a:r>
          <a:endParaRPr kumimoji="1" lang="ja-JP" altLang="en-US" sz="3000" dirty="0"/>
        </a:p>
      </dgm:t>
    </dgm:pt>
    <dgm:pt modelId="{C7AE1CF7-A1FD-45B9-9DFD-1FE386BBA5E4}" type="parTrans" cxnId="{6C25E58E-C24F-426E-A7F0-E8C0944AD3F7}">
      <dgm:prSet/>
      <dgm:spPr/>
      <dgm:t>
        <a:bodyPr/>
        <a:lstStyle/>
        <a:p>
          <a:endParaRPr kumimoji="1" lang="ja-JP" altLang="en-US"/>
        </a:p>
      </dgm:t>
    </dgm:pt>
    <dgm:pt modelId="{73BA161D-DAC6-456B-97DB-046607387AB8}" type="sibTrans" cxnId="{6C25E58E-C24F-426E-A7F0-E8C0944AD3F7}">
      <dgm:prSet/>
      <dgm:spPr/>
      <dgm:t>
        <a:bodyPr/>
        <a:lstStyle/>
        <a:p>
          <a:endParaRPr kumimoji="1" lang="ja-JP" altLang="en-US"/>
        </a:p>
      </dgm:t>
    </dgm:pt>
    <dgm:pt modelId="{9AE1F735-6C71-49C7-8117-3E8819DD9659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ja-JP" altLang="en-US" sz="2900" b="1" dirty="0"/>
            <a:t>② 蒔きたい</a:t>
          </a:r>
          <a:r>
            <a:rPr lang="ja-JP" altLang="en-US" sz="2900" b="1" dirty="0">
              <a:highlight>
                <a:srgbClr val="FFFF00"/>
              </a:highlight>
            </a:rPr>
            <a:t>種</a:t>
          </a:r>
          <a:endParaRPr kumimoji="1" lang="ja-JP" altLang="en-US" sz="2900" dirty="0"/>
        </a:p>
      </dgm:t>
    </dgm:pt>
    <dgm:pt modelId="{9B6598C3-A775-4FB8-AB1B-7B656EEB8E12}" type="parTrans" cxnId="{39E8A25F-3D45-4ECE-88E3-0FCF6C10B2C6}">
      <dgm:prSet/>
      <dgm:spPr/>
      <dgm:t>
        <a:bodyPr/>
        <a:lstStyle/>
        <a:p>
          <a:endParaRPr kumimoji="1" lang="ja-JP" altLang="en-US"/>
        </a:p>
      </dgm:t>
    </dgm:pt>
    <dgm:pt modelId="{3FDF970C-E2E4-4D5B-8B4C-1F6DFF80048E}" type="sibTrans" cxnId="{39E8A25F-3D45-4ECE-88E3-0FCF6C10B2C6}">
      <dgm:prSet/>
      <dgm:spPr/>
      <dgm:t>
        <a:bodyPr/>
        <a:lstStyle/>
        <a:p>
          <a:endParaRPr kumimoji="1" lang="ja-JP" altLang="en-US"/>
        </a:p>
      </dgm:t>
    </dgm:pt>
    <dgm:pt modelId="{DCF81A01-2120-4A31-8FFD-3A87A1FE75E5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kumimoji="1" lang="ja-JP" altLang="en-US" sz="2800" b="1" dirty="0"/>
            <a:t>③ 注がれる</a:t>
          </a:r>
          <a:r>
            <a:rPr kumimoji="1" lang="ja-JP" altLang="en-US" sz="2800" b="1" dirty="0">
              <a:highlight>
                <a:srgbClr val="FFFF00"/>
              </a:highlight>
            </a:rPr>
            <a:t>水</a:t>
          </a:r>
          <a:endParaRPr lang="ja-JP" altLang="en-US" sz="2800" dirty="0"/>
        </a:p>
      </dgm:t>
    </dgm:pt>
    <dgm:pt modelId="{FC0B4DBE-071D-43DF-A067-3C65DD85C89C}" type="parTrans" cxnId="{29FF9C2B-32C2-4AA8-952C-F9ADFA4DC1CE}">
      <dgm:prSet/>
      <dgm:spPr/>
      <dgm:t>
        <a:bodyPr/>
        <a:lstStyle/>
        <a:p>
          <a:endParaRPr kumimoji="1" lang="ja-JP" altLang="en-US"/>
        </a:p>
      </dgm:t>
    </dgm:pt>
    <dgm:pt modelId="{A08A9EF7-55E9-4EBC-B056-9FD38E906D00}" type="sibTrans" cxnId="{29FF9C2B-32C2-4AA8-952C-F9ADFA4DC1CE}">
      <dgm:prSet/>
      <dgm:spPr/>
      <dgm:t>
        <a:bodyPr/>
        <a:lstStyle/>
        <a:p>
          <a:endParaRPr kumimoji="1" lang="ja-JP" altLang="en-US"/>
        </a:p>
      </dgm:t>
    </dgm:pt>
    <dgm:pt modelId="{129B659A-992B-4755-8C46-C41652904652}" type="pres">
      <dgm:prSet presAssocID="{8FC400AC-2C9E-4BDA-830D-C2041793B0FC}" presName="Name0" presStyleCnt="0">
        <dgm:presLayoutVars>
          <dgm:dir/>
          <dgm:animLvl val="lvl"/>
          <dgm:resizeHandles val="exact"/>
        </dgm:presLayoutVars>
      </dgm:prSet>
      <dgm:spPr/>
    </dgm:pt>
    <dgm:pt modelId="{BABCA5BE-87B1-44D8-975D-06C6F7366E61}" type="pres">
      <dgm:prSet presAssocID="{DCF81A01-2120-4A31-8FFD-3A87A1FE75E5}" presName="Name8" presStyleCnt="0"/>
      <dgm:spPr/>
    </dgm:pt>
    <dgm:pt modelId="{100087D3-078F-41C1-B6A5-AC492CF34DE4}" type="pres">
      <dgm:prSet presAssocID="{DCF81A01-2120-4A31-8FFD-3A87A1FE75E5}" presName="level" presStyleLbl="node1" presStyleIdx="0" presStyleCnt="3">
        <dgm:presLayoutVars>
          <dgm:chMax val="1"/>
          <dgm:bulletEnabled val="1"/>
        </dgm:presLayoutVars>
      </dgm:prSet>
      <dgm:spPr/>
    </dgm:pt>
    <dgm:pt modelId="{0E54D1B7-BAC8-4BF6-A21D-E5A4DDA121EE}" type="pres">
      <dgm:prSet presAssocID="{DCF81A01-2120-4A31-8FFD-3A87A1FE75E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10DFA41-A69F-4E21-A97C-A24BEC974ADA}" type="pres">
      <dgm:prSet presAssocID="{9AE1F735-6C71-49C7-8117-3E8819DD9659}" presName="Name8" presStyleCnt="0"/>
      <dgm:spPr/>
    </dgm:pt>
    <dgm:pt modelId="{F382F9C3-BA2E-4A31-9633-68ACEDA1C6A7}" type="pres">
      <dgm:prSet presAssocID="{9AE1F735-6C71-49C7-8117-3E8819DD9659}" presName="level" presStyleLbl="node1" presStyleIdx="1" presStyleCnt="3">
        <dgm:presLayoutVars>
          <dgm:chMax val="1"/>
          <dgm:bulletEnabled val="1"/>
        </dgm:presLayoutVars>
      </dgm:prSet>
      <dgm:spPr/>
    </dgm:pt>
    <dgm:pt modelId="{EEB9A9CE-FF98-4BFF-85BD-62F4EDA48865}" type="pres">
      <dgm:prSet presAssocID="{9AE1F735-6C71-49C7-8117-3E8819DD965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ED71968-AE86-4333-B5AF-21EBCF094B04}" type="pres">
      <dgm:prSet presAssocID="{610590C1-A15F-44B6-8EF2-763CF2C730FF}" presName="Name8" presStyleCnt="0"/>
      <dgm:spPr/>
    </dgm:pt>
    <dgm:pt modelId="{8DD8DB86-AFDC-4C15-8CAA-D32AD6A97194}" type="pres">
      <dgm:prSet presAssocID="{610590C1-A15F-44B6-8EF2-763CF2C730FF}" presName="level" presStyleLbl="node1" presStyleIdx="2" presStyleCnt="3">
        <dgm:presLayoutVars>
          <dgm:chMax val="1"/>
          <dgm:bulletEnabled val="1"/>
        </dgm:presLayoutVars>
      </dgm:prSet>
      <dgm:spPr/>
    </dgm:pt>
    <dgm:pt modelId="{C9C4F372-92B4-4C98-BE68-E99B09A0058B}" type="pres">
      <dgm:prSet presAssocID="{610590C1-A15F-44B6-8EF2-763CF2C730FF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150E7201-5005-4B26-8D7C-FCC30C52E652}" type="presOf" srcId="{DCF81A01-2120-4A31-8FFD-3A87A1FE75E5}" destId="{100087D3-078F-41C1-B6A5-AC492CF34DE4}" srcOrd="0" destOrd="0" presId="urn:microsoft.com/office/officeart/2005/8/layout/pyramid1"/>
    <dgm:cxn modelId="{B81BEF1A-7345-4E8E-95A7-87F64B16ACC6}" type="presOf" srcId="{610590C1-A15F-44B6-8EF2-763CF2C730FF}" destId="{C9C4F372-92B4-4C98-BE68-E99B09A0058B}" srcOrd="1" destOrd="0" presId="urn:microsoft.com/office/officeart/2005/8/layout/pyramid1"/>
    <dgm:cxn modelId="{29FF9C2B-32C2-4AA8-952C-F9ADFA4DC1CE}" srcId="{8FC400AC-2C9E-4BDA-830D-C2041793B0FC}" destId="{DCF81A01-2120-4A31-8FFD-3A87A1FE75E5}" srcOrd="0" destOrd="0" parTransId="{FC0B4DBE-071D-43DF-A067-3C65DD85C89C}" sibTransId="{A08A9EF7-55E9-4EBC-B056-9FD38E906D00}"/>
    <dgm:cxn modelId="{9BC60A40-F26E-41DA-BE80-1FD61FBC9761}" type="presOf" srcId="{9AE1F735-6C71-49C7-8117-3E8819DD9659}" destId="{F382F9C3-BA2E-4A31-9633-68ACEDA1C6A7}" srcOrd="0" destOrd="0" presId="urn:microsoft.com/office/officeart/2005/8/layout/pyramid1"/>
    <dgm:cxn modelId="{39E8A25F-3D45-4ECE-88E3-0FCF6C10B2C6}" srcId="{8FC400AC-2C9E-4BDA-830D-C2041793B0FC}" destId="{9AE1F735-6C71-49C7-8117-3E8819DD9659}" srcOrd="1" destOrd="0" parTransId="{9B6598C3-A775-4FB8-AB1B-7B656EEB8E12}" sibTransId="{3FDF970C-E2E4-4D5B-8B4C-1F6DFF80048E}"/>
    <dgm:cxn modelId="{C4DBE055-8273-45AC-915B-705D16731BAB}" type="presOf" srcId="{8FC400AC-2C9E-4BDA-830D-C2041793B0FC}" destId="{129B659A-992B-4755-8C46-C41652904652}" srcOrd="0" destOrd="0" presId="urn:microsoft.com/office/officeart/2005/8/layout/pyramid1"/>
    <dgm:cxn modelId="{6C25E58E-C24F-426E-A7F0-E8C0944AD3F7}" srcId="{8FC400AC-2C9E-4BDA-830D-C2041793B0FC}" destId="{610590C1-A15F-44B6-8EF2-763CF2C730FF}" srcOrd="2" destOrd="0" parTransId="{C7AE1CF7-A1FD-45B9-9DFD-1FE386BBA5E4}" sibTransId="{73BA161D-DAC6-456B-97DB-046607387AB8}"/>
    <dgm:cxn modelId="{E009399B-15BD-4052-91DA-4C763FBB5222}" type="presOf" srcId="{9AE1F735-6C71-49C7-8117-3E8819DD9659}" destId="{EEB9A9CE-FF98-4BFF-85BD-62F4EDA48865}" srcOrd="1" destOrd="0" presId="urn:microsoft.com/office/officeart/2005/8/layout/pyramid1"/>
    <dgm:cxn modelId="{0B9C0BA9-FBBC-4952-B0F4-4152BF5B7E80}" type="presOf" srcId="{610590C1-A15F-44B6-8EF2-763CF2C730FF}" destId="{8DD8DB86-AFDC-4C15-8CAA-D32AD6A97194}" srcOrd="0" destOrd="0" presId="urn:microsoft.com/office/officeart/2005/8/layout/pyramid1"/>
    <dgm:cxn modelId="{A6EED0F2-40BA-4E97-B3A0-9320E6B4F782}" type="presOf" srcId="{DCF81A01-2120-4A31-8FFD-3A87A1FE75E5}" destId="{0E54D1B7-BAC8-4BF6-A21D-E5A4DDA121EE}" srcOrd="1" destOrd="0" presId="urn:microsoft.com/office/officeart/2005/8/layout/pyramid1"/>
    <dgm:cxn modelId="{D5D3D45A-EE45-401D-A68F-65682D5ADE29}" type="presParOf" srcId="{129B659A-992B-4755-8C46-C41652904652}" destId="{BABCA5BE-87B1-44D8-975D-06C6F7366E61}" srcOrd="0" destOrd="0" presId="urn:microsoft.com/office/officeart/2005/8/layout/pyramid1"/>
    <dgm:cxn modelId="{FD5F7EEF-98F2-4E56-8D6F-DB10A7152E61}" type="presParOf" srcId="{BABCA5BE-87B1-44D8-975D-06C6F7366E61}" destId="{100087D3-078F-41C1-B6A5-AC492CF34DE4}" srcOrd="0" destOrd="0" presId="urn:microsoft.com/office/officeart/2005/8/layout/pyramid1"/>
    <dgm:cxn modelId="{58D75A07-9EDB-4B85-AE08-483370DF5200}" type="presParOf" srcId="{BABCA5BE-87B1-44D8-975D-06C6F7366E61}" destId="{0E54D1B7-BAC8-4BF6-A21D-E5A4DDA121EE}" srcOrd="1" destOrd="0" presId="urn:microsoft.com/office/officeart/2005/8/layout/pyramid1"/>
    <dgm:cxn modelId="{00902086-AE35-4C4B-B417-3323C2083647}" type="presParOf" srcId="{129B659A-992B-4755-8C46-C41652904652}" destId="{C10DFA41-A69F-4E21-A97C-A24BEC974ADA}" srcOrd="1" destOrd="0" presId="urn:microsoft.com/office/officeart/2005/8/layout/pyramid1"/>
    <dgm:cxn modelId="{E30DD5DE-4BA9-49BE-AF57-0B4330A6FE89}" type="presParOf" srcId="{C10DFA41-A69F-4E21-A97C-A24BEC974ADA}" destId="{F382F9C3-BA2E-4A31-9633-68ACEDA1C6A7}" srcOrd="0" destOrd="0" presId="urn:microsoft.com/office/officeart/2005/8/layout/pyramid1"/>
    <dgm:cxn modelId="{F308D0EF-D1BD-405E-85ED-C98430CC9904}" type="presParOf" srcId="{C10DFA41-A69F-4E21-A97C-A24BEC974ADA}" destId="{EEB9A9CE-FF98-4BFF-85BD-62F4EDA48865}" srcOrd="1" destOrd="0" presId="urn:microsoft.com/office/officeart/2005/8/layout/pyramid1"/>
    <dgm:cxn modelId="{6B42397F-A061-4FB1-A8F2-525671CF24A9}" type="presParOf" srcId="{129B659A-992B-4755-8C46-C41652904652}" destId="{AED71968-AE86-4333-B5AF-21EBCF094B04}" srcOrd="2" destOrd="0" presId="urn:microsoft.com/office/officeart/2005/8/layout/pyramid1"/>
    <dgm:cxn modelId="{F57BBD98-CE5B-4322-B8E8-29645D5C5537}" type="presParOf" srcId="{AED71968-AE86-4333-B5AF-21EBCF094B04}" destId="{8DD8DB86-AFDC-4C15-8CAA-D32AD6A97194}" srcOrd="0" destOrd="0" presId="urn:microsoft.com/office/officeart/2005/8/layout/pyramid1"/>
    <dgm:cxn modelId="{0687DC99-80F1-40A4-90A9-DB972B24378E}" type="presParOf" srcId="{AED71968-AE86-4333-B5AF-21EBCF094B04}" destId="{C9C4F372-92B4-4C98-BE68-E99B09A0058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C400AC-2C9E-4BDA-830D-C2041793B0F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B78B61A6-DF0C-4669-9D97-0EE4F130FFED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pPr algn="l"/>
          <a:r>
            <a:rPr kumimoji="1" lang="ja-JP" altLang="en-US" sz="2400" b="1" dirty="0"/>
            <a:t>　① 迎える</a:t>
          </a:r>
          <a:r>
            <a:rPr kumimoji="1" lang="ja-JP" altLang="en-US" sz="2400" b="1" dirty="0">
              <a:highlight>
                <a:srgbClr val="FFFF00"/>
              </a:highlight>
            </a:rPr>
            <a:t>土壌</a:t>
          </a:r>
          <a:endParaRPr lang="ja-JP" altLang="en-US" sz="2400" dirty="0"/>
        </a:p>
      </dgm:t>
    </dgm:pt>
    <dgm:pt modelId="{5040AD3E-D4A1-4212-9BDE-FF16CD372BCA}" type="parTrans" cxnId="{315F40BB-ADAA-4404-89BB-438A57A3A0F3}">
      <dgm:prSet/>
      <dgm:spPr/>
      <dgm:t>
        <a:bodyPr/>
        <a:lstStyle/>
        <a:p>
          <a:endParaRPr kumimoji="1" lang="ja-JP" altLang="en-US"/>
        </a:p>
      </dgm:t>
    </dgm:pt>
    <dgm:pt modelId="{C18D9328-D7F9-4623-B050-790BA4E88C88}" type="sibTrans" cxnId="{315F40BB-ADAA-4404-89BB-438A57A3A0F3}">
      <dgm:prSet/>
      <dgm:spPr/>
      <dgm:t>
        <a:bodyPr/>
        <a:lstStyle/>
        <a:p>
          <a:endParaRPr kumimoji="1" lang="ja-JP" altLang="en-US"/>
        </a:p>
      </dgm:t>
    </dgm:pt>
    <dgm:pt modelId="{C47C4F9B-7937-4487-8E6E-C2C0D20DA94C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ja-JP" altLang="en-US" sz="2400" b="1" dirty="0"/>
            <a:t>　</a:t>
          </a:r>
          <a:endParaRPr lang="ja-JP" altLang="en-US" sz="2400" dirty="0"/>
        </a:p>
      </dgm:t>
    </dgm:pt>
    <dgm:pt modelId="{3DA39080-741A-437A-B2A5-A0D6E1720595}" type="parTrans" cxnId="{F00D786B-3544-4BE3-B94A-BC4CF4F7BC0F}">
      <dgm:prSet/>
      <dgm:spPr/>
      <dgm:t>
        <a:bodyPr/>
        <a:lstStyle/>
        <a:p>
          <a:endParaRPr kumimoji="1" lang="ja-JP" altLang="en-US"/>
        </a:p>
      </dgm:t>
    </dgm:pt>
    <dgm:pt modelId="{5780C36A-1BD2-4463-A827-55D4B7D1C4FA}" type="sibTrans" cxnId="{F00D786B-3544-4BE3-B94A-BC4CF4F7BC0F}">
      <dgm:prSet/>
      <dgm:spPr/>
      <dgm:t>
        <a:bodyPr/>
        <a:lstStyle/>
        <a:p>
          <a:endParaRPr kumimoji="1" lang="ja-JP" altLang="en-US"/>
        </a:p>
      </dgm:t>
    </dgm:pt>
    <dgm:pt modelId="{C1356B20-5DD4-478E-BEAA-9705C4856061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ja-JP" altLang="en-US" sz="2400" dirty="0"/>
        </a:p>
      </dgm:t>
    </dgm:pt>
    <dgm:pt modelId="{AD252431-2B9F-4764-BE51-CA0AE53E2752}" type="parTrans" cxnId="{827EE3E4-A24C-4FE6-A55F-8916F66CC446}">
      <dgm:prSet/>
      <dgm:spPr/>
      <dgm:t>
        <a:bodyPr/>
        <a:lstStyle/>
        <a:p>
          <a:endParaRPr kumimoji="1" lang="ja-JP" altLang="en-US"/>
        </a:p>
      </dgm:t>
    </dgm:pt>
    <dgm:pt modelId="{46F84923-40B8-47FF-8E23-F5CBBD29F7F8}" type="sibTrans" cxnId="{827EE3E4-A24C-4FE6-A55F-8916F66CC446}">
      <dgm:prSet/>
      <dgm:spPr/>
      <dgm:t>
        <a:bodyPr/>
        <a:lstStyle/>
        <a:p>
          <a:endParaRPr kumimoji="1" lang="ja-JP" altLang="en-US"/>
        </a:p>
      </dgm:t>
    </dgm:pt>
    <dgm:pt modelId="{129B659A-992B-4755-8C46-C41652904652}" type="pres">
      <dgm:prSet presAssocID="{8FC400AC-2C9E-4BDA-830D-C2041793B0FC}" presName="Name0" presStyleCnt="0">
        <dgm:presLayoutVars>
          <dgm:dir/>
          <dgm:animLvl val="lvl"/>
          <dgm:resizeHandles val="exact"/>
        </dgm:presLayoutVars>
      </dgm:prSet>
      <dgm:spPr/>
    </dgm:pt>
    <dgm:pt modelId="{98D73B93-68AF-4458-B6E3-544C58CF4640}" type="pres">
      <dgm:prSet presAssocID="{C1356B20-5DD4-478E-BEAA-9705C4856061}" presName="Name8" presStyleCnt="0"/>
      <dgm:spPr/>
    </dgm:pt>
    <dgm:pt modelId="{31569493-9FDA-43AE-A991-E0EA71B5FE01}" type="pres">
      <dgm:prSet presAssocID="{C1356B20-5DD4-478E-BEAA-9705C4856061}" presName="level" presStyleLbl="node1" presStyleIdx="0" presStyleCnt="3">
        <dgm:presLayoutVars>
          <dgm:chMax val="1"/>
          <dgm:bulletEnabled val="1"/>
        </dgm:presLayoutVars>
      </dgm:prSet>
      <dgm:spPr/>
    </dgm:pt>
    <dgm:pt modelId="{0BD57613-6BFF-427E-912E-6A47DAAE5734}" type="pres">
      <dgm:prSet presAssocID="{C1356B20-5DD4-478E-BEAA-9705C485606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DCA1199-64A6-4A7B-816F-0A74B4651594}" type="pres">
      <dgm:prSet presAssocID="{C47C4F9B-7937-4487-8E6E-C2C0D20DA94C}" presName="Name8" presStyleCnt="0"/>
      <dgm:spPr/>
    </dgm:pt>
    <dgm:pt modelId="{2D3F78C7-BE46-45BA-B799-8BE809902ED8}" type="pres">
      <dgm:prSet presAssocID="{C47C4F9B-7937-4487-8E6E-C2C0D20DA94C}" presName="level" presStyleLbl="node1" presStyleIdx="1" presStyleCnt="3">
        <dgm:presLayoutVars>
          <dgm:chMax val="1"/>
          <dgm:bulletEnabled val="1"/>
        </dgm:presLayoutVars>
      </dgm:prSet>
      <dgm:spPr/>
    </dgm:pt>
    <dgm:pt modelId="{3015BE8B-3CE0-4D16-9E58-F479E094D265}" type="pres">
      <dgm:prSet presAssocID="{C47C4F9B-7937-4487-8E6E-C2C0D20DA94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6E2F049-B322-4580-9454-B4767BCBE599}" type="pres">
      <dgm:prSet presAssocID="{B78B61A6-DF0C-4669-9D97-0EE4F130FFED}" presName="Name8" presStyleCnt="0"/>
      <dgm:spPr/>
    </dgm:pt>
    <dgm:pt modelId="{5B311D2B-ADEF-4E7E-A0D5-380DBEE85093}" type="pres">
      <dgm:prSet presAssocID="{B78B61A6-DF0C-4669-9D97-0EE4F130FFED}" presName="level" presStyleLbl="node1" presStyleIdx="2" presStyleCnt="3" custLinFactNeighborY="1585">
        <dgm:presLayoutVars>
          <dgm:chMax val="1"/>
          <dgm:bulletEnabled val="1"/>
        </dgm:presLayoutVars>
      </dgm:prSet>
      <dgm:spPr/>
    </dgm:pt>
    <dgm:pt modelId="{CBFE7067-041E-4E9C-A811-26BE49157437}" type="pres">
      <dgm:prSet presAssocID="{B78B61A6-DF0C-4669-9D97-0EE4F130FFE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C64AD0C-76BB-46AD-95DD-244057C15268}" type="presOf" srcId="{C47C4F9B-7937-4487-8E6E-C2C0D20DA94C}" destId="{3015BE8B-3CE0-4D16-9E58-F479E094D265}" srcOrd="1" destOrd="0" presId="urn:microsoft.com/office/officeart/2005/8/layout/pyramid1"/>
    <dgm:cxn modelId="{F00D786B-3544-4BE3-B94A-BC4CF4F7BC0F}" srcId="{8FC400AC-2C9E-4BDA-830D-C2041793B0FC}" destId="{C47C4F9B-7937-4487-8E6E-C2C0D20DA94C}" srcOrd="1" destOrd="0" parTransId="{3DA39080-741A-437A-B2A5-A0D6E1720595}" sibTransId="{5780C36A-1BD2-4463-A827-55D4B7D1C4FA}"/>
    <dgm:cxn modelId="{ED87EC6B-2B42-4C70-A979-03E2268C86C2}" type="presOf" srcId="{B78B61A6-DF0C-4669-9D97-0EE4F130FFED}" destId="{5B311D2B-ADEF-4E7E-A0D5-380DBEE85093}" srcOrd="0" destOrd="0" presId="urn:microsoft.com/office/officeart/2005/8/layout/pyramid1"/>
    <dgm:cxn modelId="{C4DBE055-8273-45AC-915B-705D16731BAB}" type="presOf" srcId="{8FC400AC-2C9E-4BDA-830D-C2041793B0FC}" destId="{129B659A-992B-4755-8C46-C41652904652}" srcOrd="0" destOrd="0" presId="urn:microsoft.com/office/officeart/2005/8/layout/pyramid1"/>
    <dgm:cxn modelId="{315F40BB-ADAA-4404-89BB-438A57A3A0F3}" srcId="{8FC400AC-2C9E-4BDA-830D-C2041793B0FC}" destId="{B78B61A6-DF0C-4669-9D97-0EE4F130FFED}" srcOrd="2" destOrd="0" parTransId="{5040AD3E-D4A1-4212-9BDE-FF16CD372BCA}" sibTransId="{C18D9328-D7F9-4623-B050-790BA4E88C88}"/>
    <dgm:cxn modelId="{5ABBD1D5-E5C7-4663-A42A-1A28418D89D1}" type="presOf" srcId="{C1356B20-5DD4-478E-BEAA-9705C4856061}" destId="{0BD57613-6BFF-427E-912E-6A47DAAE5734}" srcOrd="1" destOrd="0" presId="urn:microsoft.com/office/officeart/2005/8/layout/pyramid1"/>
    <dgm:cxn modelId="{60E759DF-DD58-4659-9A28-61C53ECBBA9F}" type="presOf" srcId="{C47C4F9B-7937-4487-8E6E-C2C0D20DA94C}" destId="{2D3F78C7-BE46-45BA-B799-8BE809902ED8}" srcOrd="0" destOrd="0" presId="urn:microsoft.com/office/officeart/2005/8/layout/pyramid1"/>
    <dgm:cxn modelId="{6DFA6FE1-7CFC-4A2E-86F6-A3D5C10B8B7C}" type="presOf" srcId="{B78B61A6-DF0C-4669-9D97-0EE4F130FFED}" destId="{CBFE7067-041E-4E9C-A811-26BE49157437}" srcOrd="1" destOrd="0" presId="urn:microsoft.com/office/officeart/2005/8/layout/pyramid1"/>
    <dgm:cxn modelId="{827EE3E4-A24C-4FE6-A55F-8916F66CC446}" srcId="{8FC400AC-2C9E-4BDA-830D-C2041793B0FC}" destId="{C1356B20-5DD4-478E-BEAA-9705C4856061}" srcOrd="0" destOrd="0" parTransId="{AD252431-2B9F-4764-BE51-CA0AE53E2752}" sibTransId="{46F84923-40B8-47FF-8E23-F5CBBD29F7F8}"/>
    <dgm:cxn modelId="{DB2C9BF1-FC39-42E2-89B0-111462F4EFAB}" type="presOf" srcId="{C1356B20-5DD4-478E-BEAA-9705C4856061}" destId="{31569493-9FDA-43AE-A991-E0EA71B5FE01}" srcOrd="0" destOrd="0" presId="urn:microsoft.com/office/officeart/2005/8/layout/pyramid1"/>
    <dgm:cxn modelId="{E454501D-C9B5-489C-82F2-2740168AF201}" type="presParOf" srcId="{129B659A-992B-4755-8C46-C41652904652}" destId="{98D73B93-68AF-4458-B6E3-544C58CF4640}" srcOrd="0" destOrd="0" presId="urn:microsoft.com/office/officeart/2005/8/layout/pyramid1"/>
    <dgm:cxn modelId="{0EC61861-1F13-44EE-AEAA-C66B8A215FDB}" type="presParOf" srcId="{98D73B93-68AF-4458-B6E3-544C58CF4640}" destId="{31569493-9FDA-43AE-A991-E0EA71B5FE01}" srcOrd="0" destOrd="0" presId="urn:microsoft.com/office/officeart/2005/8/layout/pyramid1"/>
    <dgm:cxn modelId="{A0FE6AE3-9BE3-46C7-87B5-54D7D0F1604C}" type="presParOf" srcId="{98D73B93-68AF-4458-B6E3-544C58CF4640}" destId="{0BD57613-6BFF-427E-912E-6A47DAAE5734}" srcOrd="1" destOrd="0" presId="urn:microsoft.com/office/officeart/2005/8/layout/pyramid1"/>
    <dgm:cxn modelId="{ECE772A4-9302-4CB7-A12D-85E0F78F1956}" type="presParOf" srcId="{129B659A-992B-4755-8C46-C41652904652}" destId="{8DCA1199-64A6-4A7B-816F-0A74B4651594}" srcOrd="1" destOrd="0" presId="urn:microsoft.com/office/officeart/2005/8/layout/pyramid1"/>
    <dgm:cxn modelId="{3643AA12-5BC7-464B-951E-2543491F29D9}" type="presParOf" srcId="{8DCA1199-64A6-4A7B-816F-0A74B4651594}" destId="{2D3F78C7-BE46-45BA-B799-8BE809902ED8}" srcOrd="0" destOrd="0" presId="urn:microsoft.com/office/officeart/2005/8/layout/pyramid1"/>
    <dgm:cxn modelId="{6600CB8D-499A-4E27-91F9-74D30274F79D}" type="presParOf" srcId="{8DCA1199-64A6-4A7B-816F-0A74B4651594}" destId="{3015BE8B-3CE0-4D16-9E58-F479E094D265}" srcOrd="1" destOrd="0" presId="urn:microsoft.com/office/officeart/2005/8/layout/pyramid1"/>
    <dgm:cxn modelId="{796FC485-ADCD-4DCE-930D-48B652E1019F}" type="presParOf" srcId="{129B659A-992B-4755-8C46-C41652904652}" destId="{46E2F049-B322-4580-9454-B4767BCBE599}" srcOrd="2" destOrd="0" presId="urn:microsoft.com/office/officeart/2005/8/layout/pyramid1"/>
    <dgm:cxn modelId="{DEE70298-F11A-42A8-9BAF-D13382FE7047}" type="presParOf" srcId="{46E2F049-B322-4580-9454-B4767BCBE599}" destId="{5B311D2B-ADEF-4E7E-A0D5-380DBEE85093}" srcOrd="0" destOrd="0" presId="urn:microsoft.com/office/officeart/2005/8/layout/pyramid1"/>
    <dgm:cxn modelId="{727A7E06-7FA6-4FA5-A865-F6F8857E897A}" type="presParOf" srcId="{46E2F049-B322-4580-9454-B4767BCBE599}" destId="{CBFE7067-041E-4E9C-A811-26BE4915743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C400AC-2C9E-4BDA-830D-C2041793B0F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B78B61A6-DF0C-4669-9D97-0EE4F130FFED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pPr algn="l"/>
          <a:r>
            <a:rPr kumimoji="1" lang="ja-JP" altLang="en-US" sz="2400" b="1" dirty="0"/>
            <a:t>　① 迎える</a:t>
          </a:r>
          <a:r>
            <a:rPr kumimoji="1" lang="ja-JP" altLang="en-US" sz="2400" b="1" dirty="0">
              <a:highlight>
                <a:srgbClr val="FFFF00"/>
              </a:highlight>
            </a:rPr>
            <a:t>土壌</a:t>
          </a:r>
          <a:endParaRPr lang="ja-JP" altLang="en-US" sz="2400" dirty="0"/>
        </a:p>
      </dgm:t>
    </dgm:pt>
    <dgm:pt modelId="{5040AD3E-D4A1-4212-9BDE-FF16CD372BCA}" type="parTrans" cxnId="{315F40BB-ADAA-4404-89BB-438A57A3A0F3}">
      <dgm:prSet/>
      <dgm:spPr/>
      <dgm:t>
        <a:bodyPr/>
        <a:lstStyle/>
        <a:p>
          <a:endParaRPr kumimoji="1" lang="ja-JP" altLang="en-US"/>
        </a:p>
      </dgm:t>
    </dgm:pt>
    <dgm:pt modelId="{C18D9328-D7F9-4623-B050-790BA4E88C88}" type="sibTrans" cxnId="{315F40BB-ADAA-4404-89BB-438A57A3A0F3}">
      <dgm:prSet/>
      <dgm:spPr/>
      <dgm:t>
        <a:bodyPr/>
        <a:lstStyle/>
        <a:p>
          <a:endParaRPr kumimoji="1" lang="ja-JP" altLang="en-US"/>
        </a:p>
      </dgm:t>
    </dgm:pt>
    <dgm:pt modelId="{C47C4F9B-7937-4487-8E6E-C2C0D20DA94C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ja-JP" altLang="en-US" sz="2400" b="1" dirty="0"/>
            <a:t>　② 蒔きたい</a:t>
          </a:r>
          <a:r>
            <a:rPr lang="ja-JP" altLang="en-US" sz="2400" b="1" dirty="0">
              <a:highlight>
                <a:srgbClr val="FFFF00"/>
              </a:highlight>
            </a:rPr>
            <a:t>種</a:t>
          </a:r>
          <a:endParaRPr lang="ja-JP" altLang="en-US" sz="2400" dirty="0"/>
        </a:p>
      </dgm:t>
    </dgm:pt>
    <dgm:pt modelId="{3DA39080-741A-437A-B2A5-A0D6E1720595}" type="parTrans" cxnId="{F00D786B-3544-4BE3-B94A-BC4CF4F7BC0F}">
      <dgm:prSet/>
      <dgm:spPr/>
      <dgm:t>
        <a:bodyPr/>
        <a:lstStyle/>
        <a:p>
          <a:endParaRPr kumimoji="1" lang="ja-JP" altLang="en-US"/>
        </a:p>
      </dgm:t>
    </dgm:pt>
    <dgm:pt modelId="{5780C36A-1BD2-4463-A827-55D4B7D1C4FA}" type="sibTrans" cxnId="{F00D786B-3544-4BE3-B94A-BC4CF4F7BC0F}">
      <dgm:prSet/>
      <dgm:spPr/>
      <dgm:t>
        <a:bodyPr/>
        <a:lstStyle/>
        <a:p>
          <a:endParaRPr kumimoji="1" lang="ja-JP" altLang="en-US"/>
        </a:p>
      </dgm:t>
    </dgm:pt>
    <dgm:pt modelId="{C1356B20-5DD4-478E-BEAA-9705C4856061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ja-JP" altLang="en-US" sz="2400" dirty="0"/>
        </a:p>
      </dgm:t>
    </dgm:pt>
    <dgm:pt modelId="{AD252431-2B9F-4764-BE51-CA0AE53E2752}" type="parTrans" cxnId="{827EE3E4-A24C-4FE6-A55F-8916F66CC446}">
      <dgm:prSet/>
      <dgm:spPr/>
      <dgm:t>
        <a:bodyPr/>
        <a:lstStyle/>
        <a:p>
          <a:endParaRPr kumimoji="1" lang="ja-JP" altLang="en-US"/>
        </a:p>
      </dgm:t>
    </dgm:pt>
    <dgm:pt modelId="{46F84923-40B8-47FF-8E23-F5CBBD29F7F8}" type="sibTrans" cxnId="{827EE3E4-A24C-4FE6-A55F-8916F66CC446}">
      <dgm:prSet/>
      <dgm:spPr/>
      <dgm:t>
        <a:bodyPr/>
        <a:lstStyle/>
        <a:p>
          <a:endParaRPr kumimoji="1" lang="ja-JP" altLang="en-US"/>
        </a:p>
      </dgm:t>
    </dgm:pt>
    <dgm:pt modelId="{129B659A-992B-4755-8C46-C41652904652}" type="pres">
      <dgm:prSet presAssocID="{8FC400AC-2C9E-4BDA-830D-C2041793B0FC}" presName="Name0" presStyleCnt="0">
        <dgm:presLayoutVars>
          <dgm:dir/>
          <dgm:animLvl val="lvl"/>
          <dgm:resizeHandles val="exact"/>
        </dgm:presLayoutVars>
      </dgm:prSet>
      <dgm:spPr/>
    </dgm:pt>
    <dgm:pt modelId="{98D73B93-68AF-4458-B6E3-544C58CF4640}" type="pres">
      <dgm:prSet presAssocID="{C1356B20-5DD4-478E-BEAA-9705C4856061}" presName="Name8" presStyleCnt="0"/>
      <dgm:spPr/>
    </dgm:pt>
    <dgm:pt modelId="{31569493-9FDA-43AE-A991-E0EA71B5FE01}" type="pres">
      <dgm:prSet presAssocID="{C1356B20-5DD4-478E-BEAA-9705C4856061}" presName="level" presStyleLbl="node1" presStyleIdx="0" presStyleCnt="3">
        <dgm:presLayoutVars>
          <dgm:chMax val="1"/>
          <dgm:bulletEnabled val="1"/>
        </dgm:presLayoutVars>
      </dgm:prSet>
      <dgm:spPr/>
    </dgm:pt>
    <dgm:pt modelId="{0BD57613-6BFF-427E-912E-6A47DAAE5734}" type="pres">
      <dgm:prSet presAssocID="{C1356B20-5DD4-478E-BEAA-9705C485606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DCA1199-64A6-4A7B-816F-0A74B4651594}" type="pres">
      <dgm:prSet presAssocID="{C47C4F9B-7937-4487-8E6E-C2C0D20DA94C}" presName="Name8" presStyleCnt="0"/>
      <dgm:spPr/>
    </dgm:pt>
    <dgm:pt modelId="{2D3F78C7-BE46-45BA-B799-8BE809902ED8}" type="pres">
      <dgm:prSet presAssocID="{C47C4F9B-7937-4487-8E6E-C2C0D20DA94C}" presName="level" presStyleLbl="node1" presStyleIdx="1" presStyleCnt="3">
        <dgm:presLayoutVars>
          <dgm:chMax val="1"/>
          <dgm:bulletEnabled val="1"/>
        </dgm:presLayoutVars>
      </dgm:prSet>
      <dgm:spPr/>
    </dgm:pt>
    <dgm:pt modelId="{3015BE8B-3CE0-4D16-9E58-F479E094D265}" type="pres">
      <dgm:prSet presAssocID="{C47C4F9B-7937-4487-8E6E-C2C0D20DA94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6E2F049-B322-4580-9454-B4767BCBE599}" type="pres">
      <dgm:prSet presAssocID="{B78B61A6-DF0C-4669-9D97-0EE4F130FFED}" presName="Name8" presStyleCnt="0"/>
      <dgm:spPr/>
    </dgm:pt>
    <dgm:pt modelId="{5B311D2B-ADEF-4E7E-A0D5-380DBEE85093}" type="pres">
      <dgm:prSet presAssocID="{B78B61A6-DF0C-4669-9D97-0EE4F130FFED}" presName="level" presStyleLbl="node1" presStyleIdx="2" presStyleCnt="3" custLinFactNeighborY="1585">
        <dgm:presLayoutVars>
          <dgm:chMax val="1"/>
          <dgm:bulletEnabled val="1"/>
        </dgm:presLayoutVars>
      </dgm:prSet>
      <dgm:spPr/>
    </dgm:pt>
    <dgm:pt modelId="{CBFE7067-041E-4E9C-A811-26BE49157437}" type="pres">
      <dgm:prSet presAssocID="{B78B61A6-DF0C-4669-9D97-0EE4F130FFE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C64AD0C-76BB-46AD-95DD-244057C15268}" type="presOf" srcId="{C47C4F9B-7937-4487-8E6E-C2C0D20DA94C}" destId="{3015BE8B-3CE0-4D16-9E58-F479E094D265}" srcOrd="1" destOrd="0" presId="urn:microsoft.com/office/officeart/2005/8/layout/pyramid1"/>
    <dgm:cxn modelId="{F00D786B-3544-4BE3-B94A-BC4CF4F7BC0F}" srcId="{8FC400AC-2C9E-4BDA-830D-C2041793B0FC}" destId="{C47C4F9B-7937-4487-8E6E-C2C0D20DA94C}" srcOrd="1" destOrd="0" parTransId="{3DA39080-741A-437A-B2A5-A0D6E1720595}" sibTransId="{5780C36A-1BD2-4463-A827-55D4B7D1C4FA}"/>
    <dgm:cxn modelId="{ED87EC6B-2B42-4C70-A979-03E2268C86C2}" type="presOf" srcId="{B78B61A6-DF0C-4669-9D97-0EE4F130FFED}" destId="{5B311D2B-ADEF-4E7E-A0D5-380DBEE85093}" srcOrd="0" destOrd="0" presId="urn:microsoft.com/office/officeart/2005/8/layout/pyramid1"/>
    <dgm:cxn modelId="{C4DBE055-8273-45AC-915B-705D16731BAB}" type="presOf" srcId="{8FC400AC-2C9E-4BDA-830D-C2041793B0FC}" destId="{129B659A-992B-4755-8C46-C41652904652}" srcOrd="0" destOrd="0" presId="urn:microsoft.com/office/officeart/2005/8/layout/pyramid1"/>
    <dgm:cxn modelId="{315F40BB-ADAA-4404-89BB-438A57A3A0F3}" srcId="{8FC400AC-2C9E-4BDA-830D-C2041793B0FC}" destId="{B78B61A6-DF0C-4669-9D97-0EE4F130FFED}" srcOrd="2" destOrd="0" parTransId="{5040AD3E-D4A1-4212-9BDE-FF16CD372BCA}" sibTransId="{C18D9328-D7F9-4623-B050-790BA4E88C88}"/>
    <dgm:cxn modelId="{5ABBD1D5-E5C7-4663-A42A-1A28418D89D1}" type="presOf" srcId="{C1356B20-5DD4-478E-BEAA-9705C4856061}" destId="{0BD57613-6BFF-427E-912E-6A47DAAE5734}" srcOrd="1" destOrd="0" presId="urn:microsoft.com/office/officeart/2005/8/layout/pyramid1"/>
    <dgm:cxn modelId="{60E759DF-DD58-4659-9A28-61C53ECBBA9F}" type="presOf" srcId="{C47C4F9B-7937-4487-8E6E-C2C0D20DA94C}" destId="{2D3F78C7-BE46-45BA-B799-8BE809902ED8}" srcOrd="0" destOrd="0" presId="urn:microsoft.com/office/officeart/2005/8/layout/pyramid1"/>
    <dgm:cxn modelId="{6DFA6FE1-7CFC-4A2E-86F6-A3D5C10B8B7C}" type="presOf" srcId="{B78B61A6-DF0C-4669-9D97-0EE4F130FFED}" destId="{CBFE7067-041E-4E9C-A811-26BE49157437}" srcOrd="1" destOrd="0" presId="urn:microsoft.com/office/officeart/2005/8/layout/pyramid1"/>
    <dgm:cxn modelId="{827EE3E4-A24C-4FE6-A55F-8916F66CC446}" srcId="{8FC400AC-2C9E-4BDA-830D-C2041793B0FC}" destId="{C1356B20-5DD4-478E-BEAA-9705C4856061}" srcOrd="0" destOrd="0" parTransId="{AD252431-2B9F-4764-BE51-CA0AE53E2752}" sibTransId="{46F84923-40B8-47FF-8E23-F5CBBD29F7F8}"/>
    <dgm:cxn modelId="{DB2C9BF1-FC39-42E2-89B0-111462F4EFAB}" type="presOf" srcId="{C1356B20-5DD4-478E-BEAA-9705C4856061}" destId="{31569493-9FDA-43AE-A991-E0EA71B5FE01}" srcOrd="0" destOrd="0" presId="urn:microsoft.com/office/officeart/2005/8/layout/pyramid1"/>
    <dgm:cxn modelId="{E454501D-C9B5-489C-82F2-2740168AF201}" type="presParOf" srcId="{129B659A-992B-4755-8C46-C41652904652}" destId="{98D73B93-68AF-4458-B6E3-544C58CF4640}" srcOrd="0" destOrd="0" presId="urn:microsoft.com/office/officeart/2005/8/layout/pyramid1"/>
    <dgm:cxn modelId="{0EC61861-1F13-44EE-AEAA-C66B8A215FDB}" type="presParOf" srcId="{98D73B93-68AF-4458-B6E3-544C58CF4640}" destId="{31569493-9FDA-43AE-A991-E0EA71B5FE01}" srcOrd="0" destOrd="0" presId="urn:microsoft.com/office/officeart/2005/8/layout/pyramid1"/>
    <dgm:cxn modelId="{A0FE6AE3-9BE3-46C7-87B5-54D7D0F1604C}" type="presParOf" srcId="{98D73B93-68AF-4458-B6E3-544C58CF4640}" destId="{0BD57613-6BFF-427E-912E-6A47DAAE5734}" srcOrd="1" destOrd="0" presId="urn:microsoft.com/office/officeart/2005/8/layout/pyramid1"/>
    <dgm:cxn modelId="{ECE772A4-9302-4CB7-A12D-85E0F78F1956}" type="presParOf" srcId="{129B659A-992B-4755-8C46-C41652904652}" destId="{8DCA1199-64A6-4A7B-816F-0A74B4651594}" srcOrd="1" destOrd="0" presId="urn:microsoft.com/office/officeart/2005/8/layout/pyramid1"/>
    <dgm:cxn modelId="{3643AA12-5BC7-464B-951E-2543491F29D9}" type="presParOf" srcId="{8DCA1199-64A6-4A7B-816F-0A74B4651594}" destId="{2D3F78C7-BE46-45BA-B799-8BE809902ED8}" srcOrd="0" destOrd="0" presId="urn:microsoft.com/office/officeart/2005/8/layout/pyramid1"/>
    <dgm:cxn modelId="{6600CB8D-499A-4E27-91F9-74D30274F79D}" type="presParOf" srcId="{8DCA1199-64A6-4A7B-816F-0A74B4651594}" destId="{3015BE8B-3CE0-4D16-9E58-F479E094D265}" srcOrd="1" destOrd="0" presId="urn:microsoft.com/office/officeart/2005/8/layout/pyramid1"/>
    <dgm:cxn modelId="{796FC485-ADCD-4DCE-930D-48B652E1019F}" type="presParOf" srcId="{129B659A-992B-4755-8C46-C41652904652}" destId="{46E2F049-B322-4580-9454-B4767BCBE599}" srcOrd="2" destOrd="0" presId="urn:microsoft.com/office/officeart/2005/8/layout/pyramid1"/>
    <dgm:cxn modelId="{DEE70298-F11A-42A8-9BAF-D13382FE7047}" type="presParOf" srcId="{46E2F049-B322-4580-9454-B4767BCBE599}" destId="{5B311D2B-ADEF-4E7E-A0D5-380DBEE85093}" srcOrd="0" destOrd="0" presId="urn:microsoft.com/office/officeart/2005/8/layout/pyramid1"/>
    <dgm:cxn modelId="{727A7E06-7FA6-4FA5-A865-F6F8857E897A}" type="presParOf" srcId="{46E2F049-B322-4580-9454-B4767BCBE599}" destId="{CBFE7067-041E-4E9C-A811-26BE4915743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C400AC-2C9E-4BDA-830D-C2041793B0F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B78B61A6-DF0C-4669-9D97-0EE4F130FFED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pPr algn="l"/>
          <a:r>
            <a:rPr kumimoji="1" lang="ja-JP" altLang="en-US" sz="2400" b="1" dirty="0"/>
            <a:t>　① 迎える</a:t>
          </a:r>
          <a:r>
            <a:rPr kumimoji="1" lang="ja-JP" altLang="en-US" sz="2400" b="1" dirty="0">
              <a:highlight>
                <a:srgbClr val="FFFF00"/>
              </a:highlight>
            </a:rPr>
            <a:t>土壌</a:t>
          </a:r>
          <a:endParaRPr lang="ja-JP" altLang="en-US" sz="2400" dirty="0"/>
        </a:p>
      </dgm:t>
    </dgm:pt>
    <dgm:pt modelId="{5040AD3E-D4A1-4212-9BDE-FF16CD372BCA}" type="parTrans" cxnId="{315F40BB-ADAA-4404-89BB-438A57A3A0F3}">
      <dgm:prSet/>
      <dgm:spPr/>
      <dgm:t>
        <a:bodyPr/>
        <a:lstStyle/>
        <a:p>
          <a:endParaRPr kumimoji="1" lang="ja-JP" altLang="en-US"/>
        </a:p>
      </dgm:t>
    </dgm:pt>
    <dgm:pt modelId="{C18D9328-D7F9-4623-B050-790BA4E88C88}" type="sibTrans" cxnId="{315F40BB-ADAA-4404-89BB-438A57A3A0F3}">
      <dgm:prSet/>
      <dgm:spPr/>
      <dgm:t>
        <a:bodyPr/>
        <a:lstStyle/>
        <a:p>
          <a:endParaRPr kumimoji="1" lang="ja-JP" altLang="en-US"/>
        </a:p>
      </dgm:t>
    </dgm:pt>
    <dgm:pt modelId="{C47C4F9B-7937-4487-8E6E-C2C0D20DA94C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ja-JP" altLang="en-US" sz="2400" b="1" dirty="0"/>
            <a:t>　② 蒔きたい</a:t>
          </a:r>
          <a:r>
            <a:rPr lang="ja-JP" altLang="en-US" sz="2400" b="1" dirty="0">
              <a:highlight>
                <a:srgbClr val="FFFF00"/>
              </a:highlight>
            </a:rPr>
            <a:t>種</a:t>
          </a:r>
          <a:endParaRPr lang="ja-JP" altLang="en-US" sz="2400" dirty="0"/>
        </a:p>
      </dgm:t>
    </dgm:pt>
    <dgm:pt modelId="{3DA39080-741A-437A-B2A5-A0D6E1720595}" type="parTrans" cxnId="{F00D786B-3544-4BE3-B94A-BC4CF4F7BC0F}">
      <dgm:prSet/>
      <dgm:spPr/>
      <dgm:t>
        <a:bodyPr/>
        <a:lstStyle/>
        <a:p>
          <a:endParaRPr kumimoji="1" lang="ja-JP" altLang="en-US"/>
        </a:p>
      </dgm:t>
    </dgm:pt>
    <dgm:pt modelId="{5780C36A-1BD2-4463-A827-55D4B7D1C4FA}" type="sibTrans" cxnId="{F00D786B-3544-4BE3-B94A-BC4CF4F7BC0F}">
      <dgm:prSet/>
      <dgm:spPr/>
      <dgm:t>
        <a:bodyPr/>
        <a:lstStyle/>
        <a:p>
          <a:endParaRPr kumimoji="1" lang="ja-JP" altLang="en-US"/>
        </a:p>
      </dgm:t>
    </dgm:pt>
    <dgm:pt modelId="{C1356B20-5DD4-478E-BEAA-9705C4856061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kumimoji="1" lang="ja-JP" altLang="en-US" sz="2400" b="1" dirty="0"/>
            <a:t>③ 注がれる</a:t>
          </a:r>
          <a:r>
            <a:rPr kumimoji="1" lang="ja-JP" altLang="en-US" sz="2400" b="1" dirty="0">
              <a:highlight>
                <a:srgbClr val="FFFF00"/>
              </a:highlight>
            </a:rPr>
            <a:t>水</a:t>
          </a:r>
          <a:endParaRPr lang="ja-JP" altLang="en-US" sz="2400" dirty="0"/>
        </a:p>
      </dgm:t>
    </dgm:pt>
    <dgm:pt modelId="{AD252431-2B9F-4764-BE51-CA0AE53E2752}" type="parTrans" cxnId="{827EE3E4-A24C-4FE6-A55F-8916F66CC446}">
      <dgm:prSet/>
      <dgm:spPr/>
      <dgm:t>
        <a:bodyPr/>
        <a:lstStyle/>
        <a:p>
          <a:endParaRPr kumimoji="1" lang="ja-JP" altLang="en-US"/>
        </a:p>
      </dgm:t>
    </dgm:pt>
    <dgm:pt modelId="{46F84923-40B8-47FF-8E23-F5CBBD29F7F8}" type="sibTrans" cxnId="{827EE3E4-A24C-4FE6-A55F-8916F66CC446}">
      <dgm:prSet/>
      <dgm:spPr/>
      <dgm:t>
        <a:bodyPr/>
        <a:lstStyle/>
        <a:p>
          <a:endParaRPr kumimoji="1" lang="ja-JP" altLang="en-US"/>
        </a:p>
      </dgm:t>
    </dgm:pt>
    <dgm:pt modelId="{129B659A-992B-4755-8C46-C41652904652}" type="pres">
      <dgm:prSet presAssocID="{8FC400AC-2C9E-4BDA-830D-C2041793B0FC}" presName="Name0" presStyleCnt="0">
        <dgm:presLayoutVars>
          <dgm:dir/>
          <dgm:animLvl val="lvl"/>
          <dgm:resizeHandles val="exact"/>
        </dgm:presLayoutVars>
      </dgm:prSet>
      <dgm:spPr/>
    </dgm:pt>
    <dgm:pt modelId="{98D73B93-68AF-4458-B6E3-544C58CF4640}" type="pres">
      <dgm:prSet presAssocID="{C1356B20-5DD4-478E-BEAA-9705C4856061}" presName="Name8" presStyleCnt="0"/>
      <dgm:spPr/>
    </dgm:pt>
    <dgm:pt modelId="{31569493-9FDA-43AE-A991-E0EA71B5FE01}" type="pres">
      <dgm:prSet presAssocID="{C1356B20-5DD4-478E-BEAA-9705C4856061}" presName="level" presStyleLbl="node1" presStyleIdx="0" presStyleCnt="3">
        <dgm:presLayoutVars>
          <dgm:chMax val="1"/>
          <dgm:bulletEnabled val="1"/>
        </dgm:presLayoutVars>
      </dgm:prSet>
      <dgm:spPr/>
    </dgm:pt>
    <dgm:pt modelId="{0BD57613-6BFF-427E-912E-6A47DAAE5734}" type="pres">
      <dgm:prSet presAssocID="{C1356B20-5DD4-478E-BEAA-9705C485606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DCA1199-64A6-4A7B-816F-0A74B4651594}" type="pres">
      <dgm:prSet presAssocID="{C47C4F9B-7937-4487-8E6E-C2C0D20DA94C}" presName="Name8" presStyleCnt="0"/>
      <dgm:spPr/>
    </dgm:pt>
    <dgm:pt modelId="{2D3F78C7-BE46-45BA-B799-8BE809902ED8}" type="pres">
      <dgm:prSet presAssocID="{C47C4F9B-7937-4487-8E6E-C2C0D20DA94C}" presName="level" presStyleLbl="node1" presStyleIdx="1" presStyleCnt="3">
        <dgm:presLayoutVars>
          <dgm:chMax val="1"/>
          <dgm:bulletEnabled val="1"/>
        </dgm:presLayoutVars>
      </dgm:prSet>
      <dgm:spPr/>
    </dgm:pt>
    <dgm:pt modelId="{3015BE8B-3CE0-4D16-9E58-F479E094D265}" type="pres">
      <dgm:prSet presAssocID="{C47C4F9B-7937-4487-8E6E-C2C0D20DA94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6E2F049-B322-4580-9454-B4767BCBE599}" type="pres">
      <dgm:prSet presAssocID="{B78B61A6-DF0C-4669-9D97-0EE4F130FFED}" presName="Name8" presStyleCnt="0"/>
      <dgm:spPr/>
    </dgm:pt>
    <dgm:pt modelId="{5B311D2B-ADEF-4E7E-A0D5-380DBEE85093}" type="pres">
      <dgm:prSet presAssocID="{B78B61A6-DF0C-4669-9D97-0EE4F130FFED}" presName="level" presStyleLbl="node1" presStyleIdx="2" presStyleCnt="3" custLinFactNeighborY="1585">
        <dgm:presLayoutVars>
          <dgm:chMax val="1"/>
          <dgm:bulletEnabled val="1"/>
        </dgm:presLayoutVars>
      </dgm:prSet>
      <dgm:spPr/>
    </dgm:pt>
    <dgm:pt modelId="{CBFE7067-041E-4E9C-A811-26BE49157437}" type="pres">
      <dgm:prSet presAssocID="{B78B61A6-DF0C-4669-9D97-0EE4F130FFE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C64AD0C-76BB-46AD-95DD-244057C15268}" type="presOf" srcId="{C47C4F9B-7937-4487-8E6E-C2C0D20DA94C}" destId="{3015BE8B-3CE0-4D16-9E58-F479E094D265}" srcOrd="1" destOrd="0" presId="urn:microsoft.com/office/officeart/2005/8/layout/pyramid1"/>
    <dgm:cxn modelId="{F00D786B-3544-4BE3-B94A-BC4CF4F7BC0F}" srcId="{8FC400AC-2C9E-4BDA-830D-C2041793B0FC}" destId="{C47C4F9B-7937-4487-8E6E-C2C0D20DA94C}" srcOrd="1" destOrd="0" parTransId="{3DA39080-741A-437A-B2A5-A0D6E1720595}" sibTransId="{5780C36A-1BD2-4463-A827-55D4B7D1C4FA}"/>
    <dgm:cxn modelId="{ED87EC6B-2B42-4C70-A979-03E2268C86C2}" type="presOf" srcId="{B78B61A6-DF0C-4669-9D97-0EE4F130FFED}" destId="{5B311D2B-ADEF-4E7E-A0D5-380DBEE85093}" srcOrd="0" destOrd="0" presId="urn:microsoft.com/office/officeart/2005/8/layout/pyramid1"/>
    <dgm:cxn modelId="{C4DBE055-8273-45AC-915B-705D16731BAB}" type="presOf" srcId="{8FC400AC-2C9E-4BDA-830D-C2041793B0FC}" destId="{129B659A-992B-4755-8C46-C41652904652}" srcOrd="0" destOrd="0" presId="urn:microsoft.com/office/officeart/2005/8/layout/pyramid1"/>
    <dgm:cxn modelId="{315F40BB-ADAA-4404-89BB-438A57A3A0F3}" srcId="{8FC400AC-2C9E-4BDA-830D-C2041793B0FC}" destId="{B78B61A6-DF0C-4669-9D97-0EE4F130FFED}" srcOrd="2" destOrd="0" parTransId="{5040AD3E-D4A1-4212-9BDE-FF16CD372BCA}" sibTransId="{C18D9328-D7F9-4623-B050-790BA4E88C88}"/>
    <dgm:cxn modelId="{5ABBD1D5-E5C7-4663-A42A-1A28418D89D1}" type="presOf" srcId="{C1356B20-5DD4-478E-BEAA-9705C4856061}" destId="{0BD57613-6BFF-427E-912E-6A47DAAE5734}" srcOrd="1" destOrd="0" presId="urn:microsoft.com/office/officeart/2005/8/layout/pyramid1"/>
    <dgm:cxn modelId="{60E759DF-DD58-4659-9A28-61C53ECBBA9F}" type="presOf" srcId="{C47C4F9B-7937-4487-8E6E-C2C0D20DA94C}" destId="{2D3F78C7-BE46-45BA-B799-8BE809902ED8}" srcOrd="0" destOrd="0" presId="urn:microsoft.com/office/officeart/2005/8/layout/pyramid1"/>
    <dgm:cxn modelId="{6DFA6FE1-7CFC-4A2E-86F6-A3D5C10B8B7C}" type="presOf" srcId="{B78B61A6-DF0C-4669-9D97-0EE4F130FFED}" destId="{CBFE7067-041E-4E9C-A811-26BE49157437}" srcOrd="1" destOrd="0" presId="urn:microsoft.com/office/officeart/2005/8/layout/pyramid1"/>
    <dgm:cxn modelId="{827EE3E4-A24C-4FE6-A55F-8916F66CC446}" srcId="{8FC400AC-2C9E-4BDA-830D-C2041793B0FC}" destId="{C1356B20-5DD4-478E-BEAA-9705C4856061}" srcOrd="0" destOrd="0" parTransId="{AD252431-2B9F-4764-BE51-CA0AE53E2752}" sibTransId="{46F84923-40B8-47FF-8E23-F5CBBD29F7F8}"/>
    <dgm:cxn modelId="{DB2C9BF1-FC39-42E2-89B0-111462F4EFAB}" type="presOf" srcId="{C1356B20-5DD4-478E-BEAA-9705C4856061}" destId="{31569493-9FDA-43AE-A991-E0EA71B5FE01}" srcOrd="0" destOrd="0" presId="urn:microsoft.com/office/officeart/2005/8/layout/pyramid1"/>
    <dgm:cxn modelId="{E454501D-C9B5-489C-82F2-2740168AF201}" type="presParOf" srcId="{129B659A-992B-4755-8C46-C41652904652}" destId="{98D73B93-68AF-4458-B6E3-544C58CF4640}" srcOrd="0" destOrd="0" presId="urn:microsoft.com/office/officeart/2005/8/layout/pyramid1"/>
    <dgm:cxn modelId="{0EC61861-1F13-44EE-AEAA-C66B8A215FDB}" type="presParOf" srcId="{98D73B93-68AF-4458-B6E3-544C58CF4640}" destId="{31569493-9FDA-43AE-A991-E0EA71B5FE01}" srcOrd="0" destOrd="0" presId="urn:microsoft.com/office/officeart/2005/8/layout/pyramid1"/>
    <dgm:cxn modelId="{A0FE6AE3-9BE3-46C7-87B5-54D7D0F1604C}" type="presParOf" srcId="{98D73B93-68AF-4458-B6E3-544C58CF4640}" destId="{0BD57613-6BFF-427E-912E-6A47DAAE5734}" srcOrd="1" destOrd="0" presId="urn:microsoft.com/office/officeart/2005/8/layout/pyramid1"/>
    <dgm:cxn modelId="{ECE772A4-9302-4CB7-A12D-85E0F78F1956}" type="presParOf" srcId="{129B659A-992B-4755-8C46-C41652904652}" destId="{8DCA1199-64A6-4A7B-816F-0A74B4651594}" srcOrd="1" destOrd="0" presId="urn:microsoft.com/office/officeart/2005/8/layout/pyramid1"/>
    <dgm:cxn modelId="{3643AA12-5BC7-464B-951E-2543491F29D9}" type="presParOf" srcId="{8DCA1199-64A6-4A7B-816F-0A74B4651594}" destId="{2D3F78C7-BE46-45BA-B799-8BE809902ED8}" srcOrd="0" destOrd="0" presId="urn:microsoft.com/office/officeart/2005/8/layout/pyramid1"/>
    <dgm:cxn modelId="{6600CB8D-499A-4E27-91F9-74D30274F79D}" type="presParOf" srcId="{8DCA1199-64A6-4A7B-816F-0A74B4651594}" destId="{3015BE8B-3CE0-4D16-9E58-F479E094D265}" srcOrd="1" destOrd="0" presId="urn:microsoft.com/office/officeart/2005/8/layout/pyramid1"/>
    <dgm:cxn modelId="{796FC485-ADCD-4DCE-930D-48B652E1019F}" type="presParOf" srcId="{129B659A-992B-4755-8C46-C41652904652}" destId="{46E2F049-B322-4580-9454-B4767BCBE599}" srcOrd="2" destOrd="0" presId="urn:microsoft.com/office/officeart/2005/8/layout/pyramid1"/>
    <dgm:cxn modelId="{DEE70298-F11A-42A8-9BAF-D13382FE7047}" type="presParOf" srcId="{46E2F049-B322-4580-9454-B4767BCBE599}" destId="{5B311D2B-ADEF-4E7E-A0D5-380DBEE85093}" srcOrd="0" destOrd="0" presId="urn:microsoft.com/office/officeart/2005/8/layout/pyramid1"/>
    <dgm:cxn modelId="{727A7E06-7FA6-4FA5-A865-F6F8857E897A}" type="presParOf" srcId="{46E2F049-B322-4580-9454-B4767BCBE599}" destId="{CBFE7067-041E-4E9C-A811-26BE4915743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0087D3-078F-41C1-B6A5-AC492CF34DE4}">
      <dsp:nvSpPr>
        <dsp:cNvPr id="0" name=""/>
        <dsp:cNvSpPr/>
      </dsp:nvSpPr>
      <dsp:spPr>
        <a:xfrm>
          <a:off x="2323319" y="0"/>
          <a:ext cx="2323319" cy="1680838"/>
        </a:xfrm>
        <a:prstGeom prst="trapezoid">
          <a:avLst>
            <a:gd name="adj" fmla="val 69112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800" b="1" kern="1200" dirty="0"/>
            <a:t>③ 注がれる</a:t>
          </a:r>
          <a:r>
            <a:rPr kumimoji="1" lang="ja-JP" altLang="en-US" sz="2800" b="1" kern="1200" dirty="0">
              <a:highlight>
                <a:srgbClr val="FFFF00"/>
              </a:highlight>
            </a:rPr>
            <a:t>水</a:t>
          </a:r>
          <a:endParaRPr lang="ja-JP" altLang="en-US" sz="2800" kern="1200" dirty="0"/>
        </a:p>
      </dsp:txBody>
      <dsp:txXfrm>
        <a:off x="2323319" y="0"/>
        <a:ext cx="2323319" cy="1680838"/>
      </dsp:txXfrm>
    </dsp:sp>
    <dsp:sp modelId="{F382F9C3-BA2E-4A31-9633-68ACEDA1C6A7}">
      <dsp:nvSpPr>
        <dsp:cNvPr id="0" name=""/>
        <dsp:cNvSpPr/>
      </dsp:nvSpPr>
      <dsp:spPr>
        <a:xfrm>
          <a:off x="1161659" y="1680838"/>
          <a:ext cx="4646638" cy="1680838"/>
        </a:xfrm>
        <a:prstGeom prst="trapezoid">
          <a:avLst>
            <a:gd name="adj" fmla="val 69112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900" b="1" kern="1200" dirty="0"/>
            <a:t>② 蒔きたい</a:t>
          </a:r>
          <a:r>
            <a:rPr lang="ja-JP" altLang="en-US" sz="2900" b="1" kern="1200" dirty="0">
              <a:highlight>
                <a:srgbClr val="FFFF00"/>
              </a:highlight>
            </a:rPr>
            <a:t>種</a:t>
          </a:r>
          <a:endParaRPr kumimoji="1" lang="ja-JP" altLang="en-US" sz="2900" kern="1200" dirty="0"/>
        </a:p>
      </dsp:txBody>
      <dsp:txXfrm>
        <a:off x="1974821" y="1680838"/>
        <a:ext cx="3020314" cy="1680838"/>
      </dsp:txXfrm>
    </dsp:sp>
    <dsp:sp modelId="{8DD8DB86-AFDC-4C15-8CAA-D32AD6A97194}">
      <dsp:nvSpPr>
        <dsp:cNvPr id="0" name=""/>
        <dsp:cNvSpPr/>
      </dsp:nvSpPr>
      <dsp:spPr>
        <a:xfrm>
          <a:off x="0" y="3361677"/>
          <a:ext cx="6969957" cy="1680838"/>
        </a:xfrm>
        <a:prstGeom prst="trapezoid">
          <a:avLst>
            <a:gd name="adj" fmla="val 69112"/>
          </a:avLst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000" b="1" kern="1200" dirty="0"/>
            <a:t>① 迎える</a:t>
          </a:r>
          <a:r>
            <a:rPr kumimoji="1" lang="ja-JP" altLang="en-US" sz="3000" b="1" kern="1200" dirty="0">
              <a:highlight>
                <a:srgbClr val="FFFF00"/>
              </a:highlight>
            </a:rPr>
            <a:t>土壌</a:t>
          </a:r>
          <a:endParaRPr kumimoji="1" lang="ja-JP" altLang="en-US" sz="3000" kern="1200" dirty="0"/>
        </a:p>
      </dsp:txBody>
      <dsp:txXfrm>
        <a:off x="1219742" y="3361677"/>
        <a:ext cx="4530472" cy="16808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69493-9FDA-43AE-A991-E0EA71B5FE01}">
      <dsp:nvSpPr>
        <dsp:cNvPr id="0" name=""/>
        <dsp:cNvSpPr/>
      </dsp:nvSpPr>
      <dsp:spPr>
        <a:xfrm>
          <a:off x="2323319" y="0"/>
          <a:ext cx="2323319" cy="1680838"/>
        </a:xfrm>
        <a:prstGeom prst="trapezoid">
          <a:avLst>
            <a:gd name="adj" fmla="val 69112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ja-JP" altLang="en-US" sz="2400" kern="1200" dirty="0"/>
        </a:p>
      </dsp:txBody>
      <dsp:txXfrm>
        <a:off x="2323319" y="0"/>
        <a:ext cx="2323319" cy="1680838"/>
      </dsp:txXfrm>
    </dsp:sp>
    <dsp:sp modelId="{2D3F78C7-BE46-45BA-B799-8BE809902ED8}">
      <dsp:nvSpPr>
        <dsp:cNvPr id="0" name=""/>
        <dsp:cNvSpPr/>
      </dsp:nvSpPr>
      <dsp:spPr>
        <a:xfrm>
          <a:off x="1161659" y="1680838"/>
          <a:ext cx="4646638" cy="1680838"/>
        </a:xfrm>
        <a:prstGeom prst="trapezoid">
          <a:avLst>
            <a:gd name="adj" fmla="val 69112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400" b="1" kern="1200" dirty="0"/>
            <a:t>　</a:t>
          </a:r>
          <a:endParaRPr lang="ja-JP" altLang="en-US" sz="2400" kern="1200" dirty="0"/>
        </a:p>
      </dsp:txBody>
      <dsp:txXfrm>
        <a:off x="1974821" y="1680838"/>
        <a:ext cx="3020314" cy="1680838"/>
      </dsp:txXfrm>
    </dsp:sp>
    <dsp:sp modelId="{5B311D2B-ADEF-4E7E-A0D5-380DBEE85093}">
      <dsp:nvSpPr>
        <dsp:cNvPr id="0" name=""/>
        <dsp:cNvSpPr/>
      </dsp:nvSpPr>
      <dsp:spPr>
        <a:xfrm>
          <a:off x="0" y="3361677"/>
          <a:ext cx="6969957" cy="1680838"/>
        </a:xfrm>
        <a:prstGeom prst="trapezoid">
          <a:avLst>
            <a:gd name="adj" fmla="val 69112"/>
          </a:avLst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b="1" kern="1200" dirty="0"/>
            <a:t>　① 迎える</a:t>
          </a:r>
          <a:r>
            <a:rPr kumimoji="1" lang="ja-JP" altLang="en-US" sz="2400" b="1" kern="1200" dirty="0">
              <a:highlight>
                <a:srgbClr val="FFFF00"/>
              </a:highlight>
            </a:rPr>
            <a:t>土壌</a:t>
          </a:r>
          <a:endParaRPr lang="ja-JP" altLang="en-US" sz="2400" kern="1200" dirty="0"/>
        </a:p>
      </dsp:txBody>
      <dsp:txXfrm>
        <a:off x="1219742" y="3361677"/>
        <a:ext cx="4530472" cy="16808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69493-9FDA-43AE-A991-E0EA71B5FE01}">
      <dsp:nvSpPr>
        <dsp:cNvPr id="0" name=""/>
        <dsp:cNvSpPr/>
      </dsp:nvSpPr>
      <dsp:spPr>
        <a:xfrm>
          <a:off x="2323319" y="0"/>
          <a:ext cx="2323319" cy="1680838"/>
        </a:xfrm>
        <a:prstGeom prst="trapezoid">
          <a:avLst>
            <a:gd name="adj" fmla="val 69112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ja-JP" altLang="en-US" sz="2400" kern="1200" dirty="0"/>
        </a:p>
      </dsp:txBody>
      <dsp:txXfrm>
        <a:off x="2323319" y="0"/>
        <a:ext cx="2323319" cy="1680838"/>
      </dsp:txXfrm>
    </dsp:sp>
    <dsp:sp modelId="{2D3F78C7-BE46-45BA-B799-8BE809902ED8}">
      <dsp:nvSpPr>
        <dsp:cNvPr id="0" name=""/>
        <dsp:cNvSpPr/>
      </dsp:nvSpPr>
      <dsp:spPr>
        <a:xfrm>
          <a:off x="1161659" y="1680838"/>
          <a:ext cx="4646638" cy="1680838"/>
        </a:xfrm>
        <a:prstGeom prst="trapezoid">
          <a:avLst>
            <a:gd name="adj" fmla="val 69112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400" b="1" kern="1200" dirty="0"/>
            <a:t>　② 蒔きたい</a:t>
          </a:r>
          <a:r>
            <a:rPr lang="ja-JP" altLang="en-US" sz="2400" b="1" kern="1200" dirty="0">
              <a:highlight>
                <a:srgbClr val="FFFF00"/>
              </a:highlight>
            </a:rPr>
            <a:t>種</a:t>
          </a:r>
          <a:endParaRPr lang="ja-JP" altLang="en-US" sz="2400" kern="1200" dirty="0"/>
        </a:p>
      </dsp:txBody>
      <dsp:txXfrm>
        <a:off x="1974821" y="1680838"/>
        <a:ext cx="3020314" cy="1680838"/>
      </dsp:txXfrm>
    </dsp:sp>
    <dsp:sp modelId="{5B311D2B-ADEF-4E7E-A0D5-380DBEE85093}">
      <dsp:nvSpPr>
        <dsp:cNvPr id="0" name=""/>
        <dsp:cNvSpPr/>
      </dsp:nvSpPr>
      <dsp:spPr>
        <a:xfrm>
          <a:off x="0" y="3361677"/>
          <a:ext cx="6969957" cy="1680838"/>
        </a:xfrm>
        <a:prstGeom prst="trapezoid">
          <a:avLst>
            <a:gd name="adj" fmla="val 69112"/>
          </a:avLst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b="1" kern="1200" dirty="0"/>
            <a:t>　① 迎える</a:t>
          </a:r>
          <a:r>
            <a:rPr kumimoji="1" lang="ja-JP" altLang="en-US" sz="2400" b="1" kern="1200" dirty="0">
              <a:highlight>
                <a:srgbClr val="FFFF00"/>
              </a:highlight>
            </a:rPr>
            <a:t>土壌</a:t>
          </a:r>
          <a:endParaRPr lang="ja-JP" altLang="en-US" sz="2400" kern="1200" dirty="0"/>
        </a:p>
      </dsp:txBody>
      <dsp:txXfrm>
        <a:off x="1219742" y="3361677"/>
        <a:ext cx="4530472" cy="16808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69493-9FDA-43AE-A991-E0EA71B5FE01}">
      <dsp:nvSpPr>
        <dsp:cNvPr id="0" name=""/>
        <dsp:cNvSpPr/>
      </dsp:nvSpPr>
      <dsp:spPr>
        <a:xfrm>
          <a:off x="2323319" y="0"/>
          <a:ext cx="2323319" cy="1680838"/>
        </a:xfrm>
        <a:prstGeom prst="trapezoid">
          <a:avLst>
            <a:gd name="adj" fmla="val 69112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b="1" kern="1200" dirty="0"/>
            <a:t>③ 注がれる</a:t>
          </a:r>
          <a:r>
            <a:rPr kumimoji="1" lang="ja-JP" altLang="en-US" sz="2400" b="1" kern="1200" dirty="0">
              <a:highlight>
                <a:srgbClr val="FFFF00"/>
              </a:highlight>
            </a:rPr>
            <a:t>水</a:t>
          </a:r>
          <a:endParaRPr lang="ja-JP" altLang="en-US" sz="2400" kern="1200" dirty="0"/>
        </a:p>
      </dsp:txBody>
      <dsp:txXfrm>
        <a:off x="2323319" y="0"/>
        <a:ext cx="2323319" cy="1680838"/>
      </dsp:txXfrm>
    </dsp:sp>
    <dsp:sp modelId="{2D3F78C7-BE46-45BA-B799-8BE809902ED8}">
      <dsp:nvSpPr>
        <dsp:cNvPr id="0" name=""/>
        <dsp:cNvSpPr/>
      </dsp:nvSpPr>
      <dsp:spPr>
        <a:xfrm>
          <a:off x="1161659" y="1680838"/>
          <a:ext cx="4646638" cy="1680838"/>
        </a:xfrm>
        <a:prstGeom prst="trapezoid">
          <a:avLst>
            <a:gd name="adj" fmla="val 69112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400" b="1" kern="1200" dirty="0"/>
            <a:t>　② 蒔きたい</a:t>
          </a:r>
          <a:r>
            <a:rPr lang="ja-JP" altLang="en-US" sz="2400" b="1" kern="1200" dirty="0">
              <a:highlight>
                <a:srgbClr val="FFFF00"/>
              </a:highlight>
            </a:rPr>
            <a:t>種</a:t>
          </a:r>
          <a:endParaRPr lang="ja-JP" altLang="en-US" sz="2400" kern="1200" dirty="0"/>
        </a:p>
      </dsp:txBody>
      <dsp:txXfrm>
        <a:off x="1974821" y="1680838"/>
        <a:ext cx="3020314" cy="1680838"/>
      </dsp:txXfrm>
    </dsp:sp>
    <dsp:sp modelId="{5B311D2B-ADEF-4E7E-A0D5-380DBEE85093}">
      <dsp:nvSpPr>
        <dsp:cNvPr id="0" name=""/>
        <dsp:cNvSpPr/>
      </dsp:nvSpPr>
      <dsp:spPr>
        <a:xfrm>
          <a:off x="0" y="3361677"/>
          <a:ext cx="6969957" cy="1680838"/>
        </a:xfrm>
        <a:prstGeom prst="trapezoid">
          <a:avLst>
            <a:gd name="adj" fmla="val 69112"/>
          </a:avLst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b="1" kern="1200" dirty="0"/>
            <a:t>　① 迎える</a:t>
          </a:r>
          <a:r>
            <a:rPr kumimoji="1" lang="ja-JP" altLang="en-US" sz="2400" b="1" kern="1200" dirty="0">
              <a:highlight>
                <a:srgbClr val="FFFF00"/>
              </a:highlight>
            </a:rPr>
            <a:t>土壌</a:t>
          </a:r>
          <a:endParaRPr lang="ja-JP" altLang="en-US" sz="2400" kern="1200" dirty="0"/>
        </a:p>
      </dsp:txBody>
      <dsp:txXfrm>
        <a:off x="1219742" y="3361677"/>
        <a:ext cx="4530472" cy="16808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E88565-62B6-EF38-3FE7-B1D4D93704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26B74B3-E942-9A2E-97A4-FF84CEA6A6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17610C-3109-D959-89FE-DE5DC13FF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774-EAB1-4C24-8188-1DF2438FA2B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495CA6-E8C9-2D30-0C1E-6F26090F9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469806-CD4E-A5C3-C88B-E532842D6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366E-800D-40D6-9DA8-F56A7F7C27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61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F2FDE7-77F3-B01B-DD19-CD025F960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F5C4128-28B8-D426-05CF-630672C85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880A94-B85D-D129-29CC-49D35C14D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774-EAB1-4C24-8188-1DF2438FA2B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E19640-5E50-BACA-88F0-6BFD696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7FED48-0290-801C-BFB3-E8836C229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366E-800D-40D6-9DA8-F56A7F7C27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926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D202966-B632-B8F5-D87E-22F8B7C67D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1E9BCB-70DE-2A80-61CE-CC1ACB69E2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1C1CBF-49D4-DED6-F8A5-B80E31942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774-EAB1-4C24-8188-1DF2438FA2B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23EC79-9D3A-33EB-082D-698C35732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0CF21-864F-CCF2-FFFE-390EBAE25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366E-800D-40D6-9DA8-F56A7F7C27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05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A65A75-7FB9-F4FB-CB60-F6A856832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C12503-026E-0B88-E1E4-09BFAD213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DD9B74-6A67-46F8-62B6-5724A302F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774-EAB1-4C24-8188-1DF2438FA2B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34FCFA-F03F-EB8C-38EF-3C5B5A032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C3A17B-EEDD-9012-406A-1F0FA4FD8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366E-800D-40D6-9DA8-F56A7F7C27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936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313BBD-7DD9-4D29-0889-BFB66F41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2E4C251-538C-CB42-BE85-2715B620A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C07EC5-E6AD-B835-701A-F8463BB80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774-EAB1-4C24-8188-1DF2438FA2B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B7F67A-3486-A061-A4B4-0B9D21B2F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D2828C-2890-3500-9D4F-42346DA13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366E-800D-40D6-9DA8-F56A7F7C27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334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206B8-3978-3502-D03D-D23D8F0F0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A34FB2-F20A-60BD-6A05-A9BDE4299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F64AFD8-D960-ED9C-9F58-6800E588E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A47270-1D44-57C2-C221-98344169D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774-EAB1-4C24-8188-1DF2438FA2B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F6881B-4BD6-A950-613F-FC1CCC0CF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510954-D257-8C18-E332-AB5B3FDD6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366E-800D-40D6-9DA8-F56A7F7C27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39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7A0CD5-B5E6-867D-BD1A-FC20620A0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664B2C-7723-2432-C8D4-82147B598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0E8047-CFDC-C186-AB88-4A114C48A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901D5A1-1405-7313-D394-37BF9653BD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265A92B-91D4-2B78-578B-0169EE5766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9ADCF65-FEC7-6FAD-8D19-0725D6DDC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774-EAB1-4C24-8188-1DF2438FA2B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31C51C0-7066-1A3B-0160-157082ABE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19776AD-F162-A8BC-3C36-DB9752ADA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366E-800D-40D6-9DA8-F56A7F7C27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83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8015C5-E944-6760-0526-B7AAFF80C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955544-EA4B-F6D9-0413-A39B50900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774-EAB1-4C24-8188-1DF2438FA2B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BDC1C94-F76A-DEDB-4C31-34683E650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6F6361A-D2B8-93ED-D70F-3842C2F74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366E-800D-40D6-9DA8-F56A7F7C27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6044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870B4CD-8805-C981-4298-B11304068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774-EAB1-4C24-8188-1DF2438FA2B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93C3235-8307-961B-5127-D948B3D73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805B991-E172-5B4B-B031-F8665396C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366E-800D-40D6-9DA8-F56A7F7C27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811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45C8AD-90EA-9DED-50C4-CC0E37FF9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F22F5A-FD4D-AD73-0228-D6E5547C2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BE266D-39BC-5EE6-E5FA-6BE42A355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134E1D-EC25-3A72-1C28-47248B45C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774-EAB1-4C24-8188-1DF2438FA2B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C30F89-1728-35B3-ED0F-F73ABB049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B5A17B-990B-9F57-BC2D-6E949E1DA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366E-800D-40D6-9DA8-F56A7F7C27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21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0EAA25-53F5-66F7-796E-EF0939014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671EEF8-E2BD-9E93-1341-8109572AFD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C54E0F0-C281-0B5E-F3DB-4CB3E886BB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28A924-5A1A-FC48-5E0C-5DA992FE9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774-EAB1-4C24-8188-1DF2438FA2B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BEDC4DC-0C8F-A82B-C31C-C25AD6009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12AEBB-2A40-4C4E-3982-BF2A1594F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366E-800D-40D6-9DA8-F56A7F7C27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585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0542605-1821-9B65-803F-EEAAF6C2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8FEAD1-9E57-2C5B-133E-E0E2A6729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20D197-6B6F-985F-2322-8EBF789E46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F0774-EAB1-4C24-8188-1DF2438FA2BB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DE348B-3E1A-7103-3CB8-4188DFF12F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CE2AB9-ED72-825C-2C86-CDB1057CA4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6366E-800D-40D6-9DA8-F56A7F7C27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328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tanaka@rid2840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diagramLayout" Target="../diagrams/layout3.xml"/><Relationship Id="rId7" Type="http://schemas.openxmlformats.org/officeDocument/2006/relationships/image" Target="../media/image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4.sv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diagramLayout" Target="../diagrams/layout4.xml"/><Relationship Id="rId7" Type="http://schemas.openxmlformats.org/officeDocument/2006/relationships/image" Target="../media/image5.png"/><Relationship Id="rId12" Type="http://schemas.openxmlformats.org/officeDocument/2006/relationships/image" Target="../media/image4.sv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openxmlformats.org/officeDocument/2006/relationships/image" Target="../media/image3.png"/><Relationship Id="rId5" Type="http://schemas.openxmlformats.org/officeDocument/2006/relationships/diagramColors" Target="../diagrams/colors4.xml"/><Relationship Id="rId10" Type="http://schemas.openxmlformats.org/officeDocument/2006/relationships/image" Target="../media/image8.svg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0E682A-4CCF-26A4-314C-09B2BF7C2A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5724" y="674702"/>
            <a:ext cx="10599938" cy="1846555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クラブを活性化するために</a:t>
            </a:r>
            <a:br>
              <a:rPr kumimoji="1" lang="en-US" altLang="ja-JP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</a:br>
            <a:endParaRPr kumimoji="1" lang="ja-JP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1BAB40E-843E-557B-9445-FDC2000388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42306"/>
          </a:xfrm>
        </p:spPr>
        <p:txBody>
          <a:bodyPr>
            <a:norm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RID2550</a:t>
            </a:r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クラブ活性化セミナー</a:t>
            </a:r>
            <a:endParaRPr lang="en-US" altLang="ja-JP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2025.8.22</a:t>
            </a:r>
          </a:p>
          <a:p>
            <a:endParaRPr kumimoji="1" lang="en-US" altLang="ja-JP" b="1" dirty="0"/>
          </a:p>
          <a:p>
            <a:r>
              <a:rPr kumimoji="1" lang="en-US" altLang="ja-JP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R1 RMC</a:t>
            </a:r>
            <a:r>
              <a:rPr kumimoji="1" lang="ja-JP" altLang="en-US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・（公財）ﾛｰﾀﾘｰ米山記念奨学会常務理事</a:t>
            </a:r>
            <a:r>
              <a:rPr kumimoji="1" lang="en-US" altLang="ja-JP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</a:t>
            </a:r>
          </a:p>
          <a:p>
            <a:r>
              <a:rPr kumimoji="1" lang="en-US" altLang="ja-JP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RID2840 PG </a:t>
            </a:r>
            <a:r>
              <a:rPr kumimoji="1" lang="ja-JP" alt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田中久夫</a:t>
            </a:r>
            <a:r>
              <a:rPr kumimoji="1" lang="ja-JP" alt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（高崎</a:t>
            </a:r>
            <a:r>
              <a:rPr kumimoji="1" lang="en-US" altLang="ja-JP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RC</a:t>
            </a:r>
            <a:r>
              <a:rPr kumimoji="1" lang="ja-JP" alt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）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FC05755-CCDB-D0EF-82A2-33F7E190DB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131" y="3845349"/>
            <a:ext cx="1366375" cy="2262487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B9F0CD07-0123-D75E-CE35-64249C66C4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338" y="759887"/>
            <a:ext cx="1080116" cy="852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213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　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  <a:cs typeface="+mj-cs"/>
              </a:rPr>
              <a:t>“クラブの居心地”　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  <a:cs typeface="+mj-cs"/>
              </a:rPr>
              <a:t>… 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  <a:cs typeface="+mj-cs"/>
              </a:rPr>
              <a:t>良好な帰属意識（＋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  <a:cs typeface="+mj-cs"/>
              </a:rPr>
              <a:t>B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  <a:cs typeface="+mj-cs"/>
              </a:rPr>
              <a:t>）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420428"/>
            <a:ext cx="11194742" cy="531214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endParaRPr kumimoji="1" lang="ja-JP" altLang="en-US" sz="5400" b="1" dirty="0"/>
          </a:p>
        </p:txBody>
      </p:sp>
      <p:graphicFrame>
        <p:nvGraphicFramePr>
          <p:cNvPr id="5" name="オブジェクト 4">
            <a:extLst>
              <a:ext uri="{FF2B5EF4-FFF2-40B4-BE49-F238E27FC236}">
                <a16:creationId xmlns:a16="http://schemas.microsoft.com/office/drawing/2014/main" id="{A56BEE2D-3CFD-BE1B-C96A-26BEC55DE1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56442" y="1556337"/>
          <a:ext cx="10139811" cy="5063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248489" imgH="3619642" progId="Excel.Sheet.12">
                  <p:embed/>
                </p:oleObj>
              </mc:Choice>
              <mc:Fallback>
                <p:oleObj name="Worksheet" r:id="rId2" imgW="7248489" imgH="3619642" progId="Excel.Sheet.12">
                  <p:embed/>
                  <p:pic>
                    <p:nvPicPr>
                      <p:cNvPr id="5" name="オブジェクト 4">
                        <a:extLst>
                          <a:ext uri="{FF2B5EF4-FFF2-40B4-BE49-F238E27FC236}">
                            <a16:creationId xmlns:a16="http://schemas.microsoft.com/office/drawing/2014/main" id="{A56BEE2D-3CFD-BE1B-C96A-26BEC55DE1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56442" y="1556337"/>
                        <a:ext cx="10139811" cy="50632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矢印: 右 3">
            <a:extLst>
              <a:ext uri="{FF2B5EF4-FFF2-40B4-BE49-F238E27FC236}">
                <a16:creationId xmlns:a16="http://schemas.microsoft.com/office/drawing/2014/main" id="{E4D5F71E-96D0-D40F-2AA5-B6EA4BF93D78}"/>
              </a:ext>
            </a:extLst>
          </p:cNvPr>
          <p:cNvSpPr/>
          <p:nvPr/>
        </p:nvSpPr>
        <p:spPr>
          <a:xfrm rot="10800000">
            <a:off x="10374309" y="2507728"/>
            <a:ext cx="761249" cy="58169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837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cs typeface="+mn-cs"/>
              </a:rPr>
              <a:t>　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② 蒔きたい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+mn-ea"/>
                <a:ea typeface="+mn-ea"/>
                <a:cs typeface="+mn-cs"/>
              </a:rPr>
              <a:t>種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　⇒　新人の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00FFFF"/>
                </a:highlight>
                <a:uLnTx/>
                <a:uFillTx/>
                <a:latin typeface="+mn-ea"/>
                <a:ea typeface="+mn-ea"/>
                <a:cs typeface="+mn-cs"/>
              </a:rPr>
              <a:t>多様性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　⇒　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00FF00"/>
                </a:highlight>
                <a:uLnTx/>
                <a:uFillTx/>
                <a:latin typeface="+mn-ea"/>
                <a:ea typeface="+mn-ea"/>
                <a:cs typeface="+mn-cs"/>
              </a:rPr>
              <a:t>素直さ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と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00FF00"/>
                </a:highlight>
                <a:uLnTx/>
                <a:uFillTx/>
                <a:latin typeface="+mn-ea"/>
                <a:ea typeface="+mn-ea"/>
                <a:cs typeface="+mn-cs"/>
              </a:rPr>
              <a:t>楽天性</a:t>
            </a:r>
            <a:endParaRPr kumimoji="1" lang="ja-JP" altLang="en-US" sz="3200" b="1" dirty="0">
              <a:highlight>
                <a:srgbClr val="00FF00"/>
              </a:highlight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420428"/>
            <a:ext cx="11194742" cy="53121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i="0" u="none" strike="noStrike" kern="1200" cap="none" spc="0" normalizeH="0" baseline="0" noProof="0" dirty="0">
              <a:ln>
                <a:noFill/>
              </a:ln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日本の先覚者、思想家・哲学者 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安岡正篤（まさひろ）氏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がいう 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b="1" dirty="0"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「モノゴトを楽しめる人」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の条件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（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diversity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）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とは？　</a:t>
            </a: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新人に求めたい資質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とは？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☆ その条件は、たったの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３つ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だけ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…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果たしてその人は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 １）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バイタリティ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があるか（情熱を持ち続けられるか）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　　２）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楽天的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（ポジティブ）であるか（暗いのはダメ）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　　３）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自己修練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ができるか（毎日頑張れるか）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b="1" dirty="0">
                <a:latin typeface="游ゴシック" panose="020F0502020204030204"/>
                <a:ea typeface="游ゴシック" panose="020B0400000000000000" pitchFamily="50" charset="-128"/>
              </a:rPr>
              <a:t>　☆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そのために必要なことは、以下の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２つ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</a:t>
            </a:r>
            <a:r>
              <a:rPr lang="ja-JP" altLang="en-US" sz="2000" b="1" noProof="0" dirty="0">
                <a:latin typeface="游ゴシック" panose="020F0502020204030204"/>
                <a:ea typeface="游ゴシック" panose="020B0400000000000000" pitchFamily="50" charset="-128"/>
              </a:rPr>
              <a:t>が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叶えてくれる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　　１）　先人のすぐれた経験則に学ぶこと　　　→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「愛読書」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を持て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２）　人生のあらゆる経験を嘗め尽くすこと　→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「経験」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を積め</a:t>
            </a:r>
            <a:endParaRPr kumimoji="1" lang="ja-JP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kumimoji="1" lang="ja-JP" altLang="en-US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71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dirty="0"/>
              <a:t>　</a:t>
            </a:r>
            <a:r>
              <a:rPr kumimoji="1" lang="ja-JP" altLang="en-US" sz="3200" b="1" dirty="0">
                <a:highlight>
                  <a:srgbClr val="FFFF00"/>
                </a:highlight>
                <a:latin typeface="+mn-ea"/>
                <a:ea typeface="+mn-ea"/>
              </a:rPr>
              <a:t>新人（若手）</a:t>
            </a:r>
            <a:r>
              <a:rPr kumimoji="1" lang="ja-JP" altLang="en-US" sz="3200" b="1" dirty="0">
                <a:latin typeface="+mn-ea"/>
                <a:ea typeface="+mn-ea"/>
              </a:rPr>
              <a:t>を入れる際に必要なこと</a:t>
            </a:r>
            <a:r>
              <a:rPr kumimoji="1" lang="en-US" altLang="ja-JP" sz="3200" b="1" dirty="0">
                <a:latin typeface="+mn-ea"/>
                <a:ea typeface="+mn-ea"/>
              </a:rPr>
              <a:t>…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7" y="1420428"/>
            <a:ext cx="11594237" cy="53121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sz="7600" b="1" dirty="0">
                <a:highlight>
                  <a:srgbClr val="FFFF00"/>
                </a:highlight>
              </a:rPr>
              <a:t>　</a:t>
            </a:r>
            <a:r>
              <a:rPr lang="en-US" altLang="ja-JP" sz="7600" b="1" dirty="0">
                <a:highlight>
                  <a:srgbClr val="FFFF00"/>
                </a:highlight>
              </a:rPr>
              <a:t>1</a:t>
            </a:r>
            <a:r>
              <a:rPr lang="ja-JP" altLang="en-US" sz="7600" b="1" dirty="0">
                <a:highlight>
                  <a:srgbClr val="FFFF00"/>
                </a:highlight>
              </a:rPr>
              <a:t>）</a:t>
            </a:r>
            <a:r>
              <a:rPr lang="ja-JP" altLang="en-US" sz="7600" b="1" dirty="0"/>
              <a:t>「面接」の重要性　⇒　本人の </a:t>
            </a:r>
            <a:r>
              <a:rPr lang="ja-JP" altLang="en-US" sz="7600" b="1" u="sng" dirty="0"/>
              <a:t>適性（</a:t>
            </a:r>
            <a:r>
              <a:rPr lang="ja-JP" altLang="en-US" sz="7600" b="1" u="sng" dirty="0">
                <a:solidFill>
                  <a:srgbClr val="FF0000"/>
                </a:solidFill>
              </a:rPr>
              <a:t>素直さ・楽天性</a:t>
            </a:r>
            <a:r>
              <a:rPr lang="ja-JP" altLang="en-US" sz="7600" b="1" u="sng" dirty="0"/>
              <a:t>）</a:t>
            </a:r>
            <a:r>
              <a:rPr lang="ja-JP" altLang="en-US" sz="7600" b="1" dirty="0"/>
              <a:t>を見る ＆ </a:t>
            </a:r>
            <a:r>
              <a:rPr lang="ja-JP" altLang="en-US" sz="7600" b="1" u="sng" dirty="0"/>
              <a:t>面接</a:t>
            </a:r>
            <a:r>
              <a:rPr lang="ja-JP" altLang="en-US" sz="7600" b="1" u="sng" dirty="0">
                <a:solidFill>
                  <a:srgbClr val="FF0000"/>
                </a:solidFill>
              </a:rPr>
              <a:t>「合格」</a:t>
            </a:r>
            <a:r>
              <a:rPr lang="ja-JP" altLang="en-US" sz="7600" b="1" u="sng" dirty="0"/>
              <a:t>の喜び</a:t>
            </a:r>
            <a:endParaRPr lang="en-US" altLang="ja-JP" sz="7600" b="1" u="sng" dirty="0"/>
          </a:p>
          <a:p>
            <a:pPr marL="0" indent="0">
              <a:buNone/>
            </a:pPr>
            <a:r>
              <a:rPr kumimoji="1" lang="ja-JP" altLang="en-US" sz="7600" b="1" dirty="0"/>
              <a:t>　</a:t>
            </a:r>
            <a:endParaRPr kumimoji="1" lang="en-US" altLang="ja-JP" sz="7600" b="1" dirty="0"/>
          </a:p>
          <a:p>
            <a:pPr marL="0" indent="0">
              <a:buNone/>
            </a:pPr>
            <a:r>
              <a:rPr kumimoji="1" lang="ja-JP" altLang="en-US" sz="7600" b="1" dirty="0">
                <a:highlight>
                  <a:srgbClr val="FFFF00"/>
                </a:highlight>
              </a:rPr>
              <a:t>　</a:t>
            </a:r>
            <a:r>
              <a:rPr kumimoji="1" lang="en-US" altLang="ja-JP" sz="7600" b="1" dirty="0">
                <a:highlight>
                  <a:srgbClr val="FFFF00"/>
                </a:highlight>
              </a:rPr>
              <a:t>2</a:t>
            </a:r>
            <a:r>
              <a:rPr kumimoji="1" lang="ja-JP" altLang="en-US" sz="7600" b="1" dirty="0">
                <a:highlight>
                  <a:srgbClr val="FFFF00"/>
                </a:highlight>
              </a:rPr>
              <a:t>）</a:t>
            </a:r>
            <a:r>
              <a:rPr kumimoji="1" lang="ja-JP" altLang="en-US" sz="7600" b="1" dirty="0"/>
              <a:t>紹介者・推薦者は誰か</a:t>
            </a:r>
            <a:endParaRPr kumimoji="1" lang="en-US" altLang="ja-JP" sz="7600" b="1" dirty="0"/>
          </a:p>
          <a:p>
            <a:pPr marL="0" indent="0">
              <a:buNone/>
            </a:pPr>
            <a:r>
              <a:rPr lang="ja-JP" altLang="en-US" sz="7600" b="1" dirty="0"/>
              <a:t>　　  ☆ </a:t>
            </a:r>
            <a:r>
              <a:rPr lang="ja-JP" altLang="en-US" sz="7600" b="1" dirty="0">
                <a:highlight>
                  <a:srgbClr val="FFFF00"/>
                </a:highlight>
              </a:rPr>
              <a:t>孔子（</a:t>
            </a:r>
            <a:r>
              <a:rPr lang="en-US" altLang="ja-JP" sz="7600" b="1" dirty="0">
                <a:highlight>
                  <a:srgbClr val="FFFF00"/>
                </a:highlight>
              </a:rPr>
              <a:t>『</a:t>
            </a:r>
            <a:r>
              <a:rPr lang="ja-JP" altLang="en-US" sz="7600" b="1" dirty="0">
                <a:highlight>
                  <a:srgbClr val="FFFF00"/>
                </a:highlight>
              </a:rPr>
              <a:t>論語</a:t>
            </a:r>
            <a:r>
              <a:rPr lang="en-US" altLang="ja-JP" sz="7600" b="1" dirty="0">
                <a:highlight>
                  <a:srgbClr val="FFFF00"/>
                </a:highlight>
              </a:rPr>
              <a:t>』</a:t>
            </a:r>
            <a:r>
              <a:rPr lang="ja-JP" altLang="en-US" sz="7600" b="1" dirty="0">
                <a:highlight>
                  <a:srgbClr val="FFFF00"/>
                </a:highlight>
              </a:rPr>
              <a:t>）</a:t>
            </a:r>
            <a:r>
              <a:rPr lang="ja-JP" altLang="en-US" sz="7600" b="1" dirty="0"/>
              <a:t>による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「知・好・楽」の教え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lvl="0" indent="0">
              <a:buNone/>
              <a:defRPr/>
            </a:pPr>
            <a:r>
              <a:rPr lang="ja-JP" altLang="en-US" sz="7600" b="1" dirty="0">
                <a:latin typeface="游ゴシック" panose="020F0502020204030204"/>
                <a:ea typeface="游ゴシック" panose="020B0400000000000000" pitchFamily="50" charset="-128"/>
              </a:rPr>
              <a:t>　　　  </a:t>
            </a:r>
            <a:endParaRPr lang="en-US" altLang="ja-JP" sz="7600" b="1" dirty="0"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lvl="0" indent="0">
              <a:buNone/>
              <a:defRPr/>
            </a:pP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lang="ja-JP" altLang="en-US" sz="7600" b="1" dirty="0">
                <a:latin typeface="游ゴシック" panose="020F0502020204030204"/>
                <a:ea typeface="游ゴシック" panose="020B0400000000000000" pitchFamily="50" charset="-128"/>
              </a:rPr>
              <a:t>　     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⇒　知ること ＜ 好きになること ＜ 楽しむこと　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  　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7600" b="1" dirty="0">
                <a:latin typeface="游ゴシック" panose="020F0502020204030204"/>
                <a:ea typeface="游ゴシック" panose="020B0400000000000000" pitchFamily="50" charset="-128"/>
              </a:rPr>
              <a:t>            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⇒　</a:t>
            </a:r>
            <a:r>
              <a:rPr kumimoji="1" lang="en-US" altLang="ja-JP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ⅰ 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ロータリーをただ知る（勉強する、知識を持つ）だけではなく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  　　　</a:t>
            </a:r>
            <a:r>
              <a:rPr kumimoji="1" lang="en-US" altLang="ja-JP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ⅱ 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好きになり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  　　　　</a:t>
            </a:r>
            <a:r>
              <a:rPr kumimoji="1" lang="en-US" altLang="ja-JP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ⅲ 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楽しむまでに至ってこそ、本物のロータリアンになれる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 　 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7600" b="1" dirty="0">
                <a:latin typeface="游ゴシック" panose="020F0502020204030204"/>
                <a:ea typeface="游ゴシック" panose="020B0400000000000000" pitchFamily="50" charset="-128"/>
              </a:rPr>
              <a:t>　　　  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⇒　「ロータリー精神」とは何か？　⇒　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「超我の奉仕」（</a:t>
            </a:r>
            <a:r>
              <a:rPr kumimoji="1" lang="en-US" altLang="ja-JP" sz="7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Service Above Self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）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  　　　①「私たちは社会において善良でなければならない」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lvl="0" indent="0">
              <a:buNone/>
              <a:defRPr/>
            </a:pP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  　　　　②「自分の有利に振る舞わない、他人を大切にする」</a:t>
            </a:r>
            <a:endParaRPr kumimoji="1" lang="en-US" altLang="ja-JP" sz="9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  　　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7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           </a:t>
            </a:r>
          </a:p>
          <a:p>
            <a:pPr marL="0" indent="0">
              <a:buNone/>
            </a:pPr>
            <a:r>
              <a:rPr lang="ja-JP" altLang="en-US" sz="2000" dirty="0"/>
              <a:t>　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400" b="1" dirty="0"/>
              <a:t>　　　  </a:t>
            </a:r>
            <a:endParaRPr lang="en-US" altLang="ja-JP" sz="2000" b="1" dirty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532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dirty="0"/>
              <a:t>　</a:t>
            </a:r>
            <a:r>
              <a:rPr kumimoji="1" lang="ja-JP" altLang="en-US" sz="3200" b="1" dirty="0">
                <a:highlight>
                  <a:srgbClr val="FFFF00"/>
                </a:highlight>
                <a:latin typeface="+mn-ea"/>
                <a:ea typeface="+mn-ea"/>
              </a:rPr>
              <a:t>新人（若手）</a:t>
            </a:r>
            <a:r>
              <a:rPr kumimoji="1" lang="ja-JP" altLang="en-US" sz="3200" b="1" dirty="0">
                <a:latin typeface="+mn-ea"/>
                <a:ea typeface="+mn-ea"/>
              </a:rPr>
              <a:t>を入れる際に必要なこと</a:t>
            </a:r>
            <a:r>
              <a:rPr kumimoji="1" lang="en-US" altLang="ja-JP" sz="3200" b="1" dirty="0">
                <a:latin typeface="+mn-ea"/>
                <a:ea typeface="+mn-ea"/>
              </a:rPr>
              <a:t>…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7" y="1420428"/>
            <a:ext cx="11594237" cy="53121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sz="7600" b="1" dirty="0">
                <a:highlight>
                  <a:srgbClr val="FFFF00"/>
                </a:highlight>
              </a:rPr>
              <a:t>　</a:t>
            </a:r>
            <a:r>
              <a:rPr lang="en-US" altLang="ja-JP" sz="7600" b="1" dirty="0">
                <a:highlight>
                  <a:srgbClr val="FFFF00"/>
                </a:highlight>
              </a:rPr>
              <a:t>1</a:t>
            </a:r>
            <a:r>
              <a:rPr lang="ja-JP" altLang="en-US" sz="7600" b="1" dirty="0">
                <a:highlight>
                  <a:srgbClr val="FFFF00"/>
                </a:highlight>
              </a:rPr>
              <a:t>）</a:t>
            </a:r>
            <a:r>
              <a:rPr lang="ja-JP" altLang="en-US" sz="7600" b="1" dirty="0"/>
              <a:t>「面接」の重要性　⇒　本人の </a:t>
            </a:r>
            <a:r>
              <a:rPr lang="ja-JP" altLang="en-US" sz="7600" b="1" u="sng" dirty="0"/>
              <a:t>適性（</a:t>
            </a:r>
            <a:r>
              <a:rPr lang="ja-JP" altLang="en-US" sz="7600" b="1" u="sng" dirty="0">
                <a:solidFill>
                  <a:srgbClr val="FF0000"/>
                </a:solidFill>
              </a:rPr>
              <a:t>素直さ・楽天性</a:t>
            </a:r>
            <a:r>
              <a:rPr lang="ja-JP" altLang="en-US" sz="7600" b="1" u="sng" dirty="0"/>
              <a:t>）</a:t>
            </a:r>
            <a:r>
              <a:rPr lang="ja-JP" altLang="en-US" sz="7600" b="1" dirty="0"/>
              <a:t>を見る ＆ </a:t>
            </a:r>
            <a:r>
              <a:rPr lang="ja-JP" altLang="en-US" sz="7600" b="1" u="sng" dirty="0"/>
              <a:t>面接</a:t>
            </a:r>
            <a:r>
              <a:rPr lang="ja-JP" altLang="en-US" sz="7600" b="1" u="sng" dirty="0">
                <a:solidFill>
                  <a:srgbClr val="FF0000"/>
                </a:solidFill>
              </a:rPr>
              <a:t>「合格」</a:t>
            </a:r>
            <a:r>
              <a:rPr lang="ja-JP" altLang="en-US" sz="7600" b="1" u="sng" dirty="0"/>
              <a:t>の喜び</a:t>
            </a:r>
            <a:endParaRPr lang="en-US" altLang="ja-JP" sz="7600" b="1" u="sng" dirty="0"/>
          </a:p>
          <a:p>
            <a:pPr marL="0" indent="0">
              <a:buNone/>
            </a:pPr>
            <a:r>
              <a:rPr kumimoji="1" lang="ja-JP" altLang="en-US" sz="7600" b="1" dirty="0"/>
              <a:t>　</a:t>
            </a:r>
            <a:endParaRPr kumimoji="1" lang="en-US" altLang="ja-JP" sz="7600" b="1" dirty="0"/>
          </a:p>
          <a:p>
            <a:pPr marL="0" indent="0">
              <a:buNone/>
            </a:pPr>
            <a:r>
              <a:rPr kumimoji="1" lang="ja-JP" altLang="en-US" sz="7600" b="1" dirty="0">
                <a:highlight>
                  <a:srgbClr val="FFFF00"/>
                </a:highlight>
              </a:rPr>
              <a:t>　</a:t>
            </a:r>
            <a:r>
              <a:rPr kumimoji="1" lang="en-US" altLang="ja-JP" sz="7600" b="1" dirty="0">
                <a:highlight>
                  <a:srgbClr val="FFFF00"/>
                </a:highlight>
              </a:rPr>
              <a:t>2</a:t>
            </a:r>
            <a:r>
              <a:rPr kumimoji="1" lang="ja-JP" altLang="en-US" sz="7600" b="1" dirty="0">
                <a:highlight>
                  <a:srgbClr val="FFFF00"/>
                </a:highlight>
              </a:rPr>
              <a:t>）</a:t>
            </a:r>
            <a:r>
              <a:rPr kumimoji="1" lang="ja-JP" altLang="en-US" sz="7600" b="1" dirty="0"/>
              <a:t>紹介者・推薦者は誰か</a:t>
            </a:r>
            <a:endParaRPr kumimoji="1" lang="en-US" altLang="ja-JP" sz="7600" b="1" dirty="0"/>
          </a:p>
          <a:p>
            <a:pPr marL="0" indent="0">
              <a:buNone/>
            </a:pPr>
            <a:r>
              <a:rPr lang="ja-JP" altLang="en-US" sz="7600" b="1" dirty="0"/>
              <a:t>　　  ☆ </a:t>
            </a:r>
            <a:r>
              <a:rPr lang="ja-JP" altLang="en-US" sz="7600" b="1" dirty="0">
                <a:highlight>
                  <a:srgbClr val="FFFF00"/>
                </a:highlight>
              </a:rPr>
              <a:t>孔子（</a:t>
            </a:r>
            <a:r>
              <a:rPr lang="en-US" altLang="ja-JP" sz="7600" b="1" dirty="0">
                <a:highlight>
                  <a:srgbClr val="FFFF00"/>
                </a:highlight>
              </a:rPr>
              <a:t>『</a:t>
            </a:r>
            <a:r>
              <a:rPr lang="ja-JP" altLang="en-US" sz="7600" b="1" dirty="0">
                <a:highlight>
                  <a:srgbClr val="FFFF00"/>
                </a:highlight>
              </a:rPr>
              <a:t>論語</a:t>
            </a:r>
            <a:r>
              <a:rPr lang="en-US" altLang="ja-JP" sz="7600" b="1" dirty="0">
                <a:highlight>
                  <a:srgbClr val="FFFF00"/>
                </a:highlight>
              </a:rPr>
              <a:t>』</a:t>
            </a:r>
            <a:r>
              <a:rPr lang="ja-JP" altLang="en-US" sz="7600" b="1" dirty="0">
                <a:highlight>
                  <a:srgbClr val="FFFF00"/>
                </a:highlight>
              </a:rPr>
              <a:t>）</a:t>
            </a:r>
            <a:r>
              <a:rPr lang="ja-JP" altLang="en-US" sz="7600" b="1" dirty="0"/>
              <a:t>による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「知・好・楽」の教え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lvl="0" indent="0">
              <a:buNone/>
              <a:defRPr/>
            </a:pPr>
            <a:r>
              <a:rPr lang="ja-JP" altLang="en-US" sz="7600" b="1" dirty="0">
                <a:latin typeface="游ゴシック" panose="020F0502020204030204"/>
                <a:ea typeface="游ゴシック" panose="020B0400000000000000" pitchFamily="50" charset="-128"/>
              </a:rPr>
              <a:t>　　　  </a:t>
            </a:r>
            <a:endParaRPr lang="en-US" altLang="ja-JP" sz="7600" b="1" dirty="0"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lvl="0" indent="0">
              <a:buNone/>
              <a:defRPr/>
            </a:pP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lang="ja-JP" altLang="en-US" sz="7600" b="1" dirty="0">
                <a:latin typeface="游ゴシック" panose="020F0502020204030204"/>
                <a:ea typeface="游ゴシック" panose="020B0400000000000000" pitchFamily="50" charset="-128"/>
              </a:rPr>
              <a:t>　     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⇒　知ること ＜ 好きになること ＜ 楽しむこと　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  　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7600" b="1" dirty="0">
                <a:latin typeface="游ゴシック" panose="020F0502020204030204"/>
                <a:ea typeface="游ゴシック" panose="020B0400000000000000" pitchFamily="50" charset="-128"/>
              </a:rPr>
              <a:t>            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⇒　</a:t>
            </a:r>
            <a:r>
              <a:rPr kumimoji="1" lang="en-US" altLang="ja-JP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ⅰ 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ロータリーをただ知る（勉強する、知識を持つ）だけではなく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  　　　</a:t>
            </a:r>
            <a:r>
              <a:rPr kumimoji="1" lang="en-US" altLang="ja-JP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ⅱ 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好きになり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  　　　　</a:t>
            </a:r>
            <a:r>
              <a:rPr kumimoji="1" lang="en-US" altLang="ja-JP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ⅲ 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楽しむまでに至ってこそ、本物のロータリアンになれる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 　 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7600" b="1" dirty="0">
                <a:latin typeface="游ゴシック" panose="020F0502020204030204"/>
                <a:ea typeface="游ゴシック" panose="020B0400000000000000" pitchFamily="50" charset="-128"/>
              </a:rPr>
              <a:t>　　　  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⇒　「ロータリー精神」とは何か？　⇒　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「超我の奉仕」（</a:t>
            </a:r>
            <a:r>
              <a:rPr kumimoji="1" lang="en-US" altLang="ja-JP" sz="7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Service Above Self</a:t>
            </a: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）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  　　　①「私たちは社会において善良でなければならない」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lvl="0" indent="0">
              <a:buNone/>
              <a:defRPr/>
            </a:pP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  　　　　②「自分の有利に振る舞わない、他人を大切にする」</a:t>
            </a:r>
            <a:endParaRPr kumimoji="1" lang="en-US" altLang="ja-JP" sz="9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7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  　　</a:t>
            </a:r>
            <a:endParaRPr kumimoji="1" lang="en-US" altLang="ja-JP" sz="7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7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           </a:t>
            </a:r>
          </a:p>
          <a:p>
            <a:pPr marL="0" indent="0">
              <a:buNone/>
            </a:pPr>
            <a:r>
              <a:rPr lang="ja-JP" altLang="en-US" sz="2000" dirty="0"/>
              <a:t>　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400" b="1" dirty="0"/>
              <a:t>　　　  </a:t>
            </a:r>
            <a:endParaRPr lang="en-US" altLang="ja-JP" sz="2000" b="1" dirty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C3EE1E-D485-A954-CC2F-238E1443AF69}"/>
              </a:ext>
            </a:extLst>
          </p:cNvPr>
          <p:cNvSpPr txBox="1"/>
          <p:nvPr/>
        </p:nvSpPr>
        <p:spPr>
          <a:xfrm>
            <a:off x="8740806" y="5618591"/>
            <a:ext cx="29451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ゴルフの精神？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533E863F-F1BA-E768-C1FE-1E2367D16A3B}"/>
              </a:ext>
            </a:extLst>
          </p:cNvPr>
          <p:cNvSpPr/>
          <p:nvPr/>
        </p:nvSpPr>
        <p:spPr>
          <a:xfrm rot="5400000">
            <a:off x="8084199" y="5603085"/>
            <a:ext cx="484632" cy="515644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3382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420428"/>
            <a:ext cx="11194742" cy="531214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kumimoji="1" lang="en-US" altLang="ja-JP" sz="21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</a:rPr>
              <a:t>3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</a:rPr>
              <a:t>）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新人（若手）はロータリーに入って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「何を」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求めているのか？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400" b="1" dirty="0">
                <a:latin typeface="游ゴシック" panose="020F0502020204030204"/>
                <a:ea typeface="游ゴシック" panose="020B0400000000000000" pitchFamily="50" charset="-128"/>
              </a:rPr>
              <a:t>　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お釈迦様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は、人が生きていくうえで</a:t>
            </a: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欠かしてはならない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大切なものを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３つ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あげました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　１つは　人生における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「師」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　２つは　人生における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「教え」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　３つは　人生を共に語り合える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「友」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 だと説諭されました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b="1" dirty="0">
                <a:latin typeface="游ゴシック" panose="020F0502020204030204"/>
                <a:ea typeface="游ゴシック" panose="020B0400000000000000" pitchFamily="50" charset="-128"/>
              </a:rPr>
              <a:t>　　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⇒　これらは、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すべてロータリーによって見つけられるもの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00FFFF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（探しに来ている？）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です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027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AAE016F-B226-B768-1D22-82AE12B75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639" y="119849"/>
            <a:ext cx="11212497" cy="1040925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sz="3200" dirty="0"/>
              <a:t>　</a:t>
            </a:r>
            <a:r>
              <a:rPr lang="ja-JP" altLang="en-US" sz="3200" b="1" dirty="0"/>
              <a:t>「</a:t>
            </a:r>
            <a:r>
              <a:rPr lang="ja-JP" altLang="en-US" sz="3200" b="1" dirty="0">
                <a:latin typeface="+mn-ea"/>
                <a:ea typeface="+mn-ea"/>
              </a:rPr>
              <a:t>若手の適性」： </a:t>
            </a:r>
            <a:r>
              <a:rPr lang="ja-JP" altLang="en-US" sz="3200" b="1" dirty="0">
                <a:highlight>
                  <a:srgbClr val="FFFF00"/>
                </a:highlight>
                <a:latin typeface="+mn-ea"/>
                <a:ea typeface="+mn-ea"/>
              </a:rPr>
              <a:t>“挑戦君</a:t>
            </a:r>
            <a:r>
              <a:rPr lang="ja-JP" altLang="en-US" sz="2400" b="1" dirty="0">
                <a:highlight>
                  <a:srgbClr val="FFFF00"/>
                </a:highlight>
                <a:latin typeface="+mn-ea"/>
                <a:ea typeface="+mn-ea"/>
              </a:rPr>
              <a:t>（</a:t>
            </a:r>
            <a:r>
              <a:rPr lang="en-US" altLang="ja-JP" sz="2400" b="1" dirty="0">
                <a:highlight>
                  <a:srgbClr val="FFFF00"/>
                </a:highlight>
                <a:latin typeface="+mn-ea"/>
                <a:ea typeface="+mn-ea"/>
              </a:rPr>
              <a:t>Challenger</a:t>
            </a:r>
            <a:r>
              <a:rPr lang="ja-JP" altLang="en-US" sz="2400" b="1" dirty="0">
                <a:highlight>
                  <a:srgbClr val="FFFF00"/>
                </a:highlight>
                <a:latin typeface="+mn-ea"/>
                <a:ea typeface="+mn-ea"/>
              </a:rPr>
              <a:t>）</a:t>
            </a:r>
            <a:r>
              <a:rPr lang="ja-JP" altLang="en-US" sz="3200" b="1" dirty="0">
                <a:highlight>
                  <a:srgbClr val="FFFF00"/>
                </a:highlight>
                <a:latin typeface="+mn-ea"/>
                <a:ea typeface="+mn-ea"/>
              </a:rPr>
              <a:t>” </a:t>
            </a:r>
            <a:r>
              <a:rPr lang="ja-JP" altLang="en-US" sz="3200" b="1" dirty="0">
                <a:latin typeface="+mn-ea"/>
                <a:ea typeface="+mn-ea"/>
              </a:rPr>
              <a:t>の登場 に期待</a:t>
            </a:r>
            <a:r>
              <a:rPr lang="en-US" altLang="ja-JP" sz="3200" b="1" dirty="0">
                <a:latin typeface="+mn-ea"/>
                <a:ea typeface="+mn-ea"/>
              </a:rPr>
              <a:t>…</a:t>
            </a:r>
            <a:r>
              <a:rPr lang="ja-JP" altLang="en-US" sz="3200" b="1" dirty="0">
                <a:latin typeface="+mn-ea"/>
                <a:ea typeface="+mn-ea"/>
              </a:rPr>
              <a:t>　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ED2C4F1-E9A0-E9E0-5EC2-B8EEDDD3F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660793"/>
            <a:ext cx="5157787" cy="823912"/>
          </a:xfrm>
        </p:spPr>
        <p:txBody>
          <a:bodyPr/>
          <a:lstStyle/>
          <a:p>
            <a:r>
              <a:rPr lang="ja-JP" altLang="en-US" dirty="0"/>
              <a:t>　　 </a:t>
            </a:r>
            <a:r>
              <a:rPr lang="ja-JP" altLang="en-US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成功（</a:t>
            </a:r>
            <a:r>
              <a:rPr lang="en-US" altLang="ja-JP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winner</a:t>
            </a:r>
            <a:r>
              <a:rPr lang="ja-JP" altLang="en-US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）君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のくちぐせ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5B2BE7F-C5F8-399F-F21D-7AEE006DE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4162056"/>
          </a:xfrm>
          <a:ln>
            <a:solidFill>
              <a:srgbClr val="0070C0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 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「やりたい」が口ぐせ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 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ポジティブ（プラス）思考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 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未来志向の言葉  「これから～しよう」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4 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「チャレンジして良かった」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5 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「別の方法を試してみよう」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6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行動してから考える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ja-JP" altLang="en-US" sz="2000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995EABEE-2DB0-0FEE-A4F0-82E4FAD515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ja-JP" altLang="en-US" dirty="0"/>
              <a:t>　　 </a:t>
            </a:r>
            <a:r>
              <a:rPr lang="ja-JP" altLang="en-US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失敗（</a:t>
            </a:r>
            <a:r>
              <a:rPr lang="en-US" altLang="ja-JP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loser</a:t>
            </a:r>
            <a:r>
              <a:rPr lang="ja-JP" altLang="en-US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）君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のくちぐせ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D252F281-EC8E-BB21-49D9-DD1340EB52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4162056"/>
          </a:xfrm>
          <a:ln>
            <a:solidFill>
              <a:srgbClr val="0070C0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 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「ムリ」が口ぐせ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 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ネガティブ（マイナス）思考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 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過去に囚われた言葉  「昔は～だった」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4 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「やらなきゃ良かった」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5 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「また失敗するんじゃないか」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6  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考えてばかりで動かない</a:t>
            </a:r>
          </a:p>
        </p:txBody>
      </p:sp>
      <p:pic>
        <p:nvPicPr>
          <p:cNvPr id="3" name="グラフィックス 2" descr="恋をしている顔 (塗りつぶしなし) 単色塗りつぶし">
            <a:extLst>
              <a:ext uri="{FF2B5EF4-FFF2-40B4-BE49-F238E27FC236}">
                <a16:creationId xmlns:a16="http://schemas.microsoft.com/office/drawing/2014/main" id="{6BE8DE36-7384-75A8-8A70-14C9981C4A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6612" y="1865035"/>
            <a:ext cx="586500" cy="586500"/>
          </a:xfrm>
          <a:prstGeom prst="rect">
            <a:avLst/>
          </a:prstGeom>
        </p:spPr>
      </p:pic>
      <p:pic>
        <p:nvPicPr>
          <p:cNvPr id="11" name="グラフィックス 10" descr="泣き顔 (塗りつぶし) 単色塗りつぶし">
            <a:extLst>
              <a:ext uri="{FF2B5EF4-FFF2-40B4-BE49-F238E27FC236}">
                <a16:creationId xmlns:a16="http://schemas.microsoft.com/office/drawing/2014/main" id="{E01C9111-FAEC-CDFE-3B41-5A99622599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72200" y="1851190"/>
            <a:ext cx="614190" cy="614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42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002DF7C6-619D-EFE9-1825-D21DB999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133165"/>
            <a:ext cx="11212498" cy="1029810"/>
          </a:xfr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/>
          <a:lstStyle/>
          <a:p>
            <a:pPr algn="ctr"/>
            <a:r>
              <a:rPr lang="ja-JP" altLang="en-US" sz="3200" b="1" dirty="0">
                <a:latin typeface="+mn-ea"/>
                <a:ea typeface="+mn-ea"/>
              </a:rPr>
              <a:t>“成功” と “失敗” は 同じ</a:t>
            </a:r>
            <a:r>
              <a:rPr lang="ja-JP" altLang="en-US" sz="3200" b="1" dirty="0">
                <a:highlight>
                  <a:srgbClr val="FFFF00"/>
                </a:highlight>
                <a:latin typeface="+mn-ea"/>
                <a:ea typeface="+mn-ea"/>
              </a:rPr>
              <a:t>「根っこ」</a:t>
            </a:r>
            <a:r>
              <a:rPr lang="ja-JP" altLang="en-US" sz="3200" b="1" dirty="0">
                <a:latin typeface="+mn-ea"/>
                <a:ea typeface="+mn-ea"/>
              </a:rPr>
              <a:t>を持つ</a:t>
            </a:r>
            <a:r>
              <a:rPr lang="en-US" altLang="ja-JP" sz="3200" b="1" dirty="0">
                <a:latin typeface="+mn-ea"/>
                <a:ea typeface="+mn-ea"/>
              </a:rPr>
              <a:t>…</a:t>
            </a:r>
            <a:endParaRPr lang="ja-JP" altLang="en-US" b="1" dirty="0">
              <a:latin typeface="+mn-ea"/>
              <a:ea typeface="+mn-ea"/>
            </a:endParaRPr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71A6D6EE-6C5B-5097-5511-8FB48CCA7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769" y="1509203"/>
            <a:ext cx="11004612" cy="47406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sz="3600" dirty="0"/>
              <a:t>   </a:t>
            </a: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それは</a:t>
            </a:r>
            <a:endParaRPr lang="en-US" altLang="ja-JP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　</a:t>
            </a:r>
            <a:endParaRPr lang="en-US" altLang="ja-JP" sz="3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自分は </a:t>
            </a:r>
            <a:r>
              <a:rPr lang="ja-JP" altLang="en-US" sz="36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“挑戦・行動” </a:t>
            </a:r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したという事実　　　　　</a:t>
            </a: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　　　　             </a:t>
            </a:r>
            <a:endParaRPr lang="en-US" altLang="ja-JP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　　　　　　　　　　　　　です</a:t>
            </a:r>
            <a:endParaRPr lang="en-US" altLang="ja-JP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ヒラギノ角ゴ Pro W3"/>
              </a:rPr>
              <a:t>　成功者たちは</a:t>
            </a:r>
            <a:r>
              <a:rPr lang="ja-JP" altLang="en-US" b="1" u="sng" dirty="0">
                <a:solidFill>
                  <a:srgbClr val="0070C0"/>
                </a:solidFill>
                <a:latin typeface="ヒラギノ角ゴ Pro W3"/>
              </a:rPr>
              <a:t>失敗</a:t>
            </a:r>
            <a:r>
              <a:rPr lang="ja-JP" altLang="en-US" b="1" u="sng" dirty="0">
                <a:latin typeface="ヒラギノ角ゴ Pro W3"/>
              </a:rPr>
              <a:t>を</a:t>
            </a:r>
            <a:r>
              <a:rPr lang="ja-JP" altLang="en-US" b="1" dirty="0">
                <a:highlight>
                  <a:srgbClr val="FFFF00"/>
                </a:highlight>
                <a:latin typeface="ヒラギノ角ゴ Pro W3"/>
              </a:rPr>
              <a:t>「行動量の証明」</a:t>
            </a:r>
            <a:r>
              <a:rPr lang="ja-JP" altLang="en-US" b="1" dirty="0">
                <a:latin typeface="ヒラギノ角ゴ Pro W3"/>
              </a:rPr>
              <a:t>と考えています</a:t>
            </a:r>
            <a:endParaRPr lang="en-US" altLang="ja-JP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b="1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197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AA5EFD-D5B6-527E-EFEF-0D69B9D62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129" y="168676"/>
            <a:ext cx="11185864" cy="1012053"/>
          </a:xfr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b="1" dirty="0">
                <a:latin typeface="+mn-ea"/>
                <a:ea typeface="+mn-ea"/>
              </a:rPr>
              <a:t>バスケットの神様　マイケル・ジョーダンの名言</a:t>
            </a:r>
            <a:r>
              <a:rPr kumimoji="1" lang="en-US" altLang="ja-JP" sz="3200" b="1" dirty="0">
                <a:latin typeface="+mn-ea"/>
                <a:ea typeface="+mn-ea"/>
              </a:rPr>
              <a:t>…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1DEA51-5743-8088-CD0C-5ECCB9DA2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8395"/>
            <a:ext cx="10515600" cy="4616389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人生で </a:t>
            </a:r>
            <a:r>
              <a:rPr kumimoji="1"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9,000</a:t>
            </a:r>
            <a:r>
              <a:rPr kumimoji="1"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回以上は シュートを外した</a:t>
            </a:r>
            <a:endParaRPr kumimoji="1"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およそ</a:t>
            </a:r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300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試合は 負けただろう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kumimoji="1"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26</a:t>
            </a:r>
            <a:r>
              <a:rPr kumimoji="1"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回は 大事なウィニングショットを 任され</a:t>
            </a:r>
            <a:endParaRPr kumimoji="1"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それを外した！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kumimoji="1"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人生で、何度も何度も、ミスを繰り返してきた</a:t>
            </a:r>
            <a:endParaRPr kumimoji="1"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endParaRPr kumimoji="1" lang="en-US" altLang="ja-JP" sz="2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8276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AA5EFD-D5B6-527E-EFEF-0D69B9D62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159799"/>
            <a:ext cx="11168109" cy="1029810"/>
          </a:xfr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/>
          <a:lstStyle/>
          <a:p>
            <a:pPr algn="ctr"/>
            <a:r>
              <a:rPr kumimoji="1" lang="ja-JP" altLang="en-US" sz="3200" b="1" dirty="0">
                <a:latin typeface="+mn-ea"/>
                <a:ea typeface="+mn-ea"/>
              </a:rPr>
              <a:t>バスケットの神様　マイケル・ジョーダンの名言</a:t>
            </a:r>
            <a:r>
              <a:rPr kumimoji="1" lang="en-US" altLang="ja-JP" sz="3200" b="1" dirty="0">
                <a:latin typeface="+mn-ea"/>
                <a:ea typeface="+mn-ea"/>
              </a:rPr>
              <a:t>…</a:t>
            </a:r>
            <a:endParaRPr kumimoji="1" lang="ja-JP" altLang="en-US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1DEA51-5743-8088-CD0C-5ECCB9DA2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8395"/>
            <a:ext cx="10515600" cy="4616389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人生で </a:t>
            </a:r>
            <a:r>
              <a:rPr kumimoji="1"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9,000</a:t>
            </a:r>
            <a:r>
              <a:rPr kumimoji="1"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回以上は シュートを外した</a:t>
            </a:r>
            <a:endParaRPr kumimoji="1"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およそ</a:t>
            </a:r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300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試合は 負けただろう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kumimoji="1"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26</a:t>
            </a:r>
            <a:r>
              <a:rPr kumimoji="1"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回は 大事なウィニングショットを 任され</a:t>
            </a:r>
            <a:endParaRPr kumimoji="1"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それを外した！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kumimoji="1"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人生で、何度も何度も、ミスを繰り返してきた</a:t>
            </a:r>
            <a:endParaRPr kumimoji="1"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endParaRPr kumimoji="1"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4400" b="1" dirty="0">
                <a:solidFill>
                  <a:srgbClr val="FF0000"/>
                </a:solidFill>
                <a:highlight>
                  <a:srgbClr val="FFFF00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だから私は</a:t>
            </a:r>
            <a:r>
              <a:rPr lang="ja-JP" altLang="en-US" sz="44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endParaRPr lang="en-US" altLang="ja-JP" sz="4400" b="1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kumimoji="1" lang="ja-JP" altLang="en-US" sz="4400" b="1" dirty="0">
                <a:solidFill>
                  <a:srgbClr val="FF0000"/>
                </a:solidFill>
                <a:highlight>
                  <a:srgbClr val="FFFF00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成功した！</a:t>
            </a:r>
          </a:p>
        </p:txBody>
      </p:sp>
      <p:pic>
        <p:nvPicPr>
          <p:cNvPr id="1026" name="Picture 2" descr="楽天市場】NBA ブルズ マイケル・ジョーダン レコード ミニ ...">
            <a:extLst>
              <a:ext uri="{FF2B5EF4-FFF2-40B4-BE49-F238E27FC236}">
                <a16:creationId xmlns:a16="http://schemas.microsoft.com/office/drawing/2014/main" id="{04B8C17F-4D91-1E89-97B2-CCA86C7A1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5050" y="4624125"/>
            <a:ext cx="1868750" cy="186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写真家vsナイキ間のジャンプマンロゴやジョーダンの写真を巡る ...">
            <a:extLst>
              <a:ext uri="{FF2B5EF4-FFF2-40B4-BE49-F238E27FC236}">
                <a16:creationId xmlns:a16="http://schemas.microsoft.com/office/drawing/2014/main" id="{B140F274-A145-D3FD-D422-DEF3A1255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31" y="2148395"/>
            <a:ext cx="2496845" cy="1677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45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③ 注がれる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+mn-ea"/>
                <a:ea typeface="+mn-ea"/>
                <a:cs typeface="+mn-cs"/>
              </a:rPr>
              <a:t>水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　⇒　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00FFFF"/>
                </a:highlight>
                <a:uLnTx/>
                <a:uFillTx/>
                <a:latin typeface="+mn-ea"/>
                <a:ea typeface="+mn-ea"/>
                <a:cs typeface="+mn-cs"/>
              </a:rPr>
              <a:t>現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会員の備え　⇒　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00FF00"/>
                </a:highlight>
                <a:uLnTx/>
                <a:uFillTx/>
                <a:latin typeface="+mn-ea"/>
                <a:ea typeface="+mn-ea"/>
                <a:cs typeface="+mn-cs"/>
              </a:rPr>
              <a:t>寛容で公平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な心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420428"/>
            <a:ext cx="11194742" cy="5312144"/>
          </a:xfrm>
        </p:spPr>
        <p:txBody>
          <a:bodyPr/>
          <a:lstStyle/>
          <a:p>
            <a:pPr marL="0" indent="0">
              <a:buNone/>
            </a:pPr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dirty="0"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lang="ja-JP" altLang="en-US" sz="2000" b="1" dirty="0">
                <a:latin typeface="游ゴシック" panose="020F0502020204030204"/>
                <a:ea typeface="游ゴシック" panose="020B0400000000000000" pitchFamily="50" charset="-128"/>
              </a:rPr>
              <a:t>自問：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自分たちが勝手にインクリューシブなクラブだと</a:t>
            </a: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錯覚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していないか？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　　    ⇒ すべての会員から、他会員への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温かい配慮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（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equity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）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が行き届いているか？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　　　　（</a:t>
            </a:r>
            <a:r>
              <a:rPr lang="ja-JP" altLang="en-US" sz="2000" b="1" dirty="0">
                <a:latin typeface="游ゴシック" panose="020F0502020204030204"/>
                <a:ea typeface="游ゴシック" panose="020B0400000000000000" pitchFamily="50" charset="-128"/>
              </a:rPr>
              <a:t>① </a:t>
            </a: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女性差別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、② </a:t>
            </a: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年齢格差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、③ </a:t>
            </a: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年齢序列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の問題はないか？）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b="1" dirty="0"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結論：　すべてにおいて</a:t>
            </a: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相手の立場にたって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考えてあげられているだろうか？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　　　⇒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100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年前</a:t>
            </a:r>
            <a:r>
              <a:rPr lang="ja-JP" altLang="en-US" sz="2000" b="1" dirty="0">
                <a:latin typeface="游ゴシック" panose="020F0502020204030204"/>
                <a:ea typeface="游ゴシック" panose="020B0400000000000000" pitchFamily="50" charset="-128"/>
              </a:rPr>
              <a:t>　ポール・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ハリスは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b="1" dirty="0">
                <a:latin typeface="游ゴシック" panose="020F0502020204030204"/>
                <a:ea typeface="游ゴシック" panose="020B0400000000000000" pitchFamily="50" charset="-128"/>
              </a:rPr>
              <a:t>　　　　　　　　　　　すでに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それを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「寛容さ」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（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tolerance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）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と言っています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65218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375036-D3AA-62B7-482A-00E1BB8D29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図表 5">
            <a:extLst>
              <a:ext uri="{FF2B5EF4-FFF2-40B4-BE49-F238E27FC236}">
                <a16:creationId xmlns:a16="http://schemas.microsoft.com/office/drawing/2014/main" id="{AF6F1F6B-56F2-1741-816D-7030B3D11A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6064305"/>
              </p:ext>
            </p:extLst>
          </p:nvPr>
        </p:nvGraphicFramePr>
        <p:xfrm>
          <a:off x="2242597" y="1555242"/>
          <a:ext cx="6969957" cy="5042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E8B45DA6-15A7-0BC8-E0EA-DC36EFD8E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dirty="0"/>
              <a:t>　</a:t>
            </a:r>
            <a:r>
              <a:rPr kumimoji="1" lang="ja-JP" altLang="en-US" sz="3200" b="1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  <a:ea typeface="+mn-ea"/>
              </a:rPr>
              <a:t>“キレイな花”</a:t>
            </a:r>
            <a:r>
              <a:rPr kumimoji="1" lang="ja-JP" altLang="en-US" sz="3200" b="1" dirty="0">
                <a:latin typeface="+mn-ea"/>
                <a:ea typeface="+mn-ea"/>
              </a:rPr>
              <a:t>を咲かせるために必要な</a:t>
            </a:r>
            <a:r>
              <a:rPr kumimoji="1" lang="ja-JP" altLang="en-US" sz="3200" b="1" dirty="0">
                <a:highlight>
                  <a:srgbClr val="FFFF00"/>
                </a:highlight>
                <a:latin typeface="+mn-ea"/>
                <a:ea typeface="+mn-ea"/>
              </a:rPr>
              <a:t>３つ</a:t>
            </a:r>
            <a:r>
              <a:rPr kumimoji="1" lang="ja-JP" altLang="en-US" sz="3200" b="1" dirty="0">
                <a:latin typeface="+mn-ea"/>
                <a:ea typeface="+mn-ea"/>
              </a:rPr>
              <a:t>の要素</a:t>
            </a:r>
            <a:r>
              <a:rPr kumimoji="1" lang="en-US" altLang="ja-JP" sz="3200" b="1" dirty="0">
                <a:latin typeface="+mn-ea"/>
                <a:ea typeface="+mn-ea"/>
              </a:rPr>
              <a:t> …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A2918E-B160-5286-129F-1E0F07F03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420428"/>
            <a:ext cx="11194742" cy="5312144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7668909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17691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dirty="0"/>
              <a:t>　</a:t>
            </a:r>
            <a:r>
              <a:rPr kumimoji="1" lang="ja-JP" altLang="en-US" sz="3200" b="1" dirty="0">
                <a:latin typeface="+mn-ea"/>
                <a:ea typeface="+mn-ea"/>
              </a:rPr>
              <a:t>クラブにおいて「寛容さ」を阻害する</a:t>
            </a:r>
            <a:r>
              <a:rPr kumimoji="1" lang="ja-JP" altLang="en-US" sz="3200" b="1" dirty="0">
                <a:highlight>
                  <a:srgbClr val="FFFF00"/>
                </a:highlight>
                <a:latin typeface="+mn-ea"/>
                <a:ea typeface="+mn-ea"/>
              </a:rPr>
              <a:t>４つ</a:t>
            </a:r>
            <a:r>
              <a:rPr kumimoji="1" lang="ja-JP" altLang="en-US" sz="3200" b="1" dirty="0">
                <a:latin typeface="+mn-ea"/>
                <a:ea typeface="+mn-ea"/>
              </a:rPr>
              <a:t>の問題点</a:t>
            </a:r>
            <a:r>
              <a:rPr kumimoji="1" lang="en-US" altLang="ja-JP" sz="3200" b="1" dirty="0">
                <a:latin typeface="+mn-ea"/>
                <a:ea typeface="+mn-ea"/>
              </a:rPr>
              <a:t>…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420428"/>
            <a:ext cx="11194742" cy="5312144"/>
          </a:xfrm>
        </p:spPr>
        <p:txBody>
          <a:bodyPr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3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3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cs typeface="+mn-cs"/>
              </a:rPr>
              <a:t>　</a:t>
            </a:r>
            <a:r>
              <a:rPr kumimoji="1" lang="ja-JP" altLang="en-US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cs"/>
              </a:rPr>
              <a:t>１　どこのクラブにも生息している</a:t>
            </a:r>
            <a:r>
              <a:rPr kumimoji="1" lang="ja-JP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cs typeface="+mn-cs"/>
              </a:rPr>
              <a:t>「老太狸暗」</a:t>
            </a:r>
            <a:r>
              <a:rPr kumimoji="1" lang="en-US" altLang="ja-JP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「老太狸暗」を「ロータリアン」と読みます　その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ココロ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は</a:t>
            </a:r>
            <a: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「老」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：　クラブの将来にはまったく関心がなく、自分のことだけに執着している人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「太」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：　自分が得をすることだけに腐心していて、まるで行動（寄付等）が伴わない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　　　　　口先だけの人、ジコチュー（自己中心）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「狸」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：　クラブ・地区等の活動には参加せず、汗をかかないようにふるまう狡猾な人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「暗」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：　その人がいるだけで周囲が暗くなるような負のオーラを持った人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・このような人が好んで集まるクラブには将来はありません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・このような人をクラブに入れてはいけません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・理想のクラブには、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ワガママな人が安住できる居場所はない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のです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742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284085"/>
            <a:ext cx="11194742" cy="64484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b="1" dirty="0">
                <a:latin typeface="+mn-ea"/>
              </a:rPr>
              <a:t>２　シニア会員に求められる</a:t>
            </a:r>
            <a:r>
              <a:rPr lang="ja-JP" altLang="en-US" b="1" dirty="0">
                <a:solidFill>
                  <a:srgbClr val="FF0000"/>
                </a:solidFill>
                <a:latin typeface="+mn-ea"/>
              </a:rPr>
              <a:t>「自省」</a:t>
            </a:r>
            <a:endParaRPr lang="en-US" altLang="ja-JP" b="1" dirty="0">
              <a:solidFill>
                <a:srgbClr val="FF0000"/>
              </a:solidFill>
              <a:latin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1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）「俺はこれまでクラブに充分貢献してきた、寄付はもういいだろう」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2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）クラブのことより、自分のことが優先する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3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）昔は頑張っていた先輩たち、もう一度若い会員に本物のロータリアンとしての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　  矜持を見せて欲しい（寄付も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…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）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4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）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金は出しても口は出さない好々爺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に徹すること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5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）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若手会員から可愛がられるコツ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を早く体得すること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⇒　</a:t>
            </a: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「人間、齢をとればとるほど枯れて無欲になる」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という古諺の間違い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　　老人はそれまでの人生の集大成だから、立派な人は立派になるが、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　　悪い奴はますます悪くなる。その人の性格や生活が滲み出るのだ（性格の先鋭化）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736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319596"/>
            <a:ext cx="11194742" cy="64129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b="1" dirty="0"/>
              <a:t>３　せっかく入ってきた新会員のフォローができない</a:t>
            </a:r>
            <a:r>
              <a:rPr lang="ja-JP" alt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現</a:t>
            </a:r>
            <a:r>
              <a:rPr lang="ja-JP" altLang="en-US" b="1" dirty="0"/>
              <a:t>会員</a:t>
            </a:r>
            <a:endParaRPr lang="en-US" altLang="ja-JP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       </a:t>
            </a:r>
            <a:endParaRPr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       1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フォロー？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誰かがやるだろ、俺もよく知らないし、そのうち解るさ（無責任）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（本来はクラブの責任！　可能ならば地区委員会が援助すべき）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）啓蒙教育によって育てられる一体感、共有感、仲間意識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）「モノ（物）よりコト</a:t>
            </a: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（物語・エピソード）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」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storytelling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を大切に！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（物そのものの価値　＜　物を得ることによって体験できる物語・ストーリー）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　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 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新会員の退会は、その周りのターゲット層をガッポリ喪失すること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を知るべし！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　         ⇒　新会員がクラブに</a:t>
            </a: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居続けることは有意義だ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と思える環境を作ること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          ⇒　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「楽しいところに人は集まる」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という当然の論理</a:t>
            </a:r>
            <a:r>
              <a:rPr lang="ja-JP" altLang="en-US" sz="2000" b="1" dirty="0">
                <a:latin typeface="游ゴシック" panose="020F0502020204030204"/>
                <a:ea typeface="游ゴシック" panose="020B0400000000000000" pitchFamily="50" charset="-128"/>
              </a:rPr>
              <a:t>を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理解する　　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1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319596"/>
            <a:ext cx="11685972" cy="6412976"/>
          </a:xfrm>
        </p:spPr>
        <p:txBody>
          <a:bodyPr>
            <a:normAutofit/>
          </a:bodyPr>
          <a:lstStyle/>
          <a:p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b="1" dirty="0"/>
              <a:t>４　会員増強に</a:t>
            </a:r>
            <a:r>
              <a:rPr lang="ja-JP" altLang="en-US" b="1" dirty="0">
                <a:solidFill>
                  <a:srgbClr val="0070C0"/>
                </a:solidFill>
              </a:rPr>
              <a:t>ヤル気のない</a:t>
            </a:r>
            <a:r>
              <a:rPr lang="ja-JP" altLang="en-US" b="1" dirty="0"/>
              <a:t>クラブ・リーダー： </a:t>
            </a:r>
            <a:r>
              <a:rPr lang="ja-JP" altLang="en-US" b="1" dirty="0">
                <a:highlight>
                  <a:srgbClr val="00FF00"/>
                </a:highlight>
              </a:rPr>
              <a:t>５類型</a:t>
            </a:r>
            <a:endParaRPr lang="en-US" altLang="ja-JP" b="1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kumimoji="1" lang="ja-JP" altLang="en-US" b="1" dirty="0"/>
              <a:t>　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）無理せず、１年を無事・無難にやり過ごせればいいさ：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無責任型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highlight>
                <a:srgbClr val="FFFF00"/>
              </a:highlight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  そうすれば、俺もパスト会長だ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）会員増強なんて子供のやることだ　　量より質が大切だ（どの口が言う？）：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言い逃れ型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highlight>
                <a:srgbClr val="FFFF00"/>
              </a:highlight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）クラブは俺が居る間だけ楽しければいいさ、あとのことは知らないさ：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自己チュー型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highlight>
                <a:srgbClr val="FFFF00"/>
              </a:highlight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）誰か知らないヤツが入ってきたら、いまの楽しい和・輪を乱すかも知れない：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保身型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highlight>
                <a:srgbClr val="FFFF00"/>
              </a:highlight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）うちは定員を３０人と決めている。そのくらいが皆が分かり合えるサイズだ：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言い訳型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highlight>
                <a:srgbClr val="FFFF00"/>
              </a:highlight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　⇒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「果報は寝て待て」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のことわざ：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「果報」＝「幸せ」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と解釈していませんか？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「果報」＝</a:t>
            </a:r>
            <a:r>
              <a:rPr kumimoji="1" lang="ja-JP" altLang="en-US" sz="20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「因果応報」</a:t>
            </a:r>
            <a:r>
              <a:rPr kumimoji="1"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：　</a:t>
            </a:r>
            <a:r>
              <a:rPr kumimoji="1" lang="ja-JP" altLang="en-US" sz="20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今の状況は、すべて過去の行動から招かれたモノ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15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9907A8-5C22-3898-3792-0D7A01AEC4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49E574-7083-7228-7B59-566D62D42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7" y="125428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dirty="0"/>
              <a:t>　</a:t>
            </a:r>
            <a:r>
              <a:rPr kumimoji="1" lang="ja-JP" altLang="en-US" sz="3200" b="1" dirty="0">
                <a:latin typeface="+mn-ea"/>
                <a:ea typeface="+mn-ea"/>
              </a:rPr>
              <a:t> </a:t>
            </a:r>
            <a:r>
              <a:rPr lang="en-US" altLang="ja-JP" sz="3200" b="1" dirty="0">
                <a:latin typeface="+mn-ea"/>
                <a:ea typeface="+mn-ea"/>
              </a:rPr>
              <a:t>J</a:t>
            </a:r>
            <a:r>
              <a:rPr kumimoji="1" lang="en-US" altLang="ja-JP" sz="3200" b="1" dirty="0">
                <a:latin typeface="+mn-ea"/>
                <a:ea typeface="+mn-ea"/>
              </a:rPr>
              <a:t>.</a:t>
            </a:r>
            <a:r>
              <a:rPr kumimoji="1" lang="ja-JP" altLang="en-US" sz="3200" b="1" dirty="0">
                <a:latin typeface="+mn-ea"/>
                <a:ea typeface="+mn-ea"/>
              </a:rPr>
              <a:t>ｼﾞｮｰﾝｽﾞ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元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RI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会長</a:t>
            </a:r>
            <a:r>
              <a:rPr kumimoji="1" lang="ja-JP" altLang="en-US" sz="3200" b="1" dirty="0">
                <a:latin typeface="+mn-ea"/>
                <a:ea typeface="+mn-ea"/>
              </a:rPr>
              <a:t>（</a:t>
            </a:r>
            <a:r>
              <a:rPr kumimoji="1" lang="en-US" altLang="ja-JP" sz="3200" b="1" dirty="0">
                <a:latin typeface="+mn-ea"/>
                <a:ea typeface="+mn-ea"/>
              </a:rPr>
              <a:t>2022-2023</a:t>
            </a:r>
            <a:r>
              <a:rPr kumimoji="1" lang="ja-JP" altLang="en-US" sz="3200" b="1" dirty="0">
                <a:latin typeface="+mn-ea"/>
                <a:ea typeface="+mn-ea"/>
              </a:rPr>
              <a:t>）の言葉（</a:t>
            </a:r>
            <a:r>
              <a:rPr kumimoji="1" lang="en-US" altLang="ja-JP" sz="3200" b="1" dirty="0">
                <a:latin typeface="+mn-ea"/>
                <a:ea typeface="+mn-ea"/>
              </a:rPr>
              <a:t>3/26</a:t>
            </a:r>
            <a:r>
              <a:rPr kumimoji="1" lang="ja-JP" altLang="en-US" sz="3200" b="1" dirty="0">
                <a:latin typeface="+mn-ea"/>
                <a:ea typeface="+mn-ea"/>
              </a:rPr>
              <a:t>）</a:t>
            </a:r>
            <a:r>
              <a:rPr kumimoji="1" lang="en-US" altLang="ja-JP" sz="3200" b="1" dirty="0">
                <a:latin typeface="+mn-ea"/>
                <a:ea typeface="+mn-ea"/>
              </a:rPr>
              <a:t>…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53AEFB-F6CD-58BD-7BA0-CCD2B0D86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7" y="1420428"/>
            <a:ext cx="11416683" cy="53121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b="1" dirty="0">
                <a:solidFill>
                  <a:srgbClr val="00B0F0"/>
                </a:solidFill>
                <a:latin typeface="+mn-ea"/>
              </a:rPr>
              <a:t>①　「雑草に水はやらなくてもいい」</a:t>
            </a:r>
            <a:endParaRPr lang="en-US" altLang="ja-JP" b="1" dirty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ja-JP" sz="2600" b="1" dirty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endParaRPr lang="en-US" altLang="ja-JP" sz="2600" b="1" dirty="0">
              <a:solidFill>
                <a:schemeClr val="bg1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2600" b="1" dirty="0">
                <a:solidFill>
                  <a:schemeClr val="bg1"/>
                </a:solidFill>
                <a:latin typeface="+mn-ea"/>
              </a:rPr>
              <a:t>　②　「限りある水は花を咲かせる植物にやるべきだ」</a:t>
            </a:r>
            <a:endParaRPr lang="en-US" altLang="ja-JP" sz="2600" b="1" dirty="0">
              <a:solidFill>
                <a:schemeClr val="bg1"/>
              </a:solidFill>
              <a:latin typeface="+mn-ea"/>
            </a:endParaRPr>
          </a:p>
          <a:p>
            <a:pPr marL="0" indent="0">
              <a:buNone/>
            </a:pPr>
            <a:endParaRPr lang="en-US" altLang="ja-JP" sz="2600" b="1" dirty="0">
              <a:solidFill>
                <a:schemeClr val="bg1"/>
              </a:solidFill>
              <a:latin typeface="+mn-ea"/>
            </a:endParaRPr>
          </a:p>
          <a:p>
            <a:pPr marL="0" indent="0">
              <a:buNone/>
            </a:pPr>
            <a:endParaRPr lang="en-US" altLang="ja-JP" sz="2600" b="1" dirty="0">
              <a:solidFill>
                <a:schemeClr val="bg1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2600" b="1" dirty="0">
                <a:solidFill>
                  <a:schemeClr val="bg1"/>
                </a:solidFill>
                <a:latin typeface="+mn-ea"/>
              </a:rPr>
              <a:t>　③　「雑草は抜くことだ！」</a:t>
            </a:r>
            <a:endParaRPr lang="en-US" altLang="ja-JP" sz="2600" b="1" dirty="0">
              <a:solidFill>
                <a:schemeClr val="bg1"/>
              </a:solidFill>
              <a:latin typeface="+mn-ea"/>
            </a:endParaRPr>
          </a:p>
          <a:p>
            <a:pPr marL="0" indent="0">
              <a:buNone/>
            </a:pPr>
            <a:endParaRPr kumimoji="1" lang="en-US" altLang="ja-JP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b="1" dirty="0"/>
              <a:t>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96331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789A75-6E5E-C2BF-4295-731D9771BD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972A4F-9F9E-AF7E-9571-367884FD3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7" y="125428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dirty="0"/>
              <a:t>　</a:t>
            </a:r>
            <a:r>
              <a:rPr kumimoji="1" lang="ja-JP" altLang="en-US" sz="3200" b="1" dirty="0">
                <a:latin typeface="+mn-ea"/>
                <a:ea typeface="+mn-ea"/>
              </a:rPr>
              <a:t> </a:t>
            </a:r>
            <a:r>
              <a:rPr lang="en-US" altLang="ja-JP" sz="3200" b="1" dirty="0">
                <a:latin typeface="+mn-ea"/>
                <a:ea typeface="+mn-ea"/>
              </a:rPr>
              <a:t>J</a:t>
            </a:r>
            <a:r>
              <a:rPr kumimoji="1" lang="en-US" altLang="ja-JP" sz="3200" b="1" dirty="0">
                <a:latin typeface="+mn-ea"/>
                <a:ea typeface="+mn-ea"/>
              </a:rPr>
              <a:t>.</a:t>
            </a:r>
            <a:r>
              <a:rPr kumimoji="1" lang="ja-JP" altLang="en-US" sz="3200" b="1" dirty="0">
                <a:latin typeface="+mn-ea"/>
                <a:ea typeface="+mn-ea"/>
              </a:rPr>
              <a:t>ｼﾞｮｰﾝｽﾞ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元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RI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会長</a:t>
            </a:r>
            <a:r>
              <a:rPr kumimoji="1" lang="ja-JP" altLang="en-US" sz="3200" b="1" dirty="0">
                <a:latin typeface="+mn-ea"/>
                <a:ea typeface="+mn-ea"/>
              </a:rPr>
              <a:t>（</a:t>
            </a:r>
            <a:r>
              <a:rPr kumimoji="1" lang="en-US" altLang="ja-JP" sz="3200" b="1" dirty="0">
                <a:latin typeface="+mn-ea"/>
                <a:ea typeface="+mn-ea"/>
              </a:rPr>
              <a:t>2022-2023</a:t>
            </a:r>
            <a:r>
              <a:rPr kumimoji="1" lang="ja-JP" altLang="en-US" sz="3200" b="1" dirty="0">
                <a:latin typeface="+mn-ea"/>
                <a:ea typeface="+mn-ea"/>
              </a:rPr>
              <a:t>）の言葉（</a:t>
            </a:r>
            <a:r>
              <a:rPr kumimoji="1" lang="en-US" altLang="ja-JP" sz="3200" b="1" dirty="0">
                <a:latin typeface="+mn-ea"/>
                <a:ea typeface="+mn-ea"/>
              </a:rPr>
              <a:t>3/26</a:t>
            </a:r>
            <a:r>
              <a:rPr kumimoji="1" lang="ja-JP" altLang="en-US" sz="3200" b="1" dirty="0">
                <a:latin typeface="+mn-ea"/>
                <a:ea typeface="+mn-ea"/>
              </a:rPr>
              <a:t>）</a:t>
            </a:r>
            <a:r>
              <a:rPr kumimoji="1" lang="en-US" altLang="ja-JP" sz="3200" b="1" dirty="0">
                <a:latin typeface="+mn-ea"/>
                <a:ea typeface="+mn-ea"/>
              </a:rPr>
              <a:t>…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97F535-83F1-DDE7-556A-F4DACA87E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7" y="1420428"/>
            <a:ext cx="11416683" cy="53121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b="1" dirty="0">
                <a:solidFill>
                  <a:srgbClr val="00B0F0"/>
                </a:solidFill>
                <a:latin typeface="+mn-ea"/>
              </a:rPr>
              <a:t>①　「雑草に水はやらなくてもいい」</a:t>
            </a:r>
            <a:endParaRPr lang="en-US" altLang="ja-JP" b="1" dirty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ja-JP" sz="2600" b="1" dirty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endParaRPr lang="en-US" altLang="ja-JP" sz="2600" b="1" dirty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2600" b="1" dirty="0">
                <a:solidFill>
                  <a:srgbClr val="0070C0"/>
                </a:solidFill>
                <a:latin typeface="+mn-ea"/>
              </a:rPr>
              <a:t>　</a:t>
            </a:r>
            <a:r>
              <a:rPr lang="ja-JP" altLang="en-US" sz="2600" b="1" dirty="0">
                <a:latin typeface="+mn-ea"/>
              </a:rPr>
              <a:t>②　「水は花を咲かせる植物にやるべきだ」</a:t>
            </a:r>
            <a:endParaRPr lang="en-US" altLang="ja-JP" sz="2600" b="1" dirty="0">
              <a:latin typeface="+mn-ea"/>
            </a:endParaRPr>
          </a:p>
          <a:p>
            <a:pPr marL="0" indent="0">
              <a:buNone/>
            </a:pPr>
            <a:endParaRPr lang="en-US" altLang="ja-JP" sz="2600" b="1" dirty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ja-JP" sz="2600" b="1" dirty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2600" b="1" dirty="0">
                <a:solidFill>
                  <a:srgbClr val="0070C0"/>
                </a:solidFill>
                <a:latin typeface="+mn-ea"/>
              </a:rPr>
              <a:t>　</a:t>
            </a:r>
            <a:endParaRPr kumimoji="1" lang="en-US" altLang="ja-JP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b="1" dirty="0"/>
              <a:t>　</a:t>
            </a:r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5827959-F561-E717-BC61-B0E919ACC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2854" y="2675308"/>
            <a:ext cx="841321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3787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789A75-6E5E-C2BF-4295-731D9771BD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972A4F-9F9E-AF7E-9571-367884FD3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7" y="125428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dirty="0"/>
              <a:t>　</a:t>
            </a:r>
            <a:r>
              <a:rPr kumimoji="1" lang="ja-JP" altLang="en-US" sz="3200" b="1" dirty="0">
                <a:latin typeface="+mn-ea"/>
                <a:ea typeface="+mn-ea"/>
              </a:rPr>
              <a:t> </a:t>
            </a:r>
            <a:r>
              <a:rPr lang="en-US" altLang="ja-JP" sz="3200" b="1" dirty="0">
                <a:latin typeface="+mn-ea"/>
                <a:ea typeface="+mn-ea"/>
              </a:rPr>
              <a:t>J</a:t>
            </a:r>
            <a:r>
              <a:rPr kumimoji="1" lang="en-US" altLang="ja-JP" sz="3200" b="1" dirty="0">
                <a:latin typeface="+mn-ea"/>
                <a:ea typeface="+mn-ea"/>
              </a:rPr>
              <a:t>.</a:t>
            </a:r>
            <a:r>
              <a:rPr kumimoji="1" lang="ja-JP" altLang="en-US" sz="3200" b="1" dirty="0">
                <a:latin typeface="+mn-ea"/>
                <a:ea typeface="+mn-ea"/>
              </a:rPr>
              <a:t>ｼﾞｮｰﾝｽﾞ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元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RI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会長</a:t>
            </a:r>
            <a:r>
              <a:rPr kumimoji="1" lang="ja-JP" altLang="en-US" sz="3200" b="1" dirty="0">
                <a:latin typeface="+mn-ea"/>
                <a:ea typeface="+mn-ea"/>
              </a:rPr>
              <a:t>（</a:t>
            </a:r>
            <a:r>
              <a:rPr kumimoji="1" lang="en-US" altLang="ja-JP" sz="3200" b="1" dirty="0">
                <a:latin typeface="+mn-ea"/>
                <a:ea typeface="+mn-ea"/>
              </a:rPr>
              <a:t>2022-2023</a:t>
            </a:r>
            <a:r>
              <a:rPr kumimoji="1" lang="ja-JP" altLang="en-US" sz="3200" b="1" dirty="0">
                <a:latin typeface="+mn-ea"/>
                <a:ea typeface="+mn-ea"/>
              </a:rPr>
              <a:t>）の言葉（</a:t>
            </a:r>
            <a:r>
              <a:rPr kumimoji="1" lang="en-US" altLang="ja-JP" sz="3200" b="1" dirty="0">
                <a:latin typeface="+mn-ea"/>
                <a:ea typeface="+mn-ea"/>
              </a:rPr>
              <a:t>3/26</a:t>
            </a:r>
            <a:r>
              <a:rPr kumimoji="1" lang="ja-JP" altLang="en-US" sz="3200" b="1" dirty="0">
                <a:latin typeface="+mn-ea"/>
                <a:ea typeface="+mn-ea"/>
              </a:rPr>
              <a:t>）</a:t>
            </a:r>
            <a:r>
              <a:rPr kumimoji="1" lang="en-US" altLang="ja-JP" sz="3200" b="1" dirty="0">
                <a:latin typeface="+mn-ea"/>
                <a:ea typeface="+mn-ea"/>
              </a:rPr>
              <a:t>…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97F535-83F1-DDE7-556A-F4DACA87E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7" y="1420428"/>
            <a:ext cx="11416683" cy="53121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b="1" dirty="0">
                <a:solidFill>
                  <a:srgbClr val="00B0F0"/>
                </a:solidFill>
                <a:latin typeface="+mn-ea"/>
              </a:rPr>
              <a:t>①　「雑草に水はやらなくてもいい」</a:t>
            </a:r>
            <a:endParaRPr lang="en-US" altLang="ja-JP" b="1" dirty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ja-JP" sz="2600" b="1" dirty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endParaRPr lang="en-US" altLang="ja-JP" sz="2600" b="1" dirty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2600" b="1" dirty="0">
                <a:solidFill>
                  <a:srgbClr val="0070C0"/>
                </a:solidFill>
                <a:latin typeface="+mn-ea"/>
              </a:rPr>
              <a:t>　</a:t>
            </a:r>
            <a:r>
              <a:rPr lang="ja-JP" altLang="en-US" sz="2600" b="1" dirty="0">
                <a:latin typeface="+mn-ea"/>
              </a:rPr>
              <a:t>②　「水は花を咲かせる植物にやるべきだ」</a:t>
            </a:r>
            <a:endParaRPr lang="en-US" altLang="ja-JP" sz="2600" b="1" dirty="0">
              <a:latin typeface="+mn-ea"/>
            </a:endParaRPr>
          </a:p>
          <a:p>
            <a:pPr marL="0" indent="0">
              <a:buNone/>
            </a:pPr>
            <a:endParaRPr lang="en-US" altLang="ja-JP" sz="2600" b="1" dirty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ja-JP" sz="2600" b="1" dirty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2600" b="1" dirty="0">
                <a:solidFill>
                  <a:srgbClr val="0070C0"/>
                </a:solidFill>
                <a:latin typeface="+mn-ea"/>
              </a:rPr>
              <a:t>　</a:t>
            </a:r>
            <a:r>
              <a:rPr lang="ja-JP" altLang="en-US" sz="2600" b="1" dirty="0">
                <a:solidFill>
                  <a:srgbClr val="FF0000"/>
                </a:solidFill>
                <a:latin typeface="+mn-ea"/>
              </a:rPr>
              <a:t>③　「雑草は抜くことだ！」</a:t>
            </a:r>
            <a:endParaRPr lang="en-US" altLang="ja-JP" sz="2600" b="1" dirty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endParaRPr kumimoji="1" lang="en-US" altLang="ja-JP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b="1" dirty="0"/>
              <a:t>　</a:t>
            </a:r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BD04D84-6E61-FC77-341B-DCE15DAEDD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2855" y="4076500"/>
            <a:ext cx="841321" cy="57307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E5827959-F561-E717-BC61-B0E919ACC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2854" y="2675308"/>
            <a:ext cx="841321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3608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dirty="0"/>
              <a:t>　</a:t>
            </a:r>
            <a:r>
              <a:rPr kumimoji="1" lang="ja-JP" altLang="en-US" sz="3200" b="1" dirty="0">
                <a:latin typeface="+mn-ea"/>
                <a:ea typeface="+mn-ea"/>
              </a:rPr>
              <a:t>「ロータリーの真髄」を知ろう</a:t>
            </a:r>
            <a:r>
              <a:rPr kumimoji="1" lang="en-US" altLang="ja-JP" sz="3200" b="1" dirty="0">
                <a:latin typeface="+mn-ea"/>
                <a:ea typeface="+mn-ea"/>
              </a:rPr>
              <a:t>…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7" y="1420428"/>
            <a:ext cx="11416683" cy="5312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sz="2600" b="1" dirty="0">
                <a:solidFill>
                  <a:srgbClr val="0070C0"/>
                </a:solidFill>
                <a:highlight>
                  <a:srgbClr val="FFFF00"/>
                </a:highlight>
              </a:rPr>
              <a:t>質問：</a:t>
            </a:r>
            <a:r>
              <a:rPr lang="ja-JP" altLang="en-US" sz="2600" b="1" dirty="0">
                <a:solidFill>
                  <a:srgbClr val="0070C0"/>
                </a:solidFill>
              </a:rPr>
              <a:t> 　皆さんは、何故ロータリーを続けているのですか？</a:t>
            </a:r>
            <a:endParaRPr lang="en-US" altLang="ja-JP" sz="26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kumimoji="1" lang="en-US" altLang="ja-JP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b="1" dirty="0"/>
              <a:t>　</a:t>
            </a:r>
            <a:r>
              <a:rPr kumimoji="1" lang="ja-JP" altLang="en-US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ロータリーでは、</a:t>
            </a:r>
            <a:r>
              <a:rPr kumimoji="1" lang="ja-JP" altLang="en-US" sz="23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「人生の目的」</a:t>
            </a:r>
            <a:r>
              <a:rPr kumimoji="1" lang="ja-JP" altLang="en-US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を知ることができるという人がいます</a:t>
            </a:r>
            <a:endParaRPr kumimoji="1" lang="en-US" altLang="ja-JP" sz="23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  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⇒　「人生の目的」とは何か？　先覚者たちはそれをどう説いているのか？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   　　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・新渡戸稲造・内村鑑三 ：　「品格の完成」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  　 ・仏教（真言宗）の教え ：　「心を磨くこと」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   　・京セラ・稲盛和夫氏　 ：　「心を磨き、魂を高めること」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　　　　　　　　　　　　　 　　　⇒「それは生きる意味、人生の意義そのもの」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  ⇒　ロータリーの魅力は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「自分磨きの旅」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を経験できること（＝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「人生の道場」米山梅吉翁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）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　 ⇒　その答えは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「例会」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にあるはずです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538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dirty="0"/>
              <a:t>　</a:t>
            </a:r>
            <a:r>
              <a:rPr kumimoji="1" lang="ja-JP" altLang="en-US" sz="3200" b="1" dirty="0">
                <a:latin typeface="+mn-ea"/>
                <a:ea typeface="+mn-ea"/>
              </a:rPr>
              <a:t>大切なロータリー行事である「例会」の</a:t>
            </a:r>
            <a:r>
              <a:rPr kumimoji="1" lang="ja-JP" altLang="en-US" sz="3200" b="1" dirty="0">
                <a:solidFill>
                  <a:srgbClr val="FF0000"/>
                </a:solidFill>
                <a:latin typeface="+mn-ea"/>
                <a:ea typeface="+mn-ea"/>
              </a:rPr>
              <a:t>効用</a:t>
            </a:r>
            <a:r>
              <a:rPr kumimoji="1" lang="ja-JP" altLang="en-US" sz="3200" b="1" dirty="0">
                <a:latin typeface="+mn-ea"/>
                <a:ea typeface="+mn-ea"/>
              </a:rPr>
              <a:t>は？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420428"/>
            <a:ext cx="11194742" cy="5312144"/>
          </a:xfrm>
        </p:spPr>
        <p:txBody>
          <a:bodyPr>
            <a:normAutofit/>
          </a:bodyPr>
          <a:lstStyle/>
          <a:p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ⅰ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シニア会員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にとっての例会の意義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⇒　シニア会員には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「キョウヨウ」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と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「キョウイク」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が必要だという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⇒　「キョウヨウ」：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今日、用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がある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　　「キョウイク」：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今日、行く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ところがある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ⅱ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中堅会員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にとっての例会の意義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⇒　仕事、家庭の充実のための人脈（エグゼクティブ・クラス）の活用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ⅲ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若手会員・新会員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にとっての例会の意義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⇒　未知の業界における多数・多様な人脈を一遍に手に入れられること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　　地元財界へのスムースなデビューが果たせること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081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dirty="0"/>
              <a:t>　</a:t>
            </a:r>
            <a:r>
              <a:rPr kumimoji="1" lang="ja-JP" altLang="en-US" sz="3200" b="1" dirty="0">
                <a:latin typeface="+mn-ea"/>
                <a:ea typeface="+mn-ea"/>
              </a:rPr>
              <a:t>皆で「イベント」を作ろう！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420428"/>
            <a:ext cx="11194742" cy="5312144"/>
          </a:xfrm>
        </p:spPr>
        <p:txBody>
          <a:bodyPr>
            <a:normAutofit/>
          </a:bodyPr>
          <a:lstStyle/>
          <a:p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EBDFF9-A13E-10B9-0797-5213606F690B}"/>
              </a:ext>
            </a:extLst>
          </p:cNvPr>
          <p:cNvSpPr txBox="1"/>
          <p:nvPr/>
        </p:nvSpPr>
        <p:spPr>
          <a:xfrm>
            <a:off x="506027" y="1847335"/>
            <a:ext cx="11398927" cy="4423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ⅰ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「イベント」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（〇周年記念式典など）の開催に必要な前提条件（持つべき意識）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(1)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前例踏襲は止める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(2)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内輪で済まそう、簡単に済まそう、目立つことは止めよう、の意識は捨てる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  ⇒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できるだけ</a:t>
            </a: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面倒くさいこと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を企画して、</a:t>
            </a: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全員参加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で汗を流し、完成の</a:t>
            </a: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達成感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を味わおう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ⅱ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「少年スポーツ漫画」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の成功のロジックの活用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(1)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友 情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：　クラブの仲間たちと共に（仲間やライバルの存在）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(2)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努 力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：　同じ目標に向けて一生懸命準備・活動すれば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(3)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勝 利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：　事業は成功し、皆でその達成感を共有できる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  ⇒　この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３点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が揃えば、必ず成功すると言われているロジック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  ⇒　ロータリー・イベントも同じ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2085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CE8906-B54A-852E-A98F-C880F06E3C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図表 5">
            <a:extLst>
              <a:ext uri="{FF2B5EF4-FFF2-40B4-BE49-F238E27FC236}">
                <a16:creationId xmlns:a16="http://schemas.microsoft.com/office/drawing/2014/main" id="{0434AA26-EFD7-BFA6-92E6-4BF66C75E9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6983465"/>
              </p:ext>
            </p:extLst>
          </p:nvPr>
        </p:nvGraphicFramePr>
        <p:xfrm>
          <a:off x="2242597" y="1555242"/>
          <a:ext cx="6969957" cy="5042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2E1629C1-17CB-82D6-B751-5B1023F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dirty="0"/>
              <a:t>　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“</a:t>
            </a:r>
            <a:r>
              <a:rPr kumimoji="1" lang="ja-JP" altLang="en-US" sz="3200" b="1" dirty="0">
                <a:solidFill>
                  <a:srgbClr val="FF0000"/>
                </a:solidFill>
                <a:latin typeface="+mn-ea"/>
                <a:ea typeface="+mn-ea"/>
              </a:rPr>
              <a:t>クラブの活性化”</a:t>
            </a:r>
            <a:r>
              <a:rPr kumimoji="1" lang="ja-JP" altLang="en-US" sz="3200" b="1" dirty="0">
                <a:latin typeface="+mn-ea"/>
                <a:ea typeface="+mn-ea"/>
              </a:rPr>
              <a:t>に必要な３つの</a:t>
            </a:r>
            <a:r>
              <a:rPr kumimoji="1" lang="ja-JP" altLang="en-US" sz="3200" b="1" dirty="0">
                <a:highlight>
                  <a:srgbClr val="FFFF00"/>
                </a:highlight>
                <a:latin typeface="+mn-ea"/>
                <a:ea typeface="+mn-ea"/>
              </a:rPr>
              <a:t> </a:t>
            </a:r>
            <a:r>
              <a:rPr kumimoji="1" lang="en-US" altLang="ja-JP" b="1" dirty="0">
                <a:highlight>
                  <a:srgbClr val="FFFF00"/>
                </a:highlight>
                <a:latin typeface="+mn-ea"/>
                <a:ea typeface="+mn-ea"/>
              </a:rPr>
              <a:t>D E I</a:t>
            </a:r>
            <a:r>
              <a:rPr kumimoji="1" lang="en-US" altLang="ja-JP" sz="3200" b="1" dirty="0">
                <a:highlight>
                  <a:srgbClr val="FFFF00"/>
                </a:highlight>
                <a:latin typeface="+mn-ea"/>
                <a:ea typeface="+mn-ea"/>
              </a:rPr>
              <a:t> </a:t>
            </a:r>
            <a:r>
              <a:rPr kumimoji="1" lang="en-US" altLang="ja-JP" sz="3200" b="1" dirty="0">
                <a:latin typeface="+mn-ea"/>
                <a:ea typeface="+mn-ea"/>
              </a:rPr>
              <a:t>…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D0E4E2-D723-DA98-98FA-58DED3304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420428"/>
            <a:ext cx="11194742" cy="5312144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kumimoji="1" lang="ja-JP" altLang="en-US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C894C8-E4E7-3314-4A38-722155B48255}"/>
              </a:ext>
            </a:extLst>
          </p:cNvPr>
          <p:cNvSpPr txBox="1"/>
          <p:nvPr/>
        </p:nvSpPr>
        <p:spPr>
          <a:xfrm>
            <a:off x="4014587" y="6106646"/>
            <a:ext cx="1997476" cy="372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（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Inclusion)</a:t>
            </a:r>
          </a:p>
        </p:txBody>
      </p:sp>
      <p:pic>
        <p:nvPicPr>
          <p:cNvPr id="16" name="グラフィックス 15" descr="森林の光景 単色塗りつぶし">
            <a:extLst>
              <a:ext uri="{FF2B5EF4-FFF2-40B4-BE49-F238E27FC236}">
                <a16:creationId xmlns:a16="http://schemas.microsoft.com/office/drawing/2014/main" id="{DB270069-8FB7-DDA8-B87D-710F21CAE53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66317" y="4965838"/>
            <a:ext cx="914400" cy="914400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2F06D02-9976-D793-6A6F-DCB8C6181481}"/>
              </a:ext>
            </a:extLst>
          </p:cNvPr>
          <p:cNvSpPr txBox="1"/>
          <p:nvPr/>
        </p:nvSpPr>
        <p:spPr>
          <a:xfrm>
            <a:off x="5642499" y="5572154"/>
            <a:ext cx="4916010" cy="427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⇒クラブの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文化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⇒良質な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居心地</a:t>
            </a:r>
            <a:endParaRPr kumimoji="1" lang="en-US" altLang="ja-JP" sz="2400" b="1" i="0" u="sng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7367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dirty="0"/>
              <a:t>　</a:t>
            </a:r>
            <a:r>
              <a:rPr kumimoji="1" lang="ja-JP" altLang="en-US" sz="3200" b="1" dirty="0">
                <a:latin typeface="+mn-ea"/>
                <a:ea typeface="+mn-ea"/>
              </a:rPr>
              <a:t>最後に一言</a:t>
            </a:r>
            <a:r>
              <a:rPr kumimoji="1" lang="en-US" altLang="ja-JP" sz="3200" b="1" dirty="0">
                <a:latin typeface="+mn-ea"/>
                <a:ea typeface="+mn-ea"/>
              </a:rPr>
              <a:t>…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748902"/>
            <a:ext cx="11194742" cy="4983669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sz="2000" b="1" dirty="0">
                <a:latin typeface="+mn-ea"/>
              </a:rPr>
              <a:t>浄土真宗？</a:t>
            </a:r>
            <a:r>
              <a:rPr lang="ja-JP" altLang="en-US" sz="2000" b="1" dirty="0"/>
              <a:t>の寺院（金沢）に掲げられていた一言</a:t>
            </a:r>
            <a:r>
              <a:rPr lang="en-US" altLang="ja-JP" sz="2000" b="1" dirty="0"/>
              <a:t>…</a:t>
            </a:r>
          </a:p>
          <a:p>
            <a:pPr marL="0" indent="0">
              <a:buNone/>
            </a:pPr>
            <a:endParaRPr kumimoji="1"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　　「あなたの　</a:t>
            </a:r>
            <a:r>
              <a:rPr lang="ja-JP" altLang="en-US" sz="2000" b="1" u="sng" dirty="0"/>
              <a:t>これ</a:t>
            </a:r>
            <a:r>
              <a:rPr lang="ja-JP" altLang="en-US" sz="2000" b="1" u="sng" dirty="0">
                <a:solidFill>
                  <a:srgbClr val="0070C0"/>
                </a:solidFill>
              </a:rPr>
              <a:t>まで</a:t>
            </a:r>
            <a:r>
              <a:rPr lang="ja-JP" altLang="en-US" sz="2000" b="1" dirty="0"/>
              <a:t>が　</a:t>
            </a:r>
            <a:r>
              <a:rPr lang="ja-JP" altLang="en-US" sz="2000" b="1" u="sng" dirty="0"/>
              <a:t>これ</a:t>
            </a:r>
            <a:r>
              <a:rPr lang="ja-JP" altLang="en-US" sz="2000" b="1" u="sng" dirty="0">
                <a:solidFill>
                  <a:srgbClr val="00B050"/>
                </a:solidFill>
              </a:rPr>
              <a:t>から</a:t>
            </a:r>
            <a:r>
              <a:rPr lang="ja-JP" altLang="en-US" sz="2000" b="1" dirty="0"/>
              <a:t>を　決めるのではなく</a:t>
            </a:r>
            <a:endParaRPr lang="en-US" altLang="ja-JP" sz="2000" b="1" dirty="0"/>
          </a:p>
          <a:p>
            <a:pPr marL="0" indent="0">
              <a:buNone/>
            </a:pPr>
            <a:endParaRPr kumimoji="1"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　　　あなたの　</a:t>
            </a:r>
            <a:r>
              <a:rPr lang="ja-JP" altLang="en-US" sz="2000" b="1" u="sng" dirty="0"/>
              <a:t>これ</a:t>
            </a:r>
            <a:r>
              <a:rPr lang="ja-JP" altLang="en-US" sz="2000" b="1" u="sng" dirty="0">
                <a:solidFill>
                  <a:srgbClr val="00B050"/>
                </a:solidFill>
              </a:rPr>
              <a:t>から</a:t>
            </a:r>
            <a:r>
              <a:rPr lang="ja-JP" altLang="en-US" sz="2000" b="1" dirty="0"/>
              <a:t>が　</a:t>
            </a:r>
            <a:r>
              <a:rPr lang="ja-JP" altLang="en-US" sz="2000" b="1" u="sng" dirty="0"/>
              <a:t>これ</a:t>
            </a:r>
            <a:r>
              <a:rPr lang="ja-JP" altLang="en-US" sz="2000" b="1" u="sng" dirty="0">
                <a:solidFill>
                  <a:srgbClr val="0070C0"/>
                </a:solidFill>
              </a:rPr>
              <a:t>まで</a:t>
            </a:r>
            <a:r>
              <a:rPr lang="ja-JP" altLang="en-US" sz="2000" b="1" dirty="0"/>
              <a:t>を　決めるのです」</a:t>
            </a:r>
            <a:endParaRPr lang="en-US" altLang="ja-JP" sz="2000" b="1" dirty="0"/>
          </a:p>
          <a:p>
            <a:pPr marL="0" indent="0">
              <a:buNone/>
            </a:pPr>
            <a:endParaRPr kumimoji="1"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　☆ </a:t>
            </a:r>
            <a:r>
              <a:rPr lang="ja-JP" altLang="en-US" sz="2000" b="1" u="sng" dirty="0">
                <a:solidFill>
                  <a:srgbClr val="00B050"/>
                </a:solidFill>
              </a:rPr>
              <a:t>これから（将来）</a:t>
            </a:r>
            <a:r>
              <a:rPr lang="ja-JP" altLang="en-US" sz="2000" b="1" dirty="0"/>
              <a:t>の生き方次第で、</a:t>
            </a:r>
            <a:r>
              <a:rPr lang="ja-JP" altLang="en-US" sz="2000" b="1" u="sng" dirty="0">
                <a:solidFill>
                  <a:srgbClr val="0070C0"/>
                </a:solidFill>
              </a:rPr>
              <a:t>これまで（過去）</a:t>
            </a:r>
            <a:r>
              <a:rPr lang="ja-JP" altLang="en-US" sz="2000" b="1" dirty="0"/>
              <a:t>の評価（価値）は変えられます</a:t>
            </a:r>
            <a:endParaRPr lang="en-US" altLang="ja-JP" sz="2000" b="1" dirty="0"/>
          </a:p>
          <a:p>
            <a:pPr marL="0" indent="0">
              <a:buNone/>
            </a:pPr>
            <a:endParaRPr kumimoji="1"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　 </a:t>
            </a:r>
            <a:r>
              <a:rPr lang="ja-JP" altLang="en-US" b="1" dirty="0"/>
              <a:t>「いま</a:t>
            </a:r>
            <a:r>
              <a:rPr lang="ja-JP" altLang="en-US" b="1" u="sng" dirty="0">
                <a:highlight>
                  <a:srgbClr val="FFFF00"/>
                </a:highlight>
              </a:rPr>
              <a:t>“</a:t>
            </a:r>
            <a:r>
              <a:rPr lang="ja-JP" altLang="en-US" b="1" u="sng" dirty="0">
                <a:solidFill>
                  <a:srgbClr val="0070C0"/>
                </a:solidFill>
                <a:highlight>
                  <a:srgbClr val="FFFF00"/>
                </a:highlight>
              </a:rPr>
              <a:t>さ</a:t>
            </a:r>
            <a:r>
              <a:rPr lang="ja-JP" altLang="en-US" b="1" u="sng" dirty="0">
                <a:highlight>
                  <a:srgbClr val="FFFF00"/>
                </a:highlight>
              </a:rPr>
              <a:t>”</a:t>
            </a:r>
            <a:r>
              <a:rPr lang="ja-JP" altLang="en-US" b="1" dirty="0"/>
              <a:t>ら」　を　「いま</a:t>
            </a:r>
            <a:r>
              <a:rPr lang="ja-JP" altLang="en-US" b="1" u="sng" dirty="0">
                <a:highlight>
                  <a:srgbClr val="FFFF00"/>
                </a:highlight>
              </a:rPr>
              <a:t>“</a:t>
            </a:r>
            <a:r>
              <a:rPr lang="ja-JP" altLang="en-US" b="1" u="sng" dirty="0">
                <a:solidFill>
                  <a:srgbClr val="00B050"/>
                </a:solidFill>
                <a:highlight>
                  <a:srgbClr val="FFFF00"/>
                </a:highlight>
              </a:rPr>
              <a:t>か</a:t>
            </a:r>
            <a:r>
              <a:rPr lang="ja-JP" altLang="en-US" b="1" u="sng" dirty="0">
                <a:highlight>
                  <a:srgbClr val="FFFF00"/>
                </a:highlight>
              </a:rPr>
              <a:t>”</a:t>
            </a:r>
            <a:r>
              <a:rPr lang="ja-JP" altLang="en-US" b="1" dirty="0"/>
              <a:t>ら」　に変えましょう！</a:t>
            </a:r>
            <a:endParaRPr lang="en-US" altLang="ja-JP" b="1" dirty="0"/>
          </a:p>
          <a:p>
            <a:pPr marL="0" indent="0">
              <a:buNone/>
            </a:pP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ja-JP" altLang="en-US" b="1" dirty="0">
                <a:solidFill>
                  <a:srgbClr val="FF0000"/>
                </a:solidFill>
              </a:rPr>
              <a:t>「時間の流れの再認識」</a:t>
            </a:r>
            <a:r>
              <a:rPr lang="ja-JP" altLang="en-US" b="1" dirty="0"/>
              <a:t>：　過去 </a:t>
            </a:r>
            <a:r>
              <a:rPr lang="ja-JP" altLang="en-US" b="1" dirty="0">
                <a:solidFill>
                  <a:srgbClr val="0070C0"/>
                </a:solidFill>
              </a:rPr>
              <a:t>⇒</a:t>
            </a:r>
            <a:r>
              <a:rPr lang="ja-JP" altLang="en-US" b="1" dirty="0"/>
              <a:t> 現在 </a:t>
            </a:r>
            <a:r>
              <a:rPr lang="ja-JP" altLang="en-US" b="1" dirty="0">
                <a:solidFill>
                  <a:srgbClr val="0070C0"/>
                </a:solidFill>
              </a:rPr>
              <a:t>⇒</a:t>
            </a:r>
            <a:r>
              <a:rPr lang="ja-JP" altLang="en-US" b="1" dirty="0"/>
              <a:t> 未来　　</a:t>
            </a:r>
            <a:r>
              <a:rPr lang="ja-JP" altLang="en-US" sz="4000" b="1" dirty="0">
                <a:solidFill>
                  <a:srgbClr val="0070C0"/>
                </a:solidFill>
              </a:rPr>
              <a:t>✖</a:t>
            </a:r>
            <a:endParaRPr kumimoji="1" lang="ja-JP" altLang="en-US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09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F4A2CA-FBA5-5F2D-CA30-21D28682A9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B382D3-2A6F-D996-7172-67EF5DCCC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dirty="0"/>
              <a:t>　</a:t>
            </a:r>
            <a:r>
              <a:rPr kumimoji="1" lang="ja-JP" altLang="en-US" sz="3200" b="1" dirty="0">
                <a:latin typeface="+mn-ea"/>
                <a:ea typeface="+mn-ea"/>
              </a:rPr>
              <a:t>最後に一言</a:t>
            </a:r>
            <a:r>
              <a:rPr kumimoji="1" lang="en-US" altLang="ja-JP" sz="3200" b="1" dirty="0">
                <a:latin typeface="+mn-ea"/>
                <a:ea typeface="+mn-ea"/>
              </a:rPr>
              <a:t>…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26F902-EC81-8096-CF5B-E49948CF6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748902"/>
            <a:ext cx="11194742" cy="4983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sz="2000" b="1" dirty="0">
                <a:latin typeface="+mn-ea"/>
              </a:rPr>
              <a:t>浄土真宗？</a:t>
            </a:r>
            <a:r>
              <a:rPr lang="ja-JP" altLang="en-US" sz="2000" b="1" dirty="0"/>
              <a:t>の寺院（金沢）に掲げられていた一言</a:t>
            </a:r>
            <a:r>
              <a:rPr lang="en-US" altLang="ja-JP" sz="2000" b="1" dirty="0"/>
              <a:t>…</a:t>
            </a:r>
          </a:p>
          <a:p>
            <a:pPr marL="0" indent="0">
              <a:buNone/>
            </a:pPr>
            <a:endParaRPr kumimoji="1"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　　「あなたの　</a:t>
            </a:r>
            <a:r>
              <a:rPr lang="ja-JP" altLang="en-US" sz="2000" b="1" u="sng" dirty="0"/>
              <a:t>これ</a:t>
            </a:r>
            <a:r>
              <a:rPr lang="ja-JP" altLang="en-US" sz="2000" b="1" u="sng" dirty="0">
                <a:solidFill>
                  <a:srgbClr val="0070C0"/>
                </a:solidFill>
              </a:rPr>
              <a:t>まで</a:t>
            </a:r>
            <a:r>
              <a:rPr lang="ja-JP" altLang="en-US" sz="2000" b="1" dirty="0"/>
              <a:t>が　</a:t>
            </a:r>
            <a:r>
              <a:rPr lang="ja-JP" altLang="en-US" sz="2000" b="1" u="sng" dirty="0"/>
              <a:t>これ</a:t>
            </a:r>
            <a:r>
              <a:rPr lang="ja-JP" altLang="en-US" sz="2000" b="1" u="sng" dirty="0">
                <a:solidFill>
                  <a:srgbClr val="00B050"/>
                </a:solidFill>
              </a:rPr>
              <a:t>から</a:t>
            </a:r>
            <a:r>
              <a:rPr lang="ja-JP" altLang="en-US" sz="2000" b="1" dirty="0"/>
              <a:t>を　決めるのではなく</a:t>
            </a:r>
            <a:endParaRPr lang="en-US" altLang="ja-JP" sz="2000" b="1" dirty="0"/>
          </a:p>
          <a:p>
            <a:pPr marL="0" indent="0">
              <a:buNone/>
            </a:pPr>
            <a:endParaRPr kumimoji="1"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　　　あなたの　</a:t>
            </a:r>
            <a:r>
              <a:rPr lang="ja-JP" altLang="en-US" sz="2000" b="1" u="sng" dirty="0"/>
              <a:t>これ</a:t>
            </a:r>
            <a:r>
              <a:rPr lang="ja-JP" altLang="en-US" sz="2000" b="1" u="sng" dirty="0">
                <a:solidFill>
                  <a:srgbClr val="00B050"/>
                </a:solidFill>
              </a:rPr>
              <a:t>から</a:t>
            </a:r>
            <a:r>
              <a:rPr lang="ja-JP" altLang="en-US" sz="2000" b="1" dirty="0"/>
              <a:t>が　</a:t>
            </a:r>
            <a:r>
              <a:rPr lang="ja-JP" altLang="en-US" sz="2000" b="1" u="sng" dirty="0"/>
              <a:t>これ</a:t>
            </a:r>
            <a:r>
              <a:rPr lang="ja-JP" altLang="en-US" sz="2000" b="1" u="sng" dirty="0">
                <a:solidFill>
                  <a:srgbClr val="0070C0"/>
                </a:solidFill>
              </a:rPr>
              <a:t>まで</a:t>
            </a:r>
            <a:r>
              <a:rPr lang="ja-JP" altLang="en-US" sz="2000" b="1" dirty="0"/>
              <a:t>を　決めるのです」</a:t>
            </a:r>
            <a:endParaRPr lang="en-US" altLang="ja-JP" sz="2000" b="1" dirty="0"/>
          </a:p>
          <a:p>
            <a:pPr marL="0" indent="0">
              <a:buNone/>
            </a:pPr>
            <a:endParaRPr kumimoji="1"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　☆ </a:t>
            </a:r>
            <a:r>
              <a:rPr lang="ja-JP" altLang="en-US" sz="2000" b="1" u="sng" dirty="0">
                <a:solidFill>
                  <a:srgbClr val="00B050"/>
                </a:solidFill>
              </a:rPr>
              <a:t>これから（将来）</a:t>
            </a:r>
            <a:r>
              <a:rPr lang="ja-JP" altLang="en-US" sz="2000" b="1" dirty="0"/>
              <a:t>の生き方次第で、</a:t>
            </a:r>
            <a:r>
              <a:rPr lang="ja-JP" altLang="en-US" sz="2000" b="1" u="sng" dirty="0">
                <a:solidFill>
                  <a:srgbClr val="0070C0"/>
                </a:solidFill>
              </a:rPr>
              <a:t>これまで（過去）</a:t>
            </a:r>
            <a:r>
              <a:rPr lang="ja-JP" altLang="en-US" sz="2000" b="1" dirty="0"/>
              <a:t>の評価（価値）は変えられます</a:t>
            </a:r>
            <a:endParaRPr lang="en-US" altLang="ja-JP" sz="2000" b="1" dirty="0"/>
          </a:p>
          <a:p>
            <a:pPr marL="0" indent="0">
              <a:buNone/>
            </a:pPr>
            <a:endParaRPr kumimoji="1"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　 </a:t>
            </a:r>
            <a:r>
              <a:rPr lang="ja-JP" altLang="en-US" b="1" dirty="0"/>
              <a:t>「いま</a:t>
            </a:r>
            <a:r>
              <a:rPr lang="ja-JP" altLang="en-US" b="1" u="sng" dirty="0">
                <a:highlight>
                  <a:srgbClr val="FFFF00"/>
                </a:highlight>
              </a:rPr>
              <a:t>“</a:t>
            </a:r>
            <a:r>
              <a:rPr lang="ja-JP" altLang="en-US" b="1" u="sng" dirty="0">
                <a:solidFill>
                  <a:srgbClr val="0070C0"/>
                </a:solidFill>
                <a:highlight>
                  <a:srgbClr val="FFFF00"/>
                </a:highlight>
              </a:rPr>
              <a:t>さ</a:t>
            </a:r>
            <a:r>
              <a:rPr lang="ja-JP" altLang="en-US" b="1" u="sng" dirty="0">
                <a:highlight>
                  <a:srgbClr val="FFFF00"/>
                </a:highlight>
              </a:rPr>
              <a:t>”</a:t>
            </a:r>
            <a:r>
              <a:rPr lang="ja-JP" altLang="en-US" b="1" dirty="0"/>
              <a:t>ら」　を　「いま</a:t>
            </a:r>
            <a:r>
              <a:rPr lang="ja-JP" altLang="en-US" b="1" u="sng" dirty="0">
                <a:highlight>
                  <a:srgbClr val="FFFF00"/>
                </a:highlight>
              </a:rPr>
              <a:t>“</a:t>
            </a:r>
            <a:r>
              <a:rPr lang="ja-JP" altLang="en-US" b="1" u="sng" dirty="0">
                <a:solidFill>
                  <a:srgbClr val="00B050"/>
                </a:solidFill>
                <a:highlight>
                  <a:srgbClr val="FFFF00"/>
                </a:highlight>
              </a:rPr>
              <a:t>か</a:t>
            </a:r>
            <a:r>
              <a:rPr lang="ja-JP" altLang="en-US" b="1" u="sng" dirty="0">
                <a:highlight>
                  <a:srgbClr val="FFFF00"/>
                </a:highlight>
              </a:rPr>
              <a:t>”</a:t>
            </a:r>
            <a:r>
              <a:rPr lang="ja-JP" altLang="en-US" b="1" dirty="0"/>
              <a:t>ら」　に変えましょう！</a:t>
            </a:r>
            <a:endParaRPr lang="en-US" altLang="ja-JP" b="1" dirty="0"/>
          </a:p>
          <a:p>
            <a:pPr marL="0" indent="0">
              <a:buNone/>
            </a:pP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ja-JP" altLang="en-US" b="1" dirty="0">
                <a:solidFill>
                  <a:srgbClr val="FF0000"/>
                </a:solidFill>
              </a:rPr>
              <a:t>「時間の流れの再認識」</a:t>
            </a:r>
            <a:r>
              <a:rPr lang="ja-JP" altLang="en-US" b="1" dirty="0"/>
              <a:t>：　過去 </a:t>
            </a:r>
            <a:r>
              <a:rPr lang="ja-JP" altLang="en-US" b="1" dirty="0">
                <a:solidFill>
                  <a:srgbClr val="FF0000"/>
                </a:solidFill>
              </a:rPr>
              <a:t>⇐</a:t>
            </a:r>
            <a:r>
              <a:rPr lang="ja-JP" altLang="en-US" b="1" dirty="0"/>
              <a:t> 現在 </a:t>
            </a:r>
            <a:r>
              <a:rPr lang="ja-JP" altLang="en-US" b="1" dirty="0">
                <a:solidFill>
                  <a:srgbClr val="FF0000"/>
                </a:solidFill>
              </a:rPr>
              <a:t>⇐</a:t>
            </a:r>
            <a:r>
              <a:rPr lang="ja-JP" altLang="en-US" b="1" dirty="0"/>
              <a:t> 未来　　</a:t>
            </a:r>
            <a:r>
              <a:rPr lang="ja-JP" altLang="en-US" sz="4000" b="1" dirty="0">
                <a:solidFill>
                  <a:srgbClr val="FF0000"/>
                </a:solidFill>
              </a:rPr>
              <a:t>〇</a:t>
            </a:r>
            <a:endParaRPr lang="en-US" altLang="ja-JP" sz="4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0477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dirty="0"/>
              <a:t>　</a:t>
            </a:r>
            <a:r>
              <a:rPr kumimoji="1" lang="ja-JP" altLang="en-US" sz="3200" b="1" dirty="0">
                <a:latin typeface="+mn-ea"/>
                <a:ea typeface="+mn-ea"/>
              </a:rPr>
              <a:t>果たして、</a:t>
            </a:r>
            <a:r>
              <a:rPr kumimoji="1" lang="ja-JP" altLang="en-US" sz="3200" b="1" dirty="0">
                <a:highlight>
                  <a:srgbClr val="FFFF00"/>
                </a:highlight>
                <a:latin typeface="+mn-ea"/>
                <a:ea typeface="+mn-ea"/>
              </a:rPr>
              <a:t>会員増強の要諦</a:t>
            </a:r>
            <a:r>
              <a:rPr kumimoji="1" lang="ja-JP" altLang="en-US" sz="3200" b="1" dirty="0">
                <a:latin typeface="+mn-ea"/>
                <a:ea typeface="+mn-ea"/>
              </a:rPr>
              <a:t>とは？</a:t>
            </a:r>
            <a:r>
              <a:rPr kumimoji="1" lang="en-US" altLang="ja-JP" sz="3200" b="1" dirty="0">
                <a:latin typeface="+mn-ea"/>
                <a:ea typeface="+mn-ea"/>
              </a:rPr>
              <a:t>…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748902"/>
            <a:ext cx="11540970" cy="4536489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  <a:defRPr/>
            </a:pPr>
            <a:r>
              <a:rPr lang="ja-JP" altLang="en-US" sz="2400" dirty="0"/>
              <a:t>　</a:t>
            </a:r>
            <a:r>
              <a:rPr lang="ja-JP" altLang="en-US" sz="2400" b="1" dirty="0"/>
              <a:t>孔子の</a:t>
            </a:r>
            <a:r>
              <a:rPr lang="en-US" altLang="ja-JP" sz="2400" b="1" dirty="0"/>
              <a:t>『</a:t>
            </a:r>
            <a:r>
              <a:rPr lang="ja-JP" altLang="en-US" sz="2400" b="1" dirty="0"/>
              <a:t>論語</a:t>
            </a:r>
            <a:r>
              <a:rPr lang="en-US" altLang="ja-JP" sz="2400" b="1" dirty="0"/>
              <a:t>』</a:t>
            </a:r>
            <a:r>
              <a:rPr lang="ja-JP" altLang="en-US" sz="2400" b="1" dirty="0"/>
              <a:t>に基づいて、会員増強の要諦をまとめると</a:t>
            </a:r>
            <a:r>
              <a:rPr lang="en-US" altLang="ja-JP" sz="2400" b="1" dirty="0"/>
              <a:t>…</a:t>
            </a:r>
            <a:r>
              <a:rPr lang="ja-JP" altLang="en-US" sz="2400" b="1" dirty="0"/>
              <a:t>　</a:t>
            </a:r>
            <a:endParaRPr lang="en-US" altLang="ja-JP" sz="2400" b="1" dirty="0"/>
          </a:p>
          <a:p>
            <a:pPr lvl="0">
              <a:buFont typeface="Wingdings" panose="05000000000000000000" pitchFamily="2" charset="2"/>
              <a:buChar char="Ø"/>
              <a:defRPr/>
            </a:pPr>
            <a:endParaRPr lang="en-US" altLang="ja-JP" sz="2000" b="1" dirty="0"/>
          </a:p>
          <a:p>
            <a:pPr marL="0" lvl="0" indent="0">
              <a:buNone/>
              <a:defRPr/>
            </a:pPr>
            <a:r>
              <a:rPr lang="ja-JP" altLang="en-US" sz="2000" b="1" dirty="0"/>
              <a:t>　　</a:t>
            </a:r>
            <a:endParaRPr lang="en-US" altLang="ja-JP" sz="2000" b="1" dirty="0"/>
          </a:p>
          <a:p>
            <a:pPr marL="0" lvl="0" indent="0">
              <a:buNone/>
              <a:defRPr/>
            </a:pPr>
            <a:r>
              <a:rPr lang="ja-JP" altLang="en-US" sz="2000" b="1" dirty="0"/>
              <a:t>　　</a:t>
            </a:r>
            <a:r>
              <a:rPr lang="ja-JP" altLang="en-US" sz="4000" b="1" dirty="0">
                <a:solidFill>
                  <a:srgbClr val="7030A0"/>
                </a:solidFill>
              </a:rPr>
              <a:t>「己の欲せざる所を人に施すことなかれ」</a:t>
            </a:r>
            <a:endParaRPr lang="en-US" altLang="ja-JP" sz="4000" b="1" dirty="0">
              <a:solidFill>
                <a:srgbClr val="7030A0"/>
              </a:solidFill>
            </a:endParaRPr>
          </a:p>
          <a:p>
            <a:pPr marL="0" lvl="0" indent="0">
              <a:buNone/>
              <a:defRPr/>
            </a:pPr>
            <a:endParaRPr kumimoji="1" lang="en-US" altLang="ja-JP" sz="4000" b="1" dirty="0"/>
          </a:p>
          <a:p>
            <a:pPr marL="0" lvl="0" indent="0">
              <a:buNone/>
              <a:defRPr/>
            </a:pPr>
            <a:r>
              <a:rPr kumimoji="1" lang="ja-JP" altLang="en-US" sz="4000" b="1" dirty="0"/>
              <a:t>　　</a:t>
            </a:r>
            <a:r>
              <a:rPr lang="ja-JP" altLang="en-US" sz="4000" b="1" dirty="0"/>
              <a:t> </a:t>
            </a:r>
            <a:r>
              <a:rPr kumimoji="1" lang="ja-JP" altLang="en-US" sz="2400" b="1" dirty="0">
                <a:solidFill>
                  <a:srgbClr val="0070C0"/>
                </a:solidFill>
              </a:rPr>
              <a:t>さすれば</a:t>
            </a:r>
            <a:endParaRPr kumimoji="1" lang="en-US" altLang="ja-JP" sz="2400" b="1" dirty="0">
              <a:solidFill>
                <a:srgbClr val="0070C0"/>
              </a:solidFill>
            </a:endParaRPr>
          </a:p>
          <a:p>
            <a:pPr marL="0" lvl="0" indent="0">
              <a:buNone/>
              <a:defRPr/>
            </a:pPr>
            <a:endParaRPr kumimoji="1" lang="en-US" altLang="ja-JP" sz="4000" b="1" dirty="0"/>
          </a:p>
          <a:p>
            <a:pPr marL="0" lvl="0" indent="0">
              <a:buNone/>
              <a:defRPr/>
            </a:pPr>
            <a:r>
              <a:rPr lang="ja-JP" altLang="en-US" sz="4000" b="1" dirty="0"/>
              <a:t>　</a:t>
            </a:r>
            <a:r>
              <a:rPr lang="ja-JP" altLang="en-US" sz="4000" b="1" dirty="0">
                <a:solidFill>
                  <a:srgbClr val="7030A0"/>
                </a:solidFill>
              </a:rPr>
              <a:t>「近き者は悦こび、遠き者は来たる」</a:t>
            </a:r>
            <a:endParaRPr lang="en-US" altLang="ja-JP" sz="4000" b="1" dirty="0">
              <a:solidFill>
                <a:srgbClr val="7030A0"/>
              </a:solidFill>
            </a:endParaRPr>
          </a:p>
          <a:p>
            <a:pPr marL="0" lvl="0" indent="0">
              <a:buNone/>
              <a:defRPr/>
            </a:pPr>
            <a:endParaRPr kumimoji="1" lang="en-US" altLang="ja-JP" sz="4000" b="1" dirty="0"/>
          </a:p>
          <a:p>
            <a:pPr marL="0" lvl="0" indent="0">
              <a:buNone/>
              <a:defRPr/>
            </a:pPr>
            <a:r>
              <a:rPr lang="ja-JP" altLang="en-US" sz="4000" b="1" dirty="0"/>
              <a:t>　</a:t>
            </a:r>
            <a:r>
              <a:rPr lang="ja-JP" altLang="en-US" sz="2400" b="1" dirty="0">
                <a:highlight>
                  <a:srgbClr val="FFFF00"/>
                </a:highlight>
              </a:rPr>
              <a:t>この言葉に尽きる</a:t>
            </a:r>
            <a:r>
              <a:rPr lang="ja-JP" altLang="en-US" sz="2400" b="1" dirty="0"/>
              <a:t>と思います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87990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結論 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⁈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　いま、ロータリーが求めているものとは？　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748902"/>
            <a:ext cx="11540970" cy="4536489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  <a:defRPr/>
            </a:pPr>
            <a:r>
              <a:rPr lang="ja-JP" altLang="en-US" sz="2400" dirty="0"/>
              <a:t>　</a:t>
            </a:r>
            <a:r>
              <a:rPr lang="ja-JP" altLang="en-US" sz="2400" b="1" dirty="0">
                <a:highlight>
                  <a:srgbClr val="FFFF00"/>
                </a:highlight>
              </a:rPr>
              <a:t>ロータリー</a:t>
            </a:r>
            <a:r>
              <a:rPr lang="ja-JP" altLang="en-US" sz="2400" b="1" dirty="0">
                <a:highlight>
                  <a:srgbClr val="FFFF00"/>
                </a:highlight>
                <a:latin typeface="游ゴシック" panose="020B0400000000000000" pitchFamily="50" charset="-128"/>
              </a:rPr>
              <a:t>が求めているもの</a:t>
            </a:r>
            <a:r>
              <a:rPr lang="ja-JP" altLang="en-US" sz="2400" b="1" dirty="0">
                <a:latin typeface="游ゴシック" panose="020B0400000000000000" pitchFamily="50" charset="-128"/>
              </a:rPr>
              <a:t> は</a:t>
            </a:r>
            <a:r>
              <a:rPr lang="en-US" altLang="ja-JP" sz="2400" b="1" dirty="0">
                <a:latin typeface="游ゴシック" panose="020B0400000000000000" pitchFamily="50" charset="-128"/>
              </a:rPr>
              <a:t>…</a:t>
            </a:r>
            <a:r>
              <a:rPr lang="ja-JP" altLang="en-US" sz="2400" b="1" dirty="0">
                <a:latin typeface="游ゴシック" panose="020B0400000000000000" pitchFamily="50" charset="-128"/>
              </a:rPr>
              <a:t>　</a:t>
            </a:r>
            <a:endParaRPr lang="en-US" altLang="ja-JP" sz="2400" b="1" dirty="0">
              <a:latin typeface="游ゴシック" panose="020B0400000000000000" pitchFamily="50" charset="-128"/>
            </a:endParaRPr>
          </a:p>
          <a:p>
            <a:pPr lvl="0">
              <a:buFont typeface="Wingdings" panose="05000000000000000000" pitchFamily="2" charset="2"/>
              <a:buChar char="Ø"/>
              <a:defRPr/>
            </a:pPr>
            <a:endParaRPr lang="en-US" altLang="ja-JP" sz="2000" b="1" dirty="0">
              <a:latin typeface="游ゴシック" panose="020B0400000000000000" pitchFamily="50" charset="-128"/>
            </a:endParaRPr>
          </a:p>
          <a:p>
            <a:pPr marL="0" lvl="0" indent="0">
              <a:buNone/>
              <a:defRPr/>
            </a:pPr>
            <a:r>
              <a:rPr lang="ja-JP" altLang="en-US" sz="2000" b="1" dirty="0">
                <a:latin typeface="游ゴシック" panose="020B0400000000000000" pitchFamily="50" charset="-128"/>
              </a:rPr>
              <a:t>　　</a:t>
            </a:r>
            <a:endParaRPr lang="en-US" altLang="ja-JP" sz="2000" b="1" dirty="0">
              <a:latin typeface="游ゴシック" panose="020B0400000000000000" pitchFamily="50" charset="-128"/>
            </a:endParaRPr>
          </a:p>
          <a:p>
            <a:pPr marL="0" lvl="0" indent="0">
              <a:buNone/>
              <a:defRPr/>
            </a:pPr>
            <a:r>
              <a:rPr lang="ja-JP" altLang="en-US" sz="2000" b="1" dirty="0">
                <a:latin typeface="游ゴシック" panose="020B0400000000000000" pitchFamily="50" charset="-128"/>
              </a:rPr>
              <a:t>　　</a:t>
            </a:r>
            <a:r>
              <a:rPr lang="ja-JP" altLang="en-US" sz="4000" b="1" dirty="0">
                <a:solidFill>
                  <a:srgbClr val="0070C0"/>
                </a:solidFill>
                <a:latin typeface="游ゴシック" panose="020B0400000000000000" pitchFamily="50" charset="-128"/>
              </a:rPr>
              <a:t>「あなたは 誰かの紹介があって クラブに入った」</a:t>
            </a:r>
            <a:endParaRPr lang="en-US" altLang="ja-JP" sz="4000" b="1" dirty="0">
              <a:solidFill>
                <a:srgbClr val="0070C0"/>
              </a:solidFill>
              <a:latin typeface="游ゴシック" panose="020B0400000000000000" pitchFamily="50" charset="-128"/>
            </a:endParaRPr>
          </a:p>
          <a:p>
            <a:pPr marL="0" lvl="0" indent="0">
              <a:buNone/>
              <a:defRPr/>
            </a:pPr>
            <a:endParaRPr lang="en-US" altLang="ja-JP" sz="3600" b="1" dirty="0">
              <a:latin typeface="游ゴシック" panose="020B0400000000000000" pitchFamily="50" charset="-128"/>
            </a:endParaRPr>
          </a:p>
          <a:p>
            <a:pPr marL="0" lvl="0" indent="0">
              <a:buNone/>
              <a:defRPr/>
            </a:pPr>
            <a:r>
              <a:rPr lang="ja-JP" altLang="en-US" sz="3600" b="1" dirty="0">
                <a:latin typeface="游ゴシック" panose="020B0400000000000000" pitchFamily="50" charset="-128"/>
              </a:rPr>
              <a:t>　　</a:t>
            </a:r>
            <a:r>
              <a:rPr lang="ja-JP" altLang="en-US" sz="2400" b="1" dirty="0">
                <a:latin typeface="游ゴシック" panose="020B0400000000000000" pitchFamily="50" charset="-128"/>
              </a:rPr>
              <a:t>だとすれば</a:t>
            </a:r>
            <a:endParaRPr lang="en-US" altLang="ja-JP" sz="2400" b="1" dirty="0">
              <a:latin typeface="游ゴシック" panose="020B0400000000000000" pitchFamily="50" charset="-128"/>
            </a:endParaRPr>
          </a:p>
          <a:p>
            <a:pPr marL="0" lvl="0" indent="0">
              <a:buNone/>
              <a:defRPr/>
            </a:pPr>
            <a:endParaRPr lang="en-US" altLang="ja-JP" sz="3600" b="1" dirty="0">
              <a:latin typeface="游ゴシック" panose="020B0400000000000000" pitchFamily="50" charset="-128"/>
            </a:endParaRPr>
          </a:p>
          <a:p>
            <a:pPr marL="0" lvl="0" indent="0">
              <a:buNone/>
              <a:defRPr/>
            </a:pPr>
            <a:r>
              <a:rPr lang="ja-JP" altLang="en-US" sz="3600" b="1" dirty="0">
                <a:latin typeface="游ゴシック" panose="020B0400000000000000" pitchFamily="50" charset="-128"/>
              </a:rPr>
              <a:t>　</a:t>
            </a:r>
            <a:r>
              <a:rPr lang="ja-JP" altLang="en-US" sz="4000" b="1" dirty="0">
                <a:solidFill>
                  <a:srgbClr val="0070C0"/>
                </a:solidFill>
                <a:latin typeface="游ゴシック" panose="020B0400000000000000" pitchFamily="50" charset="-128"/>
              </a:rPr>
              <a:t>「今度は あなたが 誰かを誘う番だ！！」</a:t>
            </a:r>
            <a:endParaRPr lang="en-US" altLang="ja-JP" sz="4000" b="1" dirty="0">
              <a:solidFill>
                <a:srgbClr val="0070C0"/>
              </a:solidFill>
              <a:latin typeface="游ゴシック" panose="020B0400000000000000" pitchFamily="50" charset="-128"/>
            </a:endParaRPr>
          </a:p>
          <a:p>
            <a:pPr marL="0" lvl="0" indent="0">
              <a:buNone/>
              <a:defRPr/>
            </a:pPr>
            <a:endParaRPr lang="en-US" altLang="ja-JP" sz="4000" b="1" dirty="0">
              <a:latin typeface="游ゴシック" panose="020B0400000000000000" pitchFamily="50" charset="-128"/>
            </a:endParaRPr>
          </a:p>
          <a:p>
            <a:pPr marL="0" lvl="0" indent="0">
              <a:buNone/>
              <a:defRPr/>
            </a:pPr>
            <a:r>
              <a:rPr lang="ja-JP" altLang="en-US" sz="4000" b="1" dirty="0">
                <a:latin typeface="游ゴシック" panose="020B0400000000000000" pitchFamily="50" charset="-128"/>
              </a:rPr>
              <a:t>　</a:t>
            </a:r>
            <a:r>
              <a:rPr lang="ja-JP" altLang="en-US" sz="2600" b="1" dirty="0">
                <a:highlight>
                  <a:srgbClr val="FFFF00"/>
                </a:highlight>
                <a:latin typeface="游ゴシック" panose="020B0400000000000000" pitchFamily="50" charset="-128"/>
              </a:rPr>
              <a:t>この意味</a:t>
            </a:r>
            <a:r>
              <a:rPr lang="ja-JP" altLang="en-US" sz="2600" b="1" dirty="0">
                <a:latin typeface="游ゴシック" panose="020B0400000000000000" pitchFamily="50" charset="-128"/>
              </a:rPr>
              <a:t>を、</a:t>
            </a:r>
            <a:r>
              <a:rPr lang="ja-JP" altLang="en-US" sz="2600" b="1" u="sng" dirty="0">
                <a:solidFill>
                  <a:srgbClr val="FF0000"/>
                </a:solidFill>
                <a:latin typeface="游ゴシック" panose="020B0400000000000000" pitchFamily="50" charset="-128"/>
              </a:rPr>
              <a:t>全ロータリアンが理解</a:t>
            </a:r>
            <a:r>
              <a:rPr lang="ja-JP" altLang="en-US" sz="2600" b="1" u="sng" dirty="0">
                <a:latin typeface="游ゴシック" panose="020B0400000000000000" pitchFamily="50" charset="-128"/>
              </a:rPr>
              <a:t>して行動する</a:t>
            </a:r>
            <a:r>
              <a:rPr lang="ja-JP" altLang="en-US" sz="2600" b="1" dirty="0">
                <a:latin typeface="游ゴシック" panose="020B0400000000000000" pitchFamily="50" charset="-128"/>
              </a:rPr>
              <a:t>ことです</a:t>
            </a:r>
          </a:p>
        </p:txBody>
      </p:sp>
    </p:spTree>
    <p:extLst>
      <p:ext uri="{BB962C8B-B14F-4D97-AF65-F5344CB8AC3E}">
        <p14:creationId xmlns:p14="http://schemas.microsoft.com/office/powerpoint/2010/main" val="63990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17691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dirty="0"/>
              <a:t>　</a:t>
            </a:r>
            <a:r>
              <a:rPr kumimoji="1" lang="ja-JP" altLang="en-US" sz="3200" b="1" dirty="0">
                <a:latin typeface="+mn-ea"/>
                <a:ea typeface="+mn-ea"/>
              </a:rPr>
              <a:t>もう一度、漢字のテスト</a:t>
            </a:r>
            <a:r>
              <a:rPr kumimoji="1" lang="en-US" altLang="ja-JP" sz="3200" b="1" dirty="0">
                <a:latin typeface="+mn-ea"/>
                <a:ea typeface="+mn-ea"/>
              </a:rPr>
              <a:t>…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629" y="1349407"/>
            <a:ext cx="11194742" cy="5312144"/>
          </a:xfrm>
        </p:spPr>
        <p:txBody>
          <a:bodyPr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3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3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cs typeface="+mn-cs"/>
              </a:rPr>
              <a:t>　</a:t>
            </a:r>
            <a:r>
              <a:rPr kumimoji="1" lang="ja-JP" altLang="en-US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cs typeface="+mn-cs"/>
              </a:rPr>
              <a:t>問題： </a:t>
            </a:r>
            <a:r>
              <a:rPr kumimoji="1" lang="ja-JP" altLang="en-US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cs"/>
              </a:rPr>
              <a:t>どこのクラブにも居て欲しい</a:t>
            </a:r>
            <a:r>
              <a:rPr kumimoji="1" lang="ja-JP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cs typeface="+mn-cs"/>
              </a:rPr>
              <a:t>「朗多利安」</a:t>
            </a:r>
            <a:r>
              <a:rPr kumimoji="1" lang="en-US" altLang="ja-JP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「朗多利安」も「ロータリアン」と読みます　その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ココロ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は</a:t>
            </a:r>
            <a: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「朗」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：　その人は、とても明るい人で、皆から慕われている人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「多」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：　その人は、多くの友人に囲まれ、皆から信頼されている人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「利」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：　その人は、周りの人に多くの利益をもたらし、皆を幸せにする人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「安」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：　その人が居るだけで周囲が安心する懐の深い、愛情あふれる人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・このような人が好んで集まるクラブは楽しいクラブです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・このような人をたくさんクラブに入れましょう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・理想のクラブとは、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誰もがガマンすることのない居心地の良いホーム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です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934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　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+mn-ea"/>
                <a:ea typeface="+mn-ea"/>
                <a:cs typeface="+mj-cs"/>
              </a:rPr>
              <a:t>ﾏﾘｵ･ｾｻﾞｰﾙ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+mn-ea"/>
                <a:ea typeface="+mn-ea"/>
                <a:cs typeface="+mj-cs"/>
              </a:rPr>
              <a:t>RI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+mn-ea"/>
                <a:ea typeface="+mn-ea"/>
                <a:cs typeface="+mj-cs"/>
              </a:rPr>
              <a:t>会長ｴﾚｸﾄ（当時）の言葉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+mn-ea"/>
                <a:ea typeface="+mn-ea"/>
                <a:cs typeface="+mj-cs"/>
              </a:rPr>
              <a:t>(1/19)…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420428"/>
            <a:ext cx="11194742" cy="5312144"/>
          </a:xfrm>
        </p:spPr>
        <p:txBody>
          <a:bodyPr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b="1" dirty="0">
                <a:latin typeface="游ゴシック" panose="020F0502020204030204"/>
                <a:ea typeface="游ゴシック" panose="020B0400000000000000" pitchFamily="50" charset="-128"/>
              </a:rPr>
              <a:t> </a:t>
            </a:r>
            <a:r>
              <a:rPr lang="ja-JP" altLang="en-US" b="1" dirty="0">
                <a:latin typeface="游ゴシック" panose="020F0502020204030204"/>
                <a:ea typeface="游ゴシック" panose="020B0400000000000000" pitchFamily="50" charset="-128"/>
              </a:rPr>
              <a:t>　　　</a:t>
            </a:r>
            <a:r>
              <a:rPr lang="ja-JP" altLang="en-US" sz="12800" b="1" dirty="0">
                <a:latin typeface="游ゴシック" panose="020F0502020204030204"/>
                <a:ea typeface="游ゴシック" panose="020B0400000000000000" pitchFamily="50" charset="-128"/>
              </a:rPr>
              <a:t>   </a:t>
            </a: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“いま、ロータリーに必要なものが</a:t>
            </a: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３つ</a:t>
            </a: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ある”</a:t>
            </a:r>
            <a:endParaRPr kumimoji="1" lang="en-US" altLang="ja-JP" sz="1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ja-JP" sz="12800" b="1" dirty="0"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それは　</a:t>
            </a:r>
            <a:endParaRPr kumimoji="1" lang="en-US" altLang="ja-JP" sz="1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2800" b="1" dirty="0"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endParaRPr lang="en-US" altLang="ja-JP" sz="12800" b="1" dirty="0"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　</a:t>
            </a: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１</a:t>
            </a:r>
            <a:r>
              <a:rPr kumimoji="1" lang="ja-JP" altLang="en-US" sz="12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   </a:t>
            </a:r>
            <a:r>
              <a:rPr kumimoji="1" lang="en-US" altLang="ja-JP" sz="1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Membership!</a:t>
            </a: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 （会員増強！）</a:t>
            </a:r>
            <a:endParaRPr kumimoji="1" lang="en-US" altLang="ja-JP" sz="1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          </a:t>
            </a:r>
            <a:r>
              <a:rPr kumimoji="1" lang="en-US" altLang="ja-JP" sz="1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2     Membership!</a:t>
            </a: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　（会員増強！）</a:t>
            </a:r>
            <a:endParaRPr kumimoji="1" lang="en-US" altLang="ja-JP" sz="1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          </a:t>
            </a:r>
            <a:r>
              <a:rPr kumimoji="1" lang="en-US" altLang="ja-JP" sz="1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3     Membership!</a:t>
            </a: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　（会員増強！）</a:t>
            </a:r>
            <a:endParaRPr kumimoji="1" lang="en-US" altLang="ja-JP" sz="1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endParaRPr kumimoji="1" lang="en-US" altLang="ja-JP" sz="1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28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　　</a:t>
            </a:r>
            <a:endParaRPr kumimoji="1" lang="en-US" altLang="ja-JP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dirty="0">
                <a:latin typeface="游ゴシック" panose="020F0502020204030204"/>
                <a:ea typeface="游ゴシック" panose="020B0400000000000000" pitchFamily="50" charset="-128"/>
              </a:rPr>
              <a:t>　　　</a:t>
            </a: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心地よさ　　</a:t>
            </a:r>
            <a:r>
              <a:rPr kumimoji="1" lang="en-US" altLang="ja-JP" sz="2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×</a:t>
            </a: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　温かい配慮　　＝　会員増強・維持</a:t>
            </a:r>
            <a:endParaRPr kumimoji="1" lang="en-US" altLang="ja-JP" sz="2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　 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（承認欲求）　　　  　（社会的欲求）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 　 （皆からの認知）　　  （寛容さ）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843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72C6DD-713C-72C0-91C0-5520CA5B1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592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 algn="ctr">
              <a:buNone/>
            </a:pPr>
            <a:r>
              <a:rPr kumimoji="1" lang="ja-JP" altLang="en-US" dirty="0"/>
              <a:t>　　</a:t>
            </a:r>
            <a:r>
              <a:rPr kumimoji="1" lang="ja-JP" altLang="en-US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ご清聴ありがとうございました</a:t>
            </a:r>
            <a:endParaRPr kumimoji="1" lang="en-US" altLang="ja-JP" sz="4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altLang="ja-JP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altLang="ja-JP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田中久夫</a:t>
            </a:r>
            <a:endParaRPr kumimoji="1"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tanaka@rid2840.org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09F3056-45F3-4588-CCFB-8401409516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237" y="3985498"/>
            <a:ext cx="1366375" cy="2262487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DACAE388-B58A-3169-389C-E10AA1003D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029" y="277707"/>
            <a:ext cx="1144361" cy="90317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874708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図表 5">
            <a:extLst>
              <a:ext uri="{FF2B5EF4-FFF2-40B4-BE49-F238E27FC236}">
                <a16:creationId xmlns:a16="http://schemas.microsoft.com/office/drawing/2014/main" id="{5D1A1076-C588-08D2-022E-E68D92EC66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8797888"/>
              </p:ext>
            </p:extLst>
          </p:nvPr>
        </p:nvGraphicFramePr>
        <p:xfrm>
          <a:off x="2242597" y="1555242"/>
          <a:ext cx="6969957" cy="5042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dirty="0"/>
              <a:t>　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“</a:t>
            </a:r>
            <a:r>
              <a:rPr kumimoji="1" lang="ja-JP" altLang="en-US" sz="3200" b="1" dirty="0">
                <a:solidFill>
                  <a:srgbClr val="FF0000"/>
                </a:solidFill>
                <a:latin typeface="+mn-ea"/>
                <a:ea typeface="+mn-ea"/>
              </a:rPr>
              <a:t>クラブの活性化”</a:t>
            </a:r>
            <a:r>
              <a:rPr kumimoji="1" lang="ja-JP" altLang="en-US" sz="3200" b="1" dirty="0">
                <a:latin typeface="+mn-ea"/>
                <a:ea typeface="+mn-ea"/>
              </a:rPr>
              <a:t>に必要な３つの</a:t>
            </a:r>
            <a:r>
              <a:rPr kumimoji="1" lang="ja-JP" altLang="en-US" sz="3200" b="1" dirty="0">
                <a:highlight>
                  <a:srgbClr val="FFFF00"/>
                </a:highlight>
                <a:latin typeface="+mn-ea"/>
                <a:ea typeface="+mn-ea"/>
              </a:rPr>
              <a:t> </a:t>
            </a:r>
            <a:r>
              <a:rPr kumimoji="1" lang="en-US" altLang="ja-JP" b="1" dirty="0">
                <a:highlight>
                  <a:srgbClr val="FFFF00"/>
                </a:highlight>
                <a:latin typeface="+mn-ea"/>
                <a:ea typeface="+mn-ea"/>
              </a:rPr>
              <a:t>D E I</a:t>
            </a:r>
            <a:r>
              <a:rPr kumimoji="1" lang="en-US" altLang="ja-JP" sz="3200" b="1" dirty="0">
                <a:highlight>
                  <a:srgbClr val="FFFF00"/>
                </a:highlight>
                <a:latin typeface="+mn-ea"/>
                <a:ea typeface="+mn-ea"/>
              </a:rPr>
              <a:t> </a:t>
            </a:r>
            <a:r>
              <a:rPr kumimoji="1" lang="en-US" altLang="ja-JP" sz="3200" b="1" dirty="0">
                <a:latin typeface="+mn-ea"/>
                <a:ea typeface="+mn-ea"/>
              </a:rPr>
              <a:t>…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420428"/>
            <a:ext cx="11194742" cy="5312144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kumimoji="1" lang="ja-JP" altLang="en-US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BC90AF-1E2B-C4FD-2ACA-FF258A767EBB}"/>
              </a:ext>
            </a:extLst>
          </p:cNvPr>
          <p:cNvSpPr txBox="1"/>
          <p:nvPr/>
        </p:nvSpPr>
        <p:spPr>
          <a:xfrm>
            <a:off x="4014587" y="6106646"/>
            <a:ext cx="1997476" cy="372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（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Inclusion)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1E9EE33-10D4-3085-01AA-D1C1A1F9063C}"/>
              </a:ext>
            </a:extLst>
          </p:cNvPr>
          <p:cNvSpPr txBox="1"/>
          <p:nvPr/>
        </p:nvSpPr>
        <p:spPr>
          <a:xfrm>
            <a:off x="7284745" y="4365673"/>
            <a:ext cx="1828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（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Diversity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）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0" name="グラフィックス 9" descr="植物 単色塗りつぶし">
            <a:extLst>
              <a:ext uri="{FF2B5EF4-FFF2-40B4-BE49-F238E27FC236}">
                <a16:creationId xmlns:a16="http://schemas.microsoft.com/office/drawing/2014/main" id="{04677648-8EF7-24A4-B695-498EE18F1CF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979446" y="3267939"/>
            <a:ext cx="914400" cy="914400"/>
          </a:xfrm>
          <a:prstGeom prst="rect">
            <a:avLst/>
          </a:prstGeom>
        </p:spPr>
      </p:pic>
      <p:pic>
        <p:nvPicPr>
          <p:cNvPr id="16" name="グラフィックス 15" descr="森林の光景 単色塗りつぶし">
            <a:extLst>
              <a:ext uri="{FF2B5EF4-FFF2-40B4-BE49-F238E27FC236}">
                <a16:creationId xmlns:a16="http://schemas.microsoft.com/office/drawing/2014/main" id="{049908A9-9020-FBD3-2FC5-F97337B68AF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766317" y="4965838"/>
            <a:ext cx="914400" cy="914400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DEC4E30-E855-FF0E-C77A-229C3D372F45}"/>
              </a:ext>
            </a:extLst>
          </p:cNvPr>
          <p:cNvSpPr txBox="1"/>
          <p:nvPr/>
        </p:nvSpPr>
        <p:spPr>
          <a:xfrm>
            <a:off x="5642499" y="5572154"/>
            <a:ext cx="4916010" cy="427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⇒クラブの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文化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⇒良質な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居心地</a:t>
            </a:r>
            <a:endParaRPr kumimoji="1" lang="en-US" altLang="ja-JP" sz="2400" b="1" i="0" u="sng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D86D4E2-46EF-BF62-47C7-BFB8ACE952DA}"/>
              </a:ext>
            </a:extLst>
          </p:cNvPr>
          <p:cNvSpPr txBox="1"/>
          <p:nvPr/>
        </p:nvSpPr>
        <p:spPr>
          <a:xfrm>
            <a:off x="6290568" y="3889792"/>
            <a:ext cx="5013665" cy="427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⇒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新人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の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多様性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⇒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素直さ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と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楽天性</a:t>
            </a:r>
            <a:endParaRPr kumimoji="1" lang="en-US" altLang="ja-JP" sz="2400" b="1" i="0" u="sng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1078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図表 5">
            <a:extLst>
              <a:ext uri="{FF2B5EF4-FFF2-40B4-BE49-F238E27FC236}">
                <a16:creationId xmlns:a16="http://schemas.microsoft.com/office/drawing/2014/main" id="{5D1A1076-C588-08D2-022E-E68D92EC6659}"/>
              </a:ext>
            </a:extLst>
          </p:cNvPr>
          <p:cNvGraphicFramePr/>
          <p:nvPr/>
        </p:nvGraphicFramePr>
        <p:xfrm>
          <a:off x="2242597" y="1555242"/>
          <a:ext cx="6969957" cy="5042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dirty="0"/>
              <a:t>　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“</a:t>
            </a:r>
            <a:r>
              <a:rPr kumimoji="1" lang="ja-JP" altLang="en-US" sz="3200" b="1" dirty="0">
                <a:solidFill>
                  <a:srgbClr val="FF0000"/>
                </a:solidFill>
                <a:latin typeface="+mn-ea"/>
                <a:ea typeface="+mn-ea"/>
              </a:rPr>
              <a:t>クラブの活性化”</a:t>
            </a:r>
            <a:r>
              <a:rPr kumimoji="1" lang="ja-JP" altLang="en-US" sz="3200" b="1" dirty="0">
                <a:latin typeface="+mn-ea"/>
                <a:ea typeface="+mn-ea"/>
              </a:rPr>
              <a:t>に必要な３つの</a:t>
            </a:r>
            <a:r>
              <a:rPr kumimoji="1" lang="ja-JP" altLang="en-US" sz="3200" b="1" dirty="0">
                <a:highlight>
                  <a:srgbClr val="FFFF00"/>
                </a:highlight>
                <a:latin typeface="+mn-ea"/>
                <a:ea typeface="+mn-ea"/>
              </a:rPr>
              <a:t> </a:t>
            </a:r>
            <a:r>
              <a:rPr kumimoji="1" lang="en-US" altLang="ja-JP" b="1" dirty="0">
                <a:highlight>
                  <a:srgbClr val="FFFF00"/>
                </a:highlight>
                <a:latin typeface="+mn-ea"/>
                <a:ea typeface="+mn-ea"/>
              </a:rPr>
              <a:t>D E I</a:t>
            </a:r>
            <a:r>
              <a:rPr kumimoji="1" lang="en-US" altLang="ja-JP" sz="3200" b="1" dirty="0">
                <a:highlight>
                  <a:srgbClr val="FFFF00"/>
                </a:highlight>
                <a:latin typeface="+mn-ea"/>
                <a:ea typeface="+mn-ea"/>
              </a:rPr>
              <a:t> </a:t>
            </a:r>
            <a:r>
              <a:rPr kumimoji="1" lang="en-US" altLang="ja-JP" sz="3200" b="1" dirty="0">
                <a:latin typeface="+mn-ea"/>
                <a:ea typeface="+mn-ea"/>
              </a:rPr>
              <a:t>…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420428"/>
            <a:ext cx="11194742" cy="5312144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kumimoji="1" lang="ja-JP" altLang="en-US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BC90AF-1E2B-C4FD-2ACA-FF258A767EBB}"/>
              </a:ext>
            </a:extLst>
          </p:cNvPr>
          <p:cNvSpPr txBox="1"/>
          <p:nvPr/>
        </p:nvSpPr>
        <p:spPr>
          <a:xfrm>
            <a:off x="4014587" y="6106646"/>
            <a:ext cx="1997476" cy="372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（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Inclusion)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1E9EE33-10D4-3085-01AA-D1C1A1F9063C}"/>
              </a:ext>
            </a:extLst>
          </p:cNvPr>
          <p:cNvSpPr txBox="1"/>
          <p:nvPr/>
        </p:nvSpPr>
        <p:spPr>
          <a:xfrm>
            <a:off x="7284745" y="4365673"/>
            <a:ext cx="1828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（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Diversity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）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BA0F7A7-5D31-8302-13E1-562442059265}"/>
              </a:ext>
            </a:extLst>
          </p:cNvPr>
          <p:cNvSpPr txBox="1"/>
          <p:nvPr/>
        </p:nvSpPr>
        <p:spPr>
          <a:xfrm>
            <a:off x="9262120" y="2662126"/>
            <a:ext cx="17111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（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Equity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）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0" name="グラフィックス 9" descr="植物 単色塗りつぶし">
            <a:extLst>
              <a:ext uri="{FF2B5EF4-FFF2-40B4-BE49-F238E27FC236}">
                <a16:creationId xmlns:a16="http://schemas.microsoft.com/office/drawing/2014/main" id="{04677648-8EF7-24A4-B695-498EE18F1CF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979446" y="3267939"/>
            <a:ext cx="914400" cy="914400"/>
          </a:xfrm>
          <a:prstGeom prst="rect">
            <a:avLst/>
          </a:prstGeom>
        </p:spPr>
      </p:pic>
      <p:pic>
        <p:nvPicPr>
          <p:cNvPr id="14" name="グラフィックス 13" descr="思案中の吹き出し 単色塗りつぶし">
            <a:extLst>
              <a:ext uri="{FF2B5EF4-FFF2-40B4-BE49-F238E27FC236}">
                <a16:creationId xmlns:a16="http://schemas.microsoft.com/office/drawing/2014/main" id="{348CAFA2-770E-43A6-81B3-6770BCEA8E2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893846" y="1420428"/>
            <a:ext cx="914400" cy="914400"/>
          </a:xfrm>
          <a:prstGeom prst="rect">
            <a:avLst/>
          </a:prstGeom>
        </p:spPr>
      </p:pic>
      <p:pic>
        <p:nvPicPr>
          <p:cNvPr id="16" name="グラフィックス 15" descr="森林の光景 単色塗りつぶし">
            <a:extLst>
              <a:ext uri="{FF2B5EF4-FFF2-40B4-BE49-F238E27FC236}">
                <a16:creationId xmlns:a16="http://schemas.microsoft.com/office/drawing/2014/main" id="{049908A9-9020-FBD3-2FC5-F97337B68AF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766317" y="4965838"/>
            <a:ext cx="914400" cy="914400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DEC4E30-E855-FF0E-C77A-229C3D372F45}"/>
              </a:ext>
            </a:extLst>
          </p:cNvPr>
          <p:cNvSpPr txBox="1"/>
          <p:nvPr/>
        </p:nvSpPr>
        <p:spPr>
          <a:xfrm>
            <a:off x="5642499" y="5572154"/>
            <a:ext cx="4916010" cy="427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⇒クラブの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文化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⇒良質な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居心地</a:t>
            </a:r>
            <a:endParaRPr kumimoji="1" lang="en-US" altLang="ja-JP" sz="2400" b="1" i="0" u="sng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D86D4E2-46EF-BF62-47C7-BFB8ACE952DA}"/>
              </a:ext>
            </a:extLst>
          </p:cNvPr>
          <p:cNvSpPr txBox="1"/>
          <p:nvPr/>
        </p:nvSpPr>
        <p:spPr>
          <a:xfrm>
            <a:off x="6290568" y="3889792"/>
            <a:ext cx="5013665" cy="427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⇒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新人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の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多様性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⇒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素直さ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と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楽天性</a:t>
            </a:r>
            <a:endParaRPr kumimoji="1" lang="en-US" altLang="ja-JP" sz="2400" b="1" i="0" u="sng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A4FC088-FE1C-6E6D-BDF2-A9D9BC3249BD}"/>
              </a:ext>
            </a:extLst>
          </p:cNvPr>
          <p:cNvSpPr txBox="1"/>
          <p:nvPr/>
        </p:nvSpPr>
        <p:spPr>
          <a:xfrm>
            <a:off x="6503632" y="2173126"/>
            <a:ext cx="51823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⇒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現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会員の備え⇒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寛容で公平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な心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8932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① 迎える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+mn-ea"/>
                <a:ea typeface="+mn-ea"/>
                <a:cs typeface="+mn-cs"/>
              </a:rPr>
              <a:t>土壌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　⇒　クラブの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00FFFF"/>
                </a:highlight>
                <a:uLnTx/>
                <a:uFillTx/>
                <a:latin typeface="+mn-ea"/>
                <a:ea typeface="+mn-ea"/>
                <a:cs typeface="+mn-cs"/>
              </a:rPr>
              <a:t>文化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  <a:ea typeface="+mn-ea"/>
                <a:cs typeface="+mn-cs"/>
              </a:rPr>
              <a:t>　⇒　良質な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00FF00"/>
                </a:highlight>
                <a:uLnTx/>
                <a:uFillTx/>
                <a:latin typeface="+mn-ea"/>
                <a:ea typeface="+mn-ea"/>
                <a:cs typeface="+mn-cs"/>
              </a:rPr>
              <a:t>居心地</a:t>
            </a:r>
            <a:endParaRPr kumimoji="1" lang="ja-JP" altLang="en-US" sz="3200" b="1" dirty="0">
              <a:highlight>
                <a:srgbClr val="00FF00"/>
              </a:highlight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420428"/>
            <a:ext cx="11194742" cy="5312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sz="2600" dirty="0"/>
              <a:t>　</a:t>
            </a:r>
            <a:r>
              <a:rPr lang="ja-JP" altLang="en-US" sz="2600" b="1" dirty="0"/>
              <a:t>望まれる「</a:t>
            </a:r>
            <a:r>
              <a:rPr kumimoji="1" lang="ja-JP" altLang="en-US" sz="2600" b="1" dirty="0"/>
              <a:t>クラブの</a:t>
            </a:r>
            <a:r>
              <a:rPr kumimoji="1" lang="ja-JP" altLang="en-US" sz="2600" b="1" dirty="0">
                <a:highlight>
                  <a:srgbClr val="FFFF00"/>
                </a:highlight>
              </a:rPr>
              <a:t>文化</a:t>
            </a:r>
            <a:r>
              <a:rPr kumimoji="1" lang="ja-JP" altLang="en-US" sz="2600" b="1" dirty="0"/>
              <a:t>」　＝　インクルーシブ</a:t>
            </a:r>
            <a:r>
              <a:rPr kumimoji="1" lang="ja-JP" altLang="en-US" sz="2600" b="1" dirty="0">
                <a:solidFill>
                  <a:srgbClr val="FF0000"/>
                </a:solidFill>
              </a:rPr>
              <a:t>（</a:t>
            </a:r>
            <a:r>
              <a:rPr kumimoji="1" lang="en-US" altLang="ja-JP" sz="2600" b="1" dirty="0">
                <a:solidFill>
                  <a:srgbClr val="FF0000"/>
                </a:solidFill>
              </a:rPr>
              <a:t>inclusive) </a:t>
            </a:r>
            <a:r>
              <a:rPr kumimoji="1" lang="ja-JP" altLang="en-US" sz="2600" b="1" dirty="0"/>
              <a:t>であること</a:t>
            </a:r>
            <a:endParaRPr kumimoji="1" lang="en-US" altLang="ja-JP" sz="2600" b="1" dirty="0"/>
          </a:p>
          <a:p>
            <a:pPr marL="0" indent="0">
              <a:buNone/>
            </a:pPr>
            <a:endParaRPr kumimoji="1" lang="en-US" altLang="ja-JP" sz="2600" b="1" dirty="0"/>
          </a:p>
          <a:p>
            <a:pPr marL="0" indent="0">
              <a:buNone/>
            </a:pPr>
            <a:r>
              <a:rPr lang="ja-JP" altLang="en-US" sz="2600" b="1" dirty="0"/>
              <a:t>　</a:t>
            </a:r>
            <a:r>
              <a:rPr lang="ja-JP" altLang="en-US" sz="2200" b="1" dirty="0"/>
              <a:t>☆ 考えるべき</a:t>
            </a:r>
            <a:r>
              <a:rPr lang="ja-JP" altLang="en-US" sz="2200" b="1" dirty="0">
                <a:highlight>
                  <a:srgbClr val="FFFF00"/>
                </a:highlight>
              </a:rPr>
              <a:t>２つ</a:t>
            </a:r>
            <a:r>
              <a:rPr lang="ja-JP" altLang="en-US" sz="2200" b="1" dirty="0"/>
              <a:t>のポイント</a:t>
            </a:r>
            <a:endParaRPr lang="en-US" altLang="ja-JP" sz="2200" b="1" dirty="0"/>
          </a:p>
          <a:p>
            <a:pPr marL="0" indent="0">
              <a:buNone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b="1" dirty="0">
                <a:latin typeface="游ゴシック" panose="020F0502020204030204"/>
                <a:ea typeface="游ゴシック" panose="020B0400000000000000" pitchFamily="50" charset="-128"/>
              </a:rPr>
              <a:t>　　</a:t>
            </a:r>
            <a:r>
              <a:rPr lang="en-US" altLang="ja-JP" sz="2200" b="1" dirty="0">
                <a:latin typeface="游ゴシック" panose="020F0502020204030204"/>
                <a:ea typeface="游ゴシック" panose="020B0400000000000000" pitchFamily="50" charset="-128"/>
              </a:rPr>
              <a:t>1</a:t>
            </a:r>
            <a:r>
              <a:rPr lang="ja-JP" altLang="en-US" sz="2200" b="1" dirty="0">
                <a:latin typeface="游ゴシック" panose="020F0502020204030204"/>
                <a:ea typeface="游ゴシック" panose="020B0400000000000000" pitchFamily="50" charset="-128"/>
              </a:rPr>
              <a:t>）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クラブの持つ「文化（居心地）」が新会員を</a:t>
            </a:r>
            <a:r>
              <a:rPr kumimoji="1" lang="ja-JP" altLang="en-US" sz="22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温かく迎え入れて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いるか？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　　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200" b="1" dirty="0">
                <a:latin typeface="游ゴシック" panose="020F0502020204030204"/>
                <a:ea typeface="游ゴシック" panose="020B0400000000000000" pitchFamily="50" charset="-128"/>
              </a:rPr>
              <a:t>　　　　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⇒ せっかく迎え入れた </a:t>
            </a:r>
            <a:r>
              <a:rPr kumimoji="1" lang="ja-JP" altLang="en-US" sz="22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新会員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に対して </a:t>
            </a:r>
            <a:r>
              <a:rPr kumimoji="1" lang="ja-JP" altLang="en-US" sz="26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無関心・無反応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ではないか？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200" b="1" dirty="0">
                <a:latin typeface="游ゴシック" panose="020F0502020204030204"/>
                <a:ea typeface="游ゴシック" panose="020B0400000000000000" pitchFamily="50" charset="-128"/>
              </a:rPr>
              <a:t>　　</a:t>
            </a:r>
            <a: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2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）</a:t>
            </a:r>
            <a:r>
              <a:rPr kumimoji="1" lang="ja-JP" altLang="en-US" sz="22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現・新ともにすべての会員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が</a:t>
            </a:r>
            <a:r>
              <a:rPr kumimoji="1" lang="ja-JP" altLang="en-US" sz="22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自分のペースで自分らしく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参加できているクラブか？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200" b="1" dirty="0">
                <a:latin typeface="游ゴシック" panose="020F0502020204030204"/>
                <a:ea typeface="游ゴシック" panose="020B0400000000000000" pitchFamily="50" charset="-128"/>
              </a:rPr>
              <a:t>　　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   ⇒ 会員の 誰か が </a:t>
            </a:r>
            <a:r>
              <a:rPr kumimoji="1" lang="ja-JP" altLang="en-US" sz="26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我慢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を強いられていないか？　皆が </a:t>
            </a:r>
            <a:r>
              <a:rPr kumimoji="1" lang="ja-JP" altLang="en-US" sz="26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満足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しているか？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endParaRPr kumimoji="1" lang="en-US" altLang="ja-JP" sz="2200" b="1" dirty="0"/>
          </a:p>
          <a:p>
            <a:pPr marL="0" indent="0">
              <a:buNone/>
            </a:pPr>
            <a:r>
              <a:rPr kumimoji="1" lang="ja-JP" altLang="en-US" b="1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53594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　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  <a:cs typeface="+mj-cs"/>
              </a:rPr>
              <a:t>“クラブの居心地”　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  <a:cs typeface="+mj-cs"/>
              </a:rPr>
              <a:t>… 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  <a:cs typeface="+mj-cs"/>
              </a:rPr>
              <a:t>良好な帰属意識（＋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  <a:cs typeface="+mj-cs"/>
              </a:rPr>
              <a:t>B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  <a:cs typeface="+mj-cs"/>
              </a:rPr>
              <a:t>）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420428"/>
            <a:ext cx="11194742" cy="531214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endParaRPr kumimoji="1" lang="ja-JP" altLang="en-US" sz="5400" b="1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50605CE-218F-5A7A-6A4B-E420C17316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097" y="1563338"/>
            <a:ext cx="6851904" cy="502632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EC364E5-74D1-1DAA-049B-4646F47586EC}"/>
              </a:ext>
            </a:extLst>
          </p:cNvPr>
          <p:cNvSpPr txBox="1"/>
          <p:nvPr/>
        </p:nvSpPr>
        <p:spPr>
          <a:xfrm>
            <a:off x="644900" y="1563338"/>
            <a:ext cx="2769326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マズローの法則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r>
              <a:rPr lang="ja-JP" altLang="en-US" sz="2800" b="1" dirty="0">
                <a:latin typeface="游ゴシック" panose="020F0502020204030204"/>
                <a:ea typeface="游ゴシック" panose="020B0400000000000000" pitchFamily="50" charset="-128"/>
              </a:rPr>
              <a:t>人の欲求</a:t>
            </a:r>
            <a:r>
              <a:rPr lang="en-US" altLang="ja-JP" sz="2800" b="1" dirty="0">
                <a:latin typeface="游ゴシック" panose="020F0502020204030204"/>
                <a:ea typeface="游ゴシック" panose="020B0400000000000000" pitchFamily="50" charset="-128"/>
              </a:rPr>
              <a:t>5</a:t>
            </a:r>
            <a:r>
              <a:rPr lang="ja-JP" altLang="en-US" sz="2800" b="1" dirty="0">
                <a:latin typeface="游ゴシック" panose="020F0502020204030204"/>
                <a:ea typeface="游ゴシック" panose="020B0400000000000000" pitchFamily="50" charset="-128"/>
              </a:rPr>
              <a:t>段階</a:t>
            </a:r>
            <a:endParaRPr lang="en-US" altLang="ja-JP" sz="2800" b="1" dirty="0"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8835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　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  <a:cs typeface="+mj-cs"/>
              </a:rPr>
              <a:t>“クラブの居心地”　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  <a:cs typeface="+mj-cs"/>
              </a:rPr>
              <a:t>… 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</a:rPr>
              <a:t>会員増強・維持の絶対法則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420428"/>
            <a:ext cx="11194742" cy="531214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“クラブの居心地”  の方程式（会員増強・維持の絶対法則）　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　　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b="1" dirty="0">
                <a:latin typeface="游ゴシック" panose="020F0502020204030204"/>
                <a:ea typeface="游ゴシック" panose="020B0400000000000000" pitchFamily="50" charset="-128"/>
              </a:rPr>
              <a:t>　　　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心地よさ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　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×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　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温かい配慮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　＝　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会員増強・維持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effectLst/>
              <a:highlight>
                <a:srgbClr val="FFFF00"/>
              </a:highlight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　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（承認欲求）　　　  　（社会的欲求）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 　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（皆からの認知）　　  （寛容さ）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indent="0">
              <a:buNone/>
            </a:pPr>
            <a:r>
              <a:rPr kumimoji="1" lang="ja-JP" altLang="en-US" b="1" dirty="0"/>
              <a:t>　　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ja-JP" altLang="en-US" dirty="0"/>
              <a:t>　　　　　　　　　　　　　　　　　　　</a:t>
            </a:r>
            <a:endParaRPr kumimoji="1" lang="ja-JP" altLang="en-US" sz="54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B84708-3961-0E00-C823-B5ABE10B871D}"/>
              </a:ext>
            </a:extLst>
          </p:cNvPr>
          <p:cNvSpPr txBox="1"/>
          <p:nvPr/>
        </p:nvSpPr>
        <p:spPr>
          <a:xfrm>
            <a:off x="8002583" y="4177093"/>
            <a:ext cx="3698187" cy="135421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kumimoji="1" lang="ja-JP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＋</a:t>
            </a:r>
            <a:r>
              <a:rPr kumimoji="1" lang="en-US" altLang="ja-JP" sz="5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B</a:t>
            </a:r>
            <a:r>
              <a:rPr kumimoji="1" lang="en-US" altLang="ja-JP" sz="5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 </a:t>
            </a:r>
          </a:p>
          <a:p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belonging 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帰属意識</a:t>
            </a:r>
            <a:endParaRPr lang="ja-JP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99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740A2-33A7-198E-2789-796419A23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8" y="125429"/>
            <a:ext cx="11194742" cy="104642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　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  <a:cs typeface="+mj-cs"/>
              </a:rPr>
              <a:t>“クラブの居心地”　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  <a:cs typeface="+mj-cs"/>
              </a:rPr>
              <a:t>… 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  <a:cs typeface="+mj-cs"/>
              </a:rPr>
              <a:t>良好な帰属意識（＋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  <a:cs typeface="+mj-cs"/>
              </a:rPr>
              <a:t>B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+mn-ea"/>
                <a:ea typeface="+mn-ea"/>
                <a:cs typeface="+mj-cs"/>
              </a:rPr>
              <a:t>）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EB289-EFFE-C405-1AF1-5402C65A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1420428"/>
            <a:ext cx="11194742" cy="531214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endParaRPr kumimoji="1" lang="ja-JP" altLang="en-US" sz="5400" b="1" dirty="0"/>
          </a:p>
        </p:txBody>
      </p:sp>
      <p:graphicFrame>
        <p:nvGraphicFramePr>
          <p:cNvPr id="5" name="オブジェクト 4">
            <a:extLst>
              <a:ext uri="{FF2B5EF4-FFF2-40B4-BE49-F238E27FC236}">
                <a16:creationId xmlns:a16="http://schemas.microsoft.com/office/drawing/2014/main" id="{A56BEE2D-3CFD-BE1B-C96A-26BEC55DE1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56442" y="1556337"/>
          <a:ext cx="10139811" cy="5063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248489" imgH="3619642" progId="Excel.Sheet.12">
                  <p:embed/>
                </p:oleObj>
              </mc:Choice>
              <mc:Fallback>
                <p:oleObj name="Worksheet" r:id="rId2" imgW="7248489" imgH="3619642" progId="Excel.Sheet.12">
                  <p:embed/>
                  <p:pic>
                    <p:nvPicPr>
                      <p:cNvPr id="5" name="オブジェクト 4">
                        <a:extLst>
                          <a:ext uri="{FF2B5EF4-FFF2-40B4-BE49-F238E27FC236}">
                            <a16:creationId xmlns:a16="http://schemas.microsoft.com/office/drawing/2014/main" id="{A56BEE2D-3CFD-BE1B-C96A-26BEC55DE1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56442" y="1556337"/>
                        <a:ext cx="10139811" cy="50632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2227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3397</Words>
  <Application>Microsoft Office PowerPoint</Application>
  <PresentationFormat>ワイド画面</PresentationFormat>
  <Paragraphs>419</Paragraphs>
  <Slides>36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36</vt:i4>
      </vt:variant>
    </vt:vector>
  </HeadingPairs>
  <TitlesOfParts>
    <vt:vector size="43" baseType="lpstr">
      <vt:lpstr>ヒラギノ角ゴ Pro W3</vt:lpstr>
      <vt:lpstr>游ゴシック</vt:lpstr>
      <vt:lpstr>游ゴシック Light</vt:lpstr>
      <vt:lpstr>Arial</vt:lpstr>
      <vt:lpstr>Wingdings</vt:lpstr>
      <vt:lpstr>Office テーマ</vt:lpstr>
      <vt:lpstr>Worksheet</vt:lpstr>
      <vt:lpstr>クラブを活性化するために </vt:lpstr>
      <vt:lpstr>　“キレイな花”を咲かせるために必要な３つの要素 …</vt:lpstr>
      <vt:lpstr>　“クラブの活性化”に必要な３つの D E I …</vt:lpstr>
      <vt:lpstr>　“クラブの活性化”に必要な３つの D E I …</vt:lpstr>
      <vt:lpstr>　“クラブの活性化”に必要な３つの D E I …</vt:lpstr>
      <vt:lpstr>　① 迎える土壌　⇒　クラブの文化　⇒　良質な居心地</vt:lpstr>
      <vt:lpstr>　“クラブの居心地”　… 良好な帰属意識（＋B）</vt:lpstr>
      <vt:lpstr>　“クラブの居心地”　… 会員増強・維持の絶対法則</vt:lpstr>
      <vt:lpstr>　“クラブの居心地”　… 良好な帰属意識（＋B）</vt:lpstr>
      <vt:lpstr>　“クラブの居心地”　… 良好な帰属意識（＋B）</vt:lpstr>
      <vt:lpstr>　② 蒔きたい種　⇒　新人の多様性　⇒　素直さと楽天性</vt:lpstr>
      <vt:lpstr>　新人（若手）を入れる際に必要なこと…</vt:lpstr>
      <vt:lpstr>　新人（若手）を入れる際に必要なこと…</vt:lpstr>
      <vt:lpstr>PowerPoint プレゼンテーション</vt:lpstr>
      <vt:lpstr>　「若手の適性」： “挑戦君（Challenger）” の登場 に期待…　</vt:lpstr>
      <vt:lpstr>“成功” と “失敗” は 同じ「根っこ」を持つ…</vt:lpstr>
      <vt:lpstr>バスケットの神様　マイケル・ジョーダンの名言…</vt:lpstr>
      <vt:lpstr>バスケットの神様　マイケル・ジョーダンの名言…</vt:lpstr>
      <vt:lpstr>　③ 注がれる水　⇒　現会員の備え　⇒　寛容で公平な心</vt:lpstr>
      <vt:lpstr>　クラブにおいて「寛容さ」を阻害する４つの問題点…</vt:lpstr>
      <vt:lpstr>PowerPoint プレゼンテーション</vt:lpstr>
      <vt:lpstr>PowerPoint プレゼンテーション</vt:lpstr>
      <vt:lpstr>PowerPoint プレゼンテーション</vt:lpstr>
      <vt:lpstr>　 J.ｼﾞｮｰﾝｽﾞ元RI会長（2022-2023）の言葉（3/26）…</vt:lpstr>
      <vt:lpstr>　 J.ｼﾞｮｰﾝｽﾞ元RI会長（2022-2023）の言葉（3/26）…</vt:lpstr>
      <vt:lpstr>　 J.ｼﾞｮｰﾝｽﾞ元RI会長（2022-2023）の言葉（3/26）…</vt:lpstr>
      <vt:lpstr>　「ロータリーの真髄」を知ろう…</vt:lpstr>
      <vt:lpstr>　大切なロータリー行事である「例会」の効用は？</vt:lpstr>
      <vt:lpstr>　皆で「イベント」を作ろう！</vt:lpstr>
      <vt:lpstr>　最後に一言…</vt:lpstr>
      <vt:lpstr>　最後に一言…</vt:lpstr>
      <vt:lpstr>　果たして、会員増強の要諦とは？…</vt:lpstr>
      <vt:lpstr>結論 ⁈　いま、ロータリーが求めているものとは？　</vt:lpstr>
      <vt:lpstr>　もう一度、漢字のテスト…</vt:lpstr>
      <vt:lpstr>　ﾏﾘｵ･ｾｻﾞｰﾙRI会長ｴﾚｸﾄ（当時）の言葉(1/19)…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会員増強・維持の秘訣</dc:title>
  <dc:creator>田中 久夫</dc:creator>
  <cp:lastModifiedBy>田中 久夫</cp:lastModifiedBy>
  <cp:revision>161</cp:revision>
  <cp:lastPrinted>2025-02-21T00:12:47Z</cp:lastPrinted>
  <dcterms:created xsi:type="dcterms:W3CDTF">2024-05-08T05:53:46Z</dcterms:created>
  <dcterms:modified xsi:type="dcterms:W3CDTF">2025-08-07T02:24:50Z</dcterms:modified>
</cp:coreProperties>
</file>