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7448" r:id="rId1"/>
  </p:sldMasterIdLst>
  <p:notesMasterIdLst>
    <p:notesMasterId r:id="rId7"/>
  </p:notesMasterIdLst>
  <p:handoutMasterIdLst>
    <p:handoutMasterId r:id="rId8"/>
  </p:handoutMasterIdLst>
  <p:sldIdLst>
    <p:sldId id="5851" r:id="rId2"/>
    <p:sldId id="5852" r:id="rId3"/>
    <p:sldId id="5850" r:id="rId4"/>
    <p:sldId id="5760" r:id="rId5"/>
    <p:sldId id="5849" r:id="rId6"/>
  </p:sldIdLst>
  <p:sldSz cx="12192000" cy="6858000"/>
  <p:notesSz cx="6808788" cy="99409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SERAND DUFOUR, Sandrine" initials="JDS" lastIdx="2" clrIdx="0">
    <p:extLst>
      <p:ext uri="{19B8F6BF-5375-455C-9EA6-DF929625EA0E}">
        <p15:presenceInfo xmlns:p15="http://schemas.microsoft.com/office/powerpoint/2012/main" userId="S::josserands@who.int::c4c782a8-6de7-4332-a17d-9701c53156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CC66FF"/>
    <a:srgbClr val="D60093"/>
    <a:srgbClr val="FF3399"/>
    <a:srgbClr val="99FF33"/>
    <a:srgbClr val="CC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7653" autoAdjust="0"/>
  </p:normalViewPr>
  <p:slideViewPr>
    <p:cSldViewPr showGuides="1">
      <p:cViewPr varScale="1">
        <p:scale>
          <a:sx n="111" d="100"/>
          <a:sy n="111" d="100"/>
        </p:scale>
        <p:origin x="420" y="96"/>
      </p:cViewPr>
      <p:guideLst>
        <p:guide orient="horz" pos="4247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130" y="-10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08451251330201"/>
          <c:y val="0"/>
          <c:w val="0.52519028450021221"/>
          <c:h val="0.946857790954070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465-40E3-B191-F736C667BF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0F-4FF2-B96D-37FF63E0EC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0F-4FF2-B96D-37FF63E0EC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0F-4FF2-B96D-37FF63E0ECAE}"/>
              </c:ext>
            </c:extLst>
          </c:dPt>
          <c:cat>
            <c:strRef>
              <c:f>Sheet1!$A$2:$A$5</c:f>
              <c:strCache>
                <c:ptCount val="4"/>
                <c:pt idx="0">
                  <c:v>ロータリアンの寄付</c:v>
                </c:pt>
                <c:pt idx="1">
                  <c:v>WFとDDF第 2 四半期</c:v>
                </c:pt>
                <c:pt idx="2">
                  <c:v>投資収益</c:v>
                </c:pt>
                <c:pt idx="3">
                  <c:v>ビル＆メリンダ・ゲイツ財団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10</c:v>
                </c:pt>
                <c:pt idx="2">
                  <c:v>7</c:v>
                </c:pt>
                <c:pt idx="3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65-40E3-B191-F736C667B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5859966033655"/>
          <c:y val="2.831723598804076E-2"/>
          <c:w val="0.37529064381658173"/>
          <c:h val="0.867179007964724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07-4890-9DFE-1D3B7FA84D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07-4890-9DFE-1D3B7FA84D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07-4890-9DFE-1D3B7FA84D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07-4890-9DFE-1D3B7FA84D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407-4890-9DFE-1D3B7FA84D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407-4890-9DFE-1D3B7FA84DBD}"/>
              </c:ext>
            </c:extLst>
          </c:dPt>
          <c:cat>
            <c:strRef>
              <c:f>Sheet1!$A$2:$A$7</c:f>
              <c:strCache>
                <c:ptCount val="6"/>
                <c:pt idx="0">
                  <c:v>ワクチンの取得</c:v>
                </c:pt>
                <c:pt idx="1">
                  <c:v>調査・研究</c:v>
                </c:pt>
                <c:pt idx="2">
                  <c:v>意識の向上</c:v>
                </c:pt>
                <c:pt idx="3">
                  <c:v>疾病の発見</c:v>
                </c:pt>
                <c:pt idx="4">
                  <c:v>熟練者の養成</c:v>
                </c:pt>
                <c:pt idx="5">
                  <c:v>ワクチン投与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</c:v>
                </c:pt>
                <c:pt idx="1">
                  <c:v>1</c:v>
                </c:pt>
                <c:pt idx="2">
                  <c:v>24</c:v>
                </c:pt>
                <c:pt idx="3">
                  <c:v>14</c:v>
                </c:pt>
                <c:pt idx="4">
                  <c:v>3</c:v>
                </c:pt>
                <c:pt idx="5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407-4890-9DFE-1D3B7FA84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0.11336</cdr:x>
      <cdr:y>0.17403</cdr:y>
    </cdr:from>
    <cdr:to>
      <cdr:x>0.44082</cdr:x>
      <cdr:y>0.28023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="" xmlns:a16="http://schemas.microsoft.com/office/drawing/2014/main" id="{38ADCAFB-BA7C-4457-A3EC-5CBB06A75D0F}"/>
            </a:ext>
          </a:extLst>
        </cdr:cNvPr>
        <cdr:cNvSpPr txBox="1"/>
      </cdr:nvSpPr>
      <cdr:spPr>
        <a:xfrm xmlns:a="http://schemas.openxmlformats.org/drawingml/2006/main">
          <a:off x="880855" y="865217"/>
          <a:ext cx="2544481" cy="527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0.01183</cdr:x>
      <cdr:y>0.21926</cdr:y>
    </cdr:from>
    <cdr:to>
      <cdr:x>0.40352</cdr:x>
      <cdr:y>0.46025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="" xmlns:a16="http://schemas.microsoft.com/office/drawing/2014/main" id="{A00A157C-FAAB-4257-887A-3B4AB592B5F1}"/>
            </a:ext>
          </a:extLst>
        </cdr:cNvPr>
        <cdr:cNvSpPr txBox="1"/>
      </cdr:nvSpPr>
      <cdr:spPr>
        <a:xfrm xmlns:a="http://schemas.openxmlformats.org/drawingml/2006/main">
          <a:off x="134500" y="1152128"/>
          <a:ext cx="4453275" cy="1266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2400" b="1" dirty="0">
              <a:solidFill>
                <a:srgbClr val="0070C0"/>
              </a:solidFill>
              <a:latin typeface="+mn-ea"/>
            </a:rPr>
            <a:t>ビル＆メリンダ・ゲイツ財団</a:t>
          </a:r>
          <a:endParaRPr lang="en-US" altLang="ja-JP" sz="2400" b="1" dirty="0">
            <a:solidFill>
              <a:srgbClr val="0070C0"/>
            </a:solidFill>
            <a:latin typeface="+mn-ea"/>
          </a:endParaRPr>
        </a:p>
        <a:p xmlns:a="http://schemas.openxmlformats.org/drawingml/2006/main">
          <a:r>
            <a:rPr lang="en-US" altLang="ja-JP" sz="2400" b="1" dirty="0">
              <a:solidFill>
                <a:srgbClr val="0070C0"/>
              </a:solidFill>
              <a:latin typeface="+mn-ea"/>
            </a:rPr>
            <a:t>10</a:t>
          </a:r>
          <a:r>
            <a:rPr lang="ja-JP" altLang="en-US" sz="2400" b="1" dirty="0">
              <a:solidFill>
                <a:srgbClr val="0070C0"/>
              </a:solidFill>
              <a:latin typeface="+mn-ea"/>
            </a:rPr>
            <a:t>億</a:t>
          </a:r>
          <a:r>
            <a:rPr lang="en-US" altLang="ja-JP" sz="2400" b="1" dirty="0">
              <a:solidFill>
                <a:srgbClr val="0070C0"/>
              </a:solidFill>
              <a:latin typeface="+mn-ea"/>
            </a:rPr>
            <a:t>8500</a:t>
          </a:r>
          <a:r>
            <a:rPr lang="ja-JP" altLang="en-US" sz="2400" b="1" dirty="0">
              <a:solidFill>
                <a:srgbClr val="0070C0"/>
              </a:solidFill>
              <a:latin typeface="+mn-ea"/>
            </a:rPr>
            <a:t>万ドル　　</a:t>
          </a:r>
          <a:endParaRPr lang="en-US" altLang="ja-JP" sz="2400" b="1" dirty="0">
            <a:solidFill>
              <a:srgbClr val="0070C0"/>
            </a:solidFill>
            <a:latin typeface="+mn-ea"/>
          </a:endParaRPr>
        </a:p>
        <a:p xmlns:a="http://schemas.openxmlformats.org/drawingml/2006/main">
          <a:r>
            <a:rPr lang="en-US" altLang="ja-JP" sz="2400" b="1" dirty="0">
              <a:solidFill>
                <a:srgbClr val="0070C0"/>
              </a:solidFill>
              <a:latin typeface="+mn-ea"/>
            </a:rPr>
            <a:t>46</a:t>
          </a:r>
          <a:r>
            <a:rPr lang="ja-JP" altLang="en-US" sz="2400" b="1" dirty="0">
              <a:solidFill>
                <a:srgbClr val="0070C0"/>
              </a:solidFill>
              <a:latin typeface="+mn-ea"/>
            </a:rPr>
            <a:t>％</a:t>
          </a:r>
        </a:p>
      </cdr:txBody>
    </cdr:sp>
  </cdr:relSizeAnchor>
  <cdr:relSizeAnchor xmlns:cdr="http://schemas.openxmlformats.org/drawingml/2006/chartDrawing">
    <cdr:from>
      <cdr:x>0.71291</cdr:x>
      <cdr:y>0.11919</cdr:y>
    </cdr:from>
    <cdr:to>
      <cdr:x>1</cdr:x>
      <cdr:y>0.65733</cdr:y>
    </cdr:to>
    <cdr:sp macro="" textlink="">
      <cdr:nvSpPr>
        <cdr:cNvPr id="4" name="テキスト ボックス 3">
          <a:extLst xmlns:a="http://schemas.openxmlformats.org/drawingml/2006/main">
            <a:ext uri="{FF2B5EF4-FFF2-40B4-BE49-F238E27FC236}">
              <a16:creationId xmlns="" xmlns:a16="http://schemas.microsoft.com/office/drawing/2014/main" id="{632F2EC4-149B-4343-8696-1FD0DE0AA7B7}"/>
            </a:ext>
          </a:extLst>
        </cdr:cNvPr>
        <cdr:cNvSpPr txBox="1"/>
      </cdr:nvSpPr>
      <cdr:spPr>
        <a:xfrm xmlns:a="http://schemas.openxmlformats.org/drawingml/2006/main">
          <a:off x="8105359" y="626301"/>
          <a:ext cx="3264027" cy="2827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2400" b="1" dirty="0">
              <a:solidFill>
                <a:srgbClr val="0070C0"/>
              </a:solidFill>
              <a:latin typeface="+mn-ea"/>
            </a:rPr>
            <a:t>ロータリアンの寄付</a:t>
          </a:r>
          <a:endParaRPr lang="en-US" altLang="ja-JP" sz="2400" b="1" dirty="0">
            <a:solidFill>
              <a:srgbClr val="0070C0"/>
            </a:solidFill>
            <a:latin typeface="+mn-ea"/>
          </a:endParaRPr>
        </a:p>
        <a:p xmlns:a="http://schemas.openxmlformats.org/drawingml/2006/main">
          <a:r>
            <a:rPr lang="en-US" altLang="ja-JP" sz="2400" b="1" dirty="0">
              <a:solidFill>
                <a:srgbClr val="0070C0"/>
              </a:solidFill>
              <a:latin typeface="+mn-ea"/>
            </a:rPr>
            <a:t>8</a:t>
          </a:r>
          <a:r>
            <a:rPr lang="ja-JP" altLang="en-US" sz="2400" b="1" dirty="0">
              <a:solidFill>
                <a:srgbClr val="0070C0"/>
              </a:solidFill>
              <a:latin typeface="+mn-ea"/>
            </a:rPr>
            <a:t>億</a:t>
          </a:r>
          <a:r>
            <a:rPr lang="en-US" altLang="ja-JP" sz="2400" b="1" dirty="0">
              <a:solidFill>
                <a:srgbClr val="0070C0"/>
              </a:solidFill>
              <a:latin typeface="+mn-ea"/>
            </a:rPr>
            <a:t>9200</a:t>
          </a:r>
          <a:r>
            <a:rPr lang="ja-JP" altLang="en-US" sz="2400" b="1" dirty="0">
              <a:solidFill>
                <a:srgbClr val="0070C0"/>
              </a:solidFill>
              <a:latin typeface="+mn-ea"/>
            </a:rPr>
            <a:t>万ドル　　　　　　　</a:t>
          </a:r>
          <a:r>
            <a:rPr lang="en-US" altLang="ja-JP" sz="2400" b="1" dirty="0">
              <a:solidFill>
                <a:srgbClr val="0070C0"/>
              </a:solidFill>
              <a:latin typeface="+mn-ea"/>
            </a:rPr>
            <a:t>37</a:t>
          </a:r>
          <a:r>
            <a:rPr lang="ja-JP" altLang="en-US" sz="2400" b="1" dirty="0">
              <a:solidFill>
                <a:srgbClr val="0070C0"/>
              </a:solidFill>
              <a:latin typeface="+mn-ea"/>
            </a:rPr>
            <a:t>％</a:t>
          </a:r>
        </a:p>
      </cdr:txBody>
    </cdr:sp>
  </cdr:relSizeAnchor>
  <cdr:relSizeAnchor xmlns:cdr="http://schemas.openxmlformats.org/drawingml/2006/chartDrawing">
    <cdr:from>
      <cdr:x>0.70302</cdr:x>
      <cdr:y>0.75041</cdr:y>
    </cdr:from>
    <cdr:to>
      <cdr:x>1</cdr:x>
      <cdr:y>0.95592</cdr:y>
    </cdr:to>
    <cdr:sp macro="" textlink="">
      <cdr:nvSpPr>
        <cdr:cNvPr id="5" name="テキスト ボックス 4">
          <a:extLst xmlns:a="http://schemas.openxmlformats.org/drawingml/2006/main">
            <a:ext uri="{FF2B5EF4-FFF2-40B4-BE49-F238E27FC236}">
              <a16:creationId xmlns="" xmlns:a16="http://schemas.microsoft.com/office/drawing/2014/main" id="{047796EF-9440-40AA-B8E6-6CF0045F66E1}"/>
            </a:ext>
          </a:extLst>
        </cdr:cNvPr>
        <cdr:cNvSpPr txBox="1"/>
      </cdr:nvSpPr>
      <cdr:spPr>
        <a:xfrm xmlns:a="http://schemas.openxmlformats.org/drawingml/2006/main">
          <a:off x="7992888" y="3943156"/>
          <a:ext cx="3376498" cy="1079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b="1" dirty="0">
              <a:solidFill>
                <a:srgbClr val="0070C0"/>
              </a:solidFill>
              <a:latin typeface="+mn-ea"/>
            </a:rPr>
            <a:t>WF</a:t>
          </a:r>
          <a:r>
            <a:rPr lang="ja-JP" altLang="en-US" sz="2400" b="1" dirty="0">
              <a:solidFill>
                <a:srgbClr val="0070C0"/>
              </a:solidFill>
              <a:latin typeface="+mn-ea"/>
            </a:rPr>
            <a:t>と</a:t>
          </a:r>
          <a:r>
            <a:rPr lang="en-US" altLang="ja-JP" sz="2400" b="1" dirty="0">
              <a:solidFill>
                <a:srgbClr val="0070C0"/>
              </a:solidFill>
              <a:latin typeface="+mn-ea"/>
            </a:rPr>
            <a:t>DDF</a:t>
          </a:r>
        </a:p>
        <a:p xmlns:a="http://schemas.openxmlformats.org/drawingml/2006/main">
          <a:r>
            <a:rPr lang="en-US" altLang="ja-JP" sz="2400" b="1" dirty="0">
              <a:solidFill>
                <a:srgbClr val="0070C0"/>
              </a:solidFill>
              <a:latin typeface="+mn-ea"/>
            </a:rPr>
            <a:t>2</a:t>
          </a:r>
          <a:r>
            <a:rPr lang="ja-JP" altLang="en-US" sz="2400" b="1" dirty="0">
              <a:solidFill>
                <a:srgbClr val="0070C0"/>
              </a:solidFill>
              <a:latin typeface="+mn-ea"/>
            </a:rPr>
            <a:t>億</a:t>
          </a:r>
          <a:r>
            <a:rPr lang="en-US" altLang="ja-JP" sz="2400" b="1" dirty="0">
              <a:solidFill>
                <a:srgbClr val="0070C0"/>
              </a:solidFill>
              <a:latin typeface="+mn-ea"/>
            </a:rPr>
            <a:t>2800</a:t>
          </a:r>
          <a:r>
            <a:rPr lang="ja-JP" altLang="en-US" sz="2400" b="1" dirty="0">
              <a:solidFill>
                <a:srgbClr val="0070C0"/>
              </a:solidFill>
              <a:latin typeface="+mn-ea"/>
            </a:rPr>
            <a:t>万ドル　</a:t>
          </a:r>
          <a:r>
            <a:rPr lang="en-US" altLang="ja-JP" sz="2400" b="1" dirty="0">
              <a:solidFill>
                <a:srgbClr val="0070C0"/>
              </a:solidFill>
              <a:latin typeface="+mn-ea"/>
            </a:rPr>
            <a:t>10</a:t>
          </a:r>
          <a:r>
            <a:rPr lang="ja-JP" altLang="en-US" sz="2400" b="1" dirty="0">
              <a:solidFill>
                <a:srgbClr val="0070C0"/>
              </a:solidFill>
              <a:latin typeface="+mn-ea"/>
            </a:rPr>
            <a:t>％</a:t>
          </a:r>
        </a:p>
      </cdr:txBody>
    </cdr:sp>
  </cdr:relSizeAnchor>
  <cdr:relSizeAnchor xmlns:cdr="http://schemas.openxmlformats.org/drawingml/2006/chartDrawing">
    <cdr:from>
      <cdr:x>0.16246</cdr:x>
      <cdr:y>0.80209</cdr:y>
    </cdr:from>
    <cdr:to>
      <cdr:x>0.47116</cdr:x>
      <cdr:y>1</cdr:y>
    </cdr:to>
    <cdr:sp macro="" textlink="">
      <cdr:nvSpPr>
        <cdr:cNvPr id="6" name="テキスト ボックス 5">
          <a:extLst xmlns:a="http://schemas.openxmlformats.org/drawingml/2006/main">
            <a:ext uri="{FF2B5EF4-FFF2-40B4-BE49-F238E27FC236}">
              <a16:creationId xmlns="" xmlns:a16="http://schemas.microsoft.com/office/drawing/2014/main" id="{41CFE47E-D9C6-4228-839F-D0086B5369F7}"/>
            </a:ext>
          </a:extLst>
        </cdr:cNvPr>
        <cdr:cNvSpPr txBox="1"/>
      </cdr:nvSpPr>
      <cdr:spPr>
        <a:xfrm xmlns:a="http://schemas.openxmlformats.org/drawingml/2006/main">
          <a:off x="1828800" y="4217067"/>
          <a:ext cx="3474839" cy="10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2400" b="1" dirty="0">
              <a:solidFill>
                <a:srgbClr val="0070C0"/>
              </a:solidFill>
            </a:rPr>
            <a:t>投資収益</a:t>
          </a:r>
          <a:endParaRPr lang="en-US" altLang="ja-JP" sz="2400" b="1" dirty="0">
            <a:solidFill>
              <a:srgbClr val="0070C0"/>
            </a:solidFill>
          </a:endParaRPr>
        </a:p>
        <a:p xmlns:a="http://schemas.openxmlformats.org/drawingml/2006/main">
          <a:r>
            <a:rPr lang="en-US" altLang="ja-JP" sz="2400" b="1" dirty="0">
              <a:solidFill>
                <a:srgbClr val="0070C0"/>
              </a:solidFill>
            </a:rPr>
            <a:t>1</a:t>
          </a:r>
          <a:r>
            <a:rPr lang="ja-JP" altLang="en-US" sz="2400" b="1" dirty="0">
              <a:solidFill>
                <a:srgbClr val="0070C0"/>
              </a:solidFill>
            </a:rPr>
            <a:t>億</a:t>
          </a:r>
          <a:r>
            <a:rPr lang="en-US" altLang="ja-JP" sz="2400" b="1" dirty="0">
              <a:solidFill>
                <a:srgbClr val="0070C0"/>
              </a:solidFill>
            </a:rPr>
            <a:t>7700</a:t>
          </a:r>
          <a:r>
            <a:rPr lang="ja-JP" altLang="en-US" sz="2400" b="1" dirty="0">
              <a:solidFill>
                <a:srgbClr val="0070C0"/>
              </a:solidFill>
            </a:rPr>
            <a:t>万ドル　</a:t>
          </a:r>
          <a:r>
            <a:rPr lang="en-US" altLang="ja-JP" sz="2400" b="1" dirty="0">
              <a:solidFill>
                <a:srgbClr val="0070C0"/>
              </a:solidFill>
            </a:rPr>
            <a:t>7</a:t>
          </a:r>
          <a:r>
            <a:rPr lang="ja-JP" altLang="en-US" sz="2400" b="1" dirty="0">
              <a:solidFill>
                <a:srgbClr val="0070C0"/>
              </a:solidFill>
            </a:rPr>
            <a:t>％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0.20336</cdr:x>
      <cdr:y>0.09924</cdr:y>
    </cdr:from>
    <cdr:to>
      <cdr:x>0.37869</cdr:x>
      <cdr:y>0.25037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107512" y="482069"/>
          <a:ext cx="1816928" cy="734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800" b="1" dirty="0">
              <a:solidFill>
                <a:srgbClr val="0070C0"/>
              </a:solidFill>
            </a:rPr>
            <a:t>ワクチン投与</a:t>
          </a:r>
          <a:endParaRPr lang="en-US" altLang="ja-JP" sz="1800" b="1" dirty="0">
            <a:solidFill>
              <a:srgbClr val="0070C0"/>
            </a:solidFill>
          </a:endParaRPr>
        </a:p>
        <a:p xmlns:a="http://schemas.openxmlformats.org/drawingml/2006/main">
          <a:r>
            <a:rPr lang="ja-JP" altLang="en-US" sz="1800" b="1" dirty="0">
              <a:solidFill>
                <a:srgbClr val="0070C0"/>
              </a:solidFill>
            </a:rPr>
            <a:t>（</a:t>
          </a:r>
          <a:r>
            <a:rPr lang="en-US" altLang="ja-JP" sz="1800" b="1" dirty="0">
              <a:solidFill>
                <a:srgbClr val="0070C0"/>
              </a:solidFill>
            </a:rPr>
            <a:t>19</a:t>
          </a:r>
          <a:r>
            <a:rPr lang="ja-JP" altLang="en-US" sz="1800" b="1" dirty="0">
              <a:solidFill>
                <a:srgbClr val="0070C0"/>
              </a:solidFill>
            </a:rPr>
            <a:t>％）</a:t>
          </a:r>
        </a:p>
      </cdr:txBody>
    </cdr:sp>
  </cdr:relSizeAnchor>
  <cdr:relSizeAnchor xmlns:cdr="http://schemas.openxmlformats.org/drawingml/2006/chartDrawing">
    <cdr:from>
      <cdr:x>0.22303</cdr:x>
      <cdr:y>0.4237</cdr:y>
    </cdr:from>
    <cdr:to>
      <cdr:x>0.37702</cdr:x>
      <cdr:y>0.54258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2311253" y="1813842"/>
          <a:ext cx="1595887" cy="508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0.61466</cdr:x>
      <cdr:y>0.72281</cdr:y>
    </cdr:from>
    <cdr:to>
      <cdr:x>0.81409</cdr:x>
      <cdr:y>0.81246</cdr:y>
    </cdr:to>
    <cdr:sp macro="" textlink="">
      <cdr:nvSpPr>
        <cdr:cNvPr id="4" name="テキスト ボックス 3">
          <a:extLst xmlns:a="http://schemas.openxmlformats.org/drawingml/2006/main">
            <a:ext uri="{FF2B5EF4-FFF2-40B4-BE49-F238E27FC236}">
              <a16:creationId xmlns:a16="http://schemas.microsoft.com/office/drawing/2014/main" xmlns="" id="{8C9F4816-4B52-4D1C-9EB0-773A2821F042}"/>
            </a:ext>
          </a:extLst>
        </cdr:cNvPr>
        <cdr:cNvSpPr txBox="1"/>
      </cdr:nvSpPr>
      <cdr:spPr>
        <a:xfrm xmlns:a="http://schemas.openxmlformats.org/drawingml/2006/main">
          <a:off x="6369804" y="3241752"/>
          <a:ext cx="2066794" cy="40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0.61466</cdr:x>
      <cdr:y>0.81246</cdr:y>
    </cdr:from>
    <cdr:to>
      <cdr:x>0.80442</cdr:x>
      <cdr:y>0.89482</cdr:y>
    </cdr:to>
    <cdr:sp macro="" textlink="">
      <cdr:nvSpPr>
        <cdr:cNvPr id="5" name="テキスト ボックス 4">
          <a:extLst xmlns:a="http://schemas.openxmlformats.org/drawingml/2006/main">
            <a:ext uri="{FF2B5EF4-FFF2-40B4-BE49-F238E27FC236}">
              <a16:creationId xmlns:a16="http://schemas.microsoft.com/office/drawing/2014/main" xmlns="" id="{25A074B9-B691-4AD8-B915-71E96D3CD93A}"/>
            </a:ext>
          </a:extLst>
        </cdr:cNvPr>
        <cdr:cNvSpPr txBox="1"/>
      </cdr:nvSpPr>
      <cdr:spPr>
        <a:xfrm xmlns:a="http://schemas.openxmlformats.org/drawingml/2006/main">
          <a:off x="6369804" y="3643825"/>
          <a:ext cx="196658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800" b="1" dirty="0">
              <a:solidFill>
                <a:srgbClr val="0070C0"/>
              </a:solidFill>
            </a:rPr>
            <a:t>調査・研究（</a:t>
          </a:r>
          <a:r>
            <a:rPr lang="en-US" altLang="ja-JP" sz="1800" b="1" dirty="0">
              <a:solidFill>
                <a:srgbClr val="0070C0"/>
              </a:solidFill>
            </a:rPr>
            <a:t>1</a:t>
          </a:r>
          <a:r>
            <a:rPr lang="ja-JP" altLang="en-US" sz="1800" b="1" dirty="0">
              <a:solidFill>
                <a:srgbClr val="0070C0"/>
              </a:solidFill>
            </a:rPr>
            <a:t>％）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65C7D87D-AED2-486C-AA04-49C35818C1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3" tIns="45543" rIns="91083" bIns="45543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66567864-48FA-4EE8-9917-612D54C490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3" tIns="45543" rIns="91083" bIns="45543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/>
            </a:lvl1pPr>
          </a:lstStyle>
          <a:p>
            <a:pPr>
              <a:defRPr/>
            </a:pPr>
            <a:fld id="{C5FB6981-AD6F-460D-B3C4-C7D8B0DCA1A0}" type="datetime1">
              <a:rPr lang="en-GB" altLang="en-US"/>
              <a:pPr>
                <a:defRPr/>
              </a:pPr>
              <a:t>20/05/2021</a:t>
            </a:fld>
            <a:endParaRPr lang="en-GB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xmlns="" id="{73C0FC99-09DF-4C0C-855E-D315C916DAA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3" tIns="45543" rIns="91083" bIns="45543" numCol="1" anchor="b" anchorCtr="0" compatLnSpc="1">
            <a:prstTxWarp prst="textNoShape">
              <a:avLst/>
            </a:prstTxWarp>
          </a:bodyPr>
          <a:lstStyle>
            <a:lvl1pPr defTabSz="911407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Data in WHO HQ as of 30 Nov 2010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xmlns="" id="{25CC1515-D9A9-42C3-A65C-A4C9A520466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3" tIns="45543" rIns="91083" bIns="45543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/>
            </a:lvl1pPr>
          </a:lstStyle>
          <a:p>
            <a:pPr>
              <a:defRPr/>
            </a:pPr>
            <a:fld id="{2D8C78E9-9596-4C61-8F01-088379CACF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648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CCC20CE3-E3AD-4D51-915B-AB0566B8B8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4" tIns="45540" rIns="91074" bIns="4554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F25D8EBB-FCCC-47B3-ACE9-54A4A66653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4" tIns="45540" rIns="91074" bIns="4554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/>
            </a:lvl1pPr>
          </a:lstStyle>
          <a:p>
            <a:pPr>
              <a:defRPr/>
            </a:pPr>
            <a:fld id="{187D78B3-1F59-4323-9F7C-AE052DE7C3DF}" type="datetime1">
              <a:rPr lang="en-GB" altLang="en-US"/>
              <a:pPr>
                <a:defRPr/>
              </a:pPr>
              <a:t>20/05/2021</a:t>
            </a:fld>
            <a:endParaRPr lang="en-GB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2B2675EA-DAB1-4091-B704-779B0C368CD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" y="747713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3D8EF41C-D859-458C-8B66-B8E3EC7EFA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9888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4" tIns="45540" rIns="91074" bIns="45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5F9D7732-0F7E-4509-AF89-62A7751C3A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4" tIns="45540" rIns="91074" bIns="45540" numCol="1" anchor="b" anchorCtr="0" compatLnSpc="1">
            <a:prstTxWarp prst="textNoShape">
              <a:avLst/>
            </a:prstTxWarp>
          </a:bodyPr>
          <a:lstStyle>
            <a:lvl1pPr defTabSz="911407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Data in WHO HQ as of 30 Nov 2010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81C63AF8-9917-434A-9432-D7FF3FD33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4" tIns="45540" rIns="91074" bIns="4554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/>
            </a:lvl1pPr>
          </a:lstStyle>
          <a:p>
            <a:pPr>
              <a:defRPr/>
            </a:pPr>
            <a:fld id="{EA256A56-258A-4A05-A1E8-A1B46A2BE2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79928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ロータリアンの寄付が</a:t>
            </a:r>
            <a:r>
              <a:rPr kumimoji="1" lang="en-US" altLang="ja-JP" dirty="0"/>
              <a:t>8</a:t>
            </a:r>
            <a:r>
              <a:rPr kumimoji="1" lang="ja-JP" altLang="en-US" dirty="0"/>
              <a:t>億</a:t>
            </a:r>
            <a:r>
              <a:rPr kumimoji="1" lang="en-US" altLang="ja-JP" dirty="0"/>
              <a:t>9200</a:t>
            </a:r>
            <a:r>
              <a:rPr kumimoji="1" lang="ja-JP" altLang="en-US" dirty="0"/>
              <a:t>万ドル</a:t>
            </a:r>
            <a:endParaRPr kumimoji="1" lang="en-US" altLang="ja-JP" dirty="0"/>
          </a:p>
          <a:p>
            <a:r>
              <a:rPr kumimoji="1" lang="en-US" altLang="ja-JP" dirty="0"/>
              <a:t>WF</a:t>
            </a:r>
            <a:r>
              <a:rPr kumimoji="1" lang="ja-JP" altLang="en-US" dirty="0"/>
              <a:t>と</a:t>
            </a:r>
            <a:r>
              <a:rPr kumimoji="1" lang="en-US" altLang="ja-JP" dirty="0"/>
              <a:t>DDF</a:t>
            </a:r>
            <a:r>
              <a:rPr kumimoji="1" lang="ja-JP" altLang="en-US" dirty="0"/>
              <a:t>で</a:t>
            </a:r>
            <a:r>
              <a:rPr kumimoji="1" lang="en-US" altLang="ja-JP" dirty="0"/>
              <a:t>2</a:t>
            </a:r>
            <a:r>
              <a:rPr kumimoji="1" lang="ja-JP" altLang="en-US" dirty="0"/>
              <a:t>億</a:t>
            </a:r>
            <a:r>
              <a:rPr kumimoji="1" lang="en-US" altLang="ja-JP" dirty="0"/>
              <a:t>2800</a:t>
            </a:r>
            <a:r>
              <a:rPr kumimoji="1" lang="ja-JP" altLang="en-US" dirty="0"/>
              <a:t>万ドル</a:t>
            </a:r>
            <a:endParaRPr kumimoji="1" lang="en-US" altLang="ja-JP" dirty="0"/>
          </a:p>
          <a:p>
            <a:r>
              <a:rPr kumimoji="1" lang="ja-JP" altLang="en-US" dirty="0"/>
              <a:t>投資収益で</a:t>
            </a:r>
            <a:r>
              <a:rPr kumimoji="1" lang="en-US" altLang="ja-JP" dirty="0"/>
              <a:t>1</a:t>
            </a:r>
            <a:r>
              <a:rPr kumimoji="1" lang="ja-JP" altLang="en-US" dirty="0"/>
              <a:t>億</a:t>
            </a:r>
            <a:r>
              <a:rPr kumimoji="1" lang="en-US" altLang="ja-JP" dirty="0"/>
              <a:t>7700</a:t>
            </a:r>
            <a:r>
              <a:rPr kumimoji="1" lang="ja-JP" altLang="en-US" dirty="0"/>
              <a:t>万ドル</a:t>
            </a:r>
            <a:endParaRPr kumimoji="1" lang="en-US" altLang="ja-JP" dirty="0"/>
          </a:p>
          <a:p>
            <a:r>
              <a:rPr kumimoji="1" lang="ja-JP" altLang="en-US" dirty="0"/>
              <a:t>ビル＆メリンダゲイツ財団が</a:t>
            </a:r>
            <a:r>
              <a:rPr kumimoji="1" lang="en-US" altLang="ja-JP" dirty="0"/>
              <a:t>10</a:t>
            </a:r>
            <a:r>
              <a:rPr kumimoji="1" lang="ja-JP" altLang="en-US" dirty="0"/>
              <a:t>億</a:t>
            </a:r>
            <a:r>
              <a:rPr kumimoji="1" lang="en-US" altLang="ja-JP" dirty="0"/>
              <a:t>8500</a:t>
            </a:r>
            <a:r>
              <a:rPr kumimoji="1" lang="ja-JP" altLang="en-US" dirty="0"/>
              <a:t>万ドル</a:t>
            </a:r>
          </a:p>
        </p:txBody>
      </p:sp>
    </p:spTree>
    <p:extLst>
      <p:ext uri="{BB962C8B-B14F-4D97-AF65-F5344CB8AC3E}">
        <p14:creationId xmlns:p14="http://schemas.microsoft.com/office/powerpoint/2010/main" val="409635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096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9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3747D-2A91-48DC-8BDC-34FEC1A63A87}" type="datetime1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096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20/05/2021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96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09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Data in WHO HQ as of 30 Nov 2010</a:t>
            </a:r>
          </a:p>
        </p:txBody>
      </p:sp>
      <p:sp>
        <p:nvSpPr>
          <p:cNvPr id="2457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96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9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37CD6-B2E0-45D2-B84A-F91F5014B7C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096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775" y="747713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4724401"/>
            <a:ext cx="4984750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090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4A44E-1C38-4CB1-B94F-5E5E6994AAB6}" type="datetime1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20/05/2021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214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in WHO HQ as of 30 Nov 2010</a:t>
            </a:r>
          </a:p>
        </p:txBody>
      </p:sp>
      <p:sp>
        <p:nvSpPr>
          <p:cNvPr id="2621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333BD-4979-4E55-9D1C-ADE6210CC4E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2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775" y="747713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4724401"/>
            <a:ext cx="4984750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2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C5F13-34FB-438B-A5D5-3307093CD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BD47E7-D475-4B63-86C1-E1F6398EA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35182D-FDE2-4004-ABBD-B86ADE14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25F4-9039-46F3-9567-F606A46BB865}" type="datetimeFigureOut">
              <a:rPr lang="en-GB" smtClean="0"/>
              <a:t>20/05/2021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39B5C5-F344-4BE2-8CC3-DF74AAFF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03858A-D2C4-4032-9E0E-B3B49238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AB4D-CE75-41F8-A571-C3D6BC86DD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62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8603F-E112-4EB3-BAF5-3D95173B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D5CB42-5430-494A-B819-2F01A1B97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3B3BC9-26E5-4B7E-9ADC-5BABDBE4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25F4-9039-46F3-9567-F606A46BB865}" type="datetimeFigureOut">
              <a:rPr lang="en-GB" smtClean="0"/>
              <a:t>20/05/2021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CBC2D9-FFF3-435D-A6A7-2EB0017A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1BEB51-D31A-4B6E-A5FC-49EC8F5A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AB4D-CE75-41F8-A571-C3D6BC86DD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48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CB8062-C627-45D2-B4ED-77FE22AE0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8F36BE-F1C6-4600-A546-38103A077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3A4CC1-D19D-4A34-BB07-1857384A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25F4-9039-46F3-9567-F606A46BB865}" type="datetimeFigureOut">
              <a:rPr lang="en-GB" smtClean="0"/>
              <a:t>20/05/2021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75F7B8-5220-4619-84A1-E6526682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C769AD-3896-4F34-BC1C-33A9C5ED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AB4D-CE75-41F8-A571-C3D6BC86DD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18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364BE-67F9-4F89-8695-F1F171A6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C6A838-CB50-4434-BAE1-EEC16730E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611448-49DD-4237-AD4F-5FBA8EF7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25F4-9039-46F3-9567-F606A46BB865}" type="datetimeFigureOut">
              <a:rPr lang="en-GB" smtClean="0"/>
              <a:t>20/05/2021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CC9E1C-C7D0-4DE5-875D-2347B0D4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60DC7B-CE89-4300-BF7C-EEB24A2B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AB4D-CE75-41F8-A571-C3D6BC86DD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81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44DBF-58BA-4F22-8CFF-79F2423A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D20EAC-39C0-4B22-B326-B6B0E64A7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CD3D8B-02A2-4B8B-B596-BEF87A698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25F4-9039-46F3-9567-F606A46BB865}" type="datetimeFigureOut">
              <a:rPr lang="en-GB" smtClean="0"/>
              <a:t>20/05/2021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3383AD-AFEA-4C16-BBF7-929EFDB7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DCCF30-D345-4CA9-8450-4FB1DD4E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AB4D-CE75-41F8-A571-C3D6BC86DD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44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029ED-4B62-492E-A1BA-2BE975CB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3D63DF-1B6F-4B24-8640-C2CB1D1F0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75828B-FC18-437D-BC82-031E1A32C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6D793E-FA93-4F63-AF31-D610B217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25F4-9039-46F3-9567-F606A46BB865}" type="datetimeFigureOut">
              <a:rPr lang="en-GB" smtClean="0"/>
              <a:t>20/05/2021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91EB31-132D-42DE-96C3-B61E925A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67BA92-8B50-4171-B2B1-0B0CAEE7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AB4D-CE75-41F8-A571-C3D6BC86DD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52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B14ED-1364-468D-9469-D4E1FDA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83C1FB-DFDE-43B3-B316-A17449162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FC9BD2-EBFD-4DBD-9EBE-80A418694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E63E83-AFBB-48D1-8962-C8C2B60E9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247639-AF37-4B74-A60C-592744CBD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7A8CA14-1B3D-4602-9BB9-E1BA0A6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25F4-9039-46F3-9567-F606A46BB865}" type="datetimeFigureOut">
              <a:rPr lang="en-GB" smtClean="0"/>
              <a:t>20/05/2021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0DD2BF-3296-4D0E-BF67-AA50C973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FE374A9-AD1B-41C5-9A82-72C2C3DC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AB4D-CE75-41F8-A571-C3D6BC86DD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8A16A4-3CC7-4E38-826A-02811D12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8B344F-EE14-474C-8599-3AB79925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25F4-9039-46F3-9567-F606A46BB865}" type="datetimeFigureOut">
              <a:rPr lang="en-GB" smtClean="0"/>
              <a:t>20/05/2021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73CA1D-5EA9-4BA2-B14E-A9D3EB31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464180-B3A1-4D1A-877E-023C340C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AB4D-CE75-41F8-A571-C3D6BC86DD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51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E01402-9699-4413-A3FB-50A8DB62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25F4-9039-46F3-9567-F606A46BB865}" type="datetimeFigureOut">
              <a:rPr lang="en-GB" smtClean="0"/>
              <a:t>20/05/2021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BE9169-5CFD-445C-83B6-B130C38C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959075-4D5A-49E2-AF04-1EA219C4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AB4D-CE75-41F8-A571-C3D6BC86DD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38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B450E-88ED-4A1E-AE38-DF9495E5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1BB4B4-2FF9-4CCD-9CE8-5ADD41424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065AF-C456-4917-8A88-B9692C293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A87FDD-BB95-4226-AA82-83F07D9F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25F4-9039-46F3-9567-F606A46BB865}" type="datetimeFigureOut">
              <a:rPr lang="en-GB" smtClean="0"/>
              <a:t>20/05/2021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6AB16C-60BB-4315-854D-721EC067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182AA3-29F2-4F79-8A09-050D707A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AB4D-CE75-41F8-A571-C3D6BC86DD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96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979AA-43C8-458B-B0A6-B4FFDECA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AC4F81-A50B-4F4E-9346-DB67329FA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F16D5D-C05C-42FE-AB5B-ECF8A4368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F250CE-5E61-4442-93A5-CCB1A8FC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25F4-9039-46F3-9567-F606A46BB865}" type="datetimeFigureOut">
              <a:rPr lang="en-GB" smtClean="0"/>
              <a:t>20/05/2021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58BAC5-4DCD-4CCE-86CD-F65AFBAE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5CA6D8-C8D2-4F48-A8E7-9B2CCB38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AB4D-CE75-41F8-A571-C3D6BC86DD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1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AB5A843-4C62-4B7E-84D9-ED7FDED9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B6286F-203A-42F1-8DF7-5C531E1D3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549588-E6D0-47EE-ACAE-A29EC52C1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425F4-9039-46F3-9567-F606A46BB865}" type="datetimeFigureOut">
              <a:rPr lang="en-GB" smtClean="0"/>
              <a:t>20/05/2021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74FFCC-934E-4938-915F-F19D4BFD3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D5BE6A-D4AC-46B7-963A-5FE150FDA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CAB4D-CE75-41F8-A571-C3D6BC86DD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0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449" r:id="rId1"/>
    <p:sldLayoutId id="2147497450" r:id="rId2"/>
    <p:sldLayoutId id="2147497451" r:id="rId3"/>
    <p:sldLayoutId id="2147497452" r:id="rId4"/>
    <p:sldLayoutId id="2147497453" r:id="rId5"/>
    <p:sldLayoutId id="2147497454" r:id="rId6"/>
    <p:sldLayoutId id="2147497455" r:id="rId7"/>
    <p:sldLayoutId id="2147497456" r:id="rId8"/>
    <p:sldLayoutId id="2147497457" r:id="rId9"/>
    <p:sldLayoutId id="2147497458" r:id="rId10"/>
    <p:sldLayoutId id="21474974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675DBBB-5CF7-485A-BECA-45C1C437F85C}"/>
              </a:ext>
            </a:extLst>
          </p:cNvPr>
          <p:cNvSpPr txBox="1"/>
          <p:nvPr/>
        </p:nvSpPr>
        <p:spPr>
          <a:xfrm>
            <a:off x="1343472" y="655839"/>
            <a:ext cx="852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70C0"/>
                </a:solidFill>
              </a:rPr>
              <a:t>1985</a:t>
            </a:r>
            <a:r>
              <a:rPr lang="ja-JP" altLang="en-US" sz="3600" dirty="0">
                <a:solidFill>
                  <a:srgbClr val="0070C0"/>
                </a:solidFill>
              </a:rPr>
              <a:t>年からのポリオプラス基金への歳入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="" xmlns:a16="http://schemas.microsoft.com/office/drawing/2014/main" id="{04D00E1F-ED81-41AD-B798-0C9356FB1F3E}"/>
              </a:ext>
            </a:extLst>
          </p:cNvPr>
          <p:cNvGraphicFramePr/>
          <p:nvPr>
            <p:extLst/>
          </p:nvPr>
        </p:nvGraphicFramePr>
        <p:xfrm>
          <a:off x="1629963" y="1277007"/>
          <a:ext cx="8128000" cy="4521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グラフ 10">
            <a:extLst>
              <a:ext uri="{FF2B5EF4-FFF2-40B4-BE49-F238E27FC236}">
                <a16:creationId xmlns="" xmlns:a16="http://schemas.microsoft.com/office/drawing/2014/main" id="{129AB8D2-20E1-4C1A-B908-59513DFB6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434951"/>
              </p:ext>
            </p:extLst>
          </p:nvPr>
        </p:nvGraphicFramePr>
        <p:xfrm>
          <a:off x="119336" y="1484784"/>
          <a:ext cx="11369386" cy="525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図 4">
            <a:extLst>
              <a:ext uri="{FF2B5EF4-FFF2-40B4-BE49-F238E27FC236}">
                <a16:creationId xmlns="" xmlns:a16="http://schemas.microsoft.com/office/drawing/2014/main" id="{E3E060FC-F2BB-46D9-988C-0E95301A2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76" y="505510"/>
            <a:ext cx="1116103" cy="11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7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3200" b="1" dirty="0">
                <a:solidFill>
                  <a:srgbClr val="0070C0"/>
                </a:solidFill>
                <a:latin typeface="+mn-ea"/>
                <a:ea typeface="+mn-ea"/>
              </a:rPr>
              <a:t>2019 -20</a:t>
            </a:r>
            <a:r>
              <a:rPr lang="ja-JP" altLang="en-US" sz="3200" b="1" dirty="0">
                <a:solidFill>
                  <a:srgbClr val="0070C0"/>
                </a:solidFill>
                <a:latin typeface="+mn-ea"/>
                <a:ea typeface="+mn-ea"/>
              </a:rPr>
              <a:t>年度におけるポリオプラス基金から</a:t>
            </a:r>
            <a:r>
              <a:rPr lang="ja-JP" altLang="en-US" sz="3200" b="1" dirty="0" smtClean="0">
                <a:solidFill>
                  <a:srgbClr val="0070C0"/>
                </a:solidFill>
                <a:latin typeface="+mn-ea"/>
                <a:ea typeface="+mn-ea"/>
              </a:rPr>
              <a:t>の</a:t>
            </a:r>
            <a:r>
              <a:rPr lang="en-US" altLang="ja-JP" sz="3200" b="1" dirty="0" smtClean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ja-JP" sz="3200" b="1" dirty="0" smtClean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en-US" altLang="ja-JP" sz="3200" b="1" dirty="0" smtClean="0">
                <a:solidFill>
                  <a:srgbClr val="0070C0"/>
                </a:solidFill>
                <a:latin typeface="+mn-ea"/>
                <a:ea typeface="+mn-ea"/>
              </a:rPr>
              <a:t>1</a:t>
            </a:r>
            <a:r>
              <a:rPr lang="ja-JP" altLang="en-US" sz="3200" b="1" dirty="0" smtClean="0">
                <a:solidFill>
                  <a:srgbClr val="0070C0"/>
                </a:solidFill>
                <a:latin typeface="+mn-ea"/>
                <a:ea typeface="+mn-ea"/>
              </a:rPr>
              <a:t>億</a:t>
            </a:r>
            <a:r>
              <a:rPr lang="en-US" altLang="ja-JP" sz="3200" b="1" dirty="0" smtClean="0">
                <a:solidFill>
                  <a:srgbClr val="0070C0"/>
                </a:solidFill>
                <a:latin typeface="+mn-ea"/>
                <a:ea typeface="+mn-ea"/>
              </a:rPr>
              <a:t>5000</a:t>
            </a:r>
            <a:r>
              <a:rPr lang="ja-JP" altLang="en-US" sz="3200" b="1" dirty="0">
                <a:solidFill>
                  <a:srgbClr val="0070C0"/>
                </a:solidFill>
                <a:latin typeface="+mn-ea"/>
                <a:ea typeface="+mn-ea"/>
              </a:rPr>
              <a:t>万ドルの使途</a:t>
            </a:r>
            <a:endParaRPr kumimoji="1" lang="ja-JP" altLang="en-US" sz="32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54514523"/>
              </p:ext>
            </p:extLst>
          </p:nvPr>
        </p:nvGraphicFramePr>
        <p:xfrm>
          <a:off x="820136" y="1881393"/>
          <a:ext cx="10363200" cy="485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7651630" y="2775397"/>
            <a:ext cx="276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rgbClr val="0070C0"/>
                </a:solidFill>
              </a:rPr>
              <a:t>ワクチンの取得（</a:t>
            </a:r>
            <a:r>
              <a:rPr kumimoji="1" lang="en-US" altLang="ja-JP" sz="1800" b="1" dirty="0">
                <a:solidFill>
                  <a:srgbClr val="0070C0"/>
                </a:solidFill>
              </a:rPr>
              <a:t>39</a:t>
            </a:r>
            <a:r>
              <a:rPr kumimoji="1" lang="ja-JP" altLang="en-US" sz="1800" b="1" dirty="0">
                <a:solidFill>
                  <a:srgbClr val="0070C0"/>
                </a:solidFill>
              </a:rPr>
              <a:t>％）</a:t>
            </a:r>
            <a:endParaRPr kumimoji="1" lang="en-US" altLang="ja-JP" sz="1800" b="1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5947" y="4153683"/>
            <a:ext cx="140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>
                <a:solidFill>
                  <a:srgbClr val="0070C0"/>
                </a:solidFill>
              </a:rPr>
              <a:t>監視</a:t>
            </a:r>
            <a:endParaRPr kumimoji="1" lang="en-US" altLang="ja-JP" sz="1800" b="1" dirty="0">
              <a:solidFill>
                <a:srgbClr val="0070C0"/>
              </a:solidFill>
            </a:endParaRPr>
          </a:p>
          <a:p>
            <a:r>
              <a:rPr kumimoji="1" lang="en-US" altLang="ja-JP" sz="1800" b="1" dirty="0">
                <a:solidFill>
                  <a:srgbClr val="0070C0"/>
                </a:solidFill>
              </a:rPr>
              <a:t>(14</a:t>
            </a:r>
            <a:r>
              <a:rPr kumimoji="1" lang="ja-JP" altLang="en-US" sz="1800" b="1" dirty="0">
                <a:solidFill>
                  <a:srgbClr val="0070C0"/>
                </a:solidFill>
              </a:rPr>
              <a:t>％）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34704" y="5525218"/>
            <a:ext cx="388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rgbClr val="0070C0"/>
                </a:solidFill>
              </a:rPr>
              <a:t>ポリオに対する意識の向上（</a:t>
            </a:r>
            <a:r>
              <a:rPr kumimoji="1" lang="en-US" altLang="ja-JP" sz="1800" b="1" dirty="0">
                <a:solidFill>
                  <a:srgbClr val="0070C0"/>
                </a:solidFill>
              </a:rPr>
              <a:t>24</a:t>
            </a:r>
            <a:r>
              <a:rPr kumimoji="1" lang="ja-JP" altLang="en-US" sz="1800" b="1" dirty="0">
                <a:solidFill>
                  <a:srgbClr val="0070C0"/>
                </a:solidFill>
              </a:rPr>
              <a:t>％）</a:t>
            </a:r>
            <a:endParaRPr kumimoji="1" lang="en-US" altLang="ja-JP" sz="1800" b="1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EE6083F5-6863-4276-B8E0-317FE2536EBB}"/>
              </a:ext>
            </a:extLst>
          </p:cNvPr>
          <p:cNvSpPr txBox="1"/>
          <p:nvPr/>
        </p:nvSpPr>
        <p:spPr>
          <a:xfrm>
            <a:off x="1775520" y="3421728"/>
            <a:ext cx="246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rgbClr val="0070C0"/>
                </a:solidFill>
              </a:rPr>
              <a:t>熟練者の養成（</a:t>
            </a:r>
            <a:r>
              <a:rPr kumimoji="1" lang="en-US" altLang="ja-JP" sz="1800" b="1" dirty="0">
                <a:solidFill>
                  <a:srgbClr val="0070C0"/>
                </a:solidFill>
              </a:rPr>
              <a:t>3</a:t>
            </a:r>
            <a:r>
              <a:rPr kumimoji="1" lang="ja-JP" altLang="en-US" sz="1800" b="1" dirty="0">
                <a:solidFill>
                  <a:srgbClr val="0070C0"/>
                </a:solidFill>
              </a:rPr>
              <a:t>％）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="" xmlns:a16="http://schemas.microsoft.com/office/drawing/2014/main" id="{E3E060FC-F2BB-46D9-988C-0E95301A2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476" y="505510"/>
            <a:ext cx="1116103" cy="11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8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DB6775A6-9F4A-4096-BC73-87DDF146D68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17788" y="1089025"/>
          <a:ext cx="8486775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6400800" imgH="3810000" progId="Excel.Sheet.12">
                  <p:embed/>
                </p:oleObj>
              </mc:Choice>
              <mc:Fallback>
                <p:oleObj name="Worksheet" r:id="rId3" imgW="6400800" imgH="3810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7788" y="1089025"/>
                        <a:ext cx="8486775" cy="539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red and yellow logo&#10;&#10;Description automatically generated with low confidence">
            <a:extLst>
              <a:ext uri="{FF2B5EF4-FFF2-40B4-BE49-F238E27FC236}">
                <a16:creationId xmlns:a16="http://schemas.microsoft.com/office/drawing/2014/main" xmlns="" id="{13E814A6-3E0B-4C9F-BD67-E2374F0FC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0" y="2531697"/>
            <a:ext cx="1980154" cy="2523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04E6C7-451E-4CF6-AD9B-006957091EE3}"/>
              </a:ext>
            </a:extLst>
          </p:cNvPr>
          <p:cNvSpPr txBox="1"/>
          <p:nvPr/>
        </p:nvSpPr>
        <p:spPr>
          <a:xfrm>
            <a:off x="1167174" y="435792"/>
            <a:ext cx="11024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0070C0"/>
                </a:solidFill>
              </a:rPr>
              <a:t>2020‐21</a:t>
            </a:r>
            <a:r>
              <a:rPr lang="ja-JP" altLang="en-US" sz="3200" dirty="0">
                <a:solidFill>
                  <a:srgbClr val="0070C0"/>
                </a:solidFill>
              </a:rPr>
              <a:t>年　ポリオプラス基金の使途　</a:t>
            </a:r>
            <a:r>
              <a:rPr lang="ja-JP" altLang="en-US" b="1" dirty="0">
                <a:solidFill>
                  <a:srgbClr val="0070C0"/>
                </a:solidFill>
              </a:rPr>
              <a:t>（残り</a:t>
            </a:r>
            <a:r>
              <a:rPr lang="en-US" altLang="ja-JP" b="1" dirty="0">
                <a:solidFill>
                  <a:srgbClr val="0070C0"/>
                </a:solidFill>
              </a:rPr>
              <a:t>5000</a:t>
            </a:r>
            <a:r>
              <a:rPr lang="ja-JP" altLang="en-US" b="1" dirty="0">
                <a:solidFill>
                  <a:srgbClr val="0070C0"/>
                </a:solidFill>
              </a:rPr>
              <a:t>万ドルは</a:t>
            </a:r>
            <a:r>
              <a:rPr lang="en-US" altLang="ja-JP" b="1" dirty="0">
                <a:solidFill>
                  <a:srgbClr val="0070C0"/>
                </a:solidFill>
              </a:rPr>
              <a:t>2021</a:t>
            </a:r>
            <a:r>
              <a:rPr lang="ja-JP" altLang="en-US" b="1" dirty="0">
                <a:solidFill>
                  <a:srgbClr val="0070C0"/>
                </a:solidFill>
              </a:rPr>
              <a:t>年</a:t>
            </a:r>
            <a:r>
              <a:rPr lang="en-US" altLang="ja-JP" b="1" dirty="0">
                <a:solidFill>
                  <a:srgbClr val="0070C0"/>
                </a:solidFill>
              </a:rPr>
              <a:t>6</a:t>
            </a:r>
            <a:r>
              <a:rPr lang="ja-JP" altLang="en-US" b="1" dirty="0">
                <a:solidFill>
                  <a:srgbClr val="0070C0"/>
                </a:solidFill>
              </a:rPr>
              <a:t>月に配分）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E35DF6-1E08-45E8-868C-FFC09BD95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50" y="5203305"/>
            <a:ext cx="1980154" cy="1293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650FED-ECE4-462D-9864-4CEFEBB95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50" y="1089765"/>
            <a:ext cx="1980154" cy="129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0" y="60439"/>
            <a:ext cx="12192000" cy="40481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200" dirty="0">
                <a:solidFill>
                  <a:srgbClr val="0099CC"/>
                </a:solidFill>
                <a:latin typeface="Calibri (Body)"/>
              </a:rPr>
              <a:t>Global WPV1 &amp; cVDPV Cases</a:t>
            </a:r>
            <a:r>
              <a:rPr lang="en-GB" altLang="en-US" sz="2200" baseline="40000" dirty="0">
                <a:solidFill>
                  <a:srgbClr val="0099CC"/>
                </a:solidFill>
                <a:latin typeface="Calibri (Body)"/>
              </a:rPr>
              <a:t>1</a:t>
            </a:r>
            <a:r>
              <a:rPr lang="en-GB" altLang="en-US" sz="2200" dirty="0">
                <a:solidFill>
                  <a:srgbClr val="0099CC"/>
                </a:solidFill>
                <a:latin typeface="Calibri (Body)"/>
              </a:rPr>
              <a:t>, Previous 6 Months</a:t>
            </a:r>
            <a:r>
              <a:rPr lang="en-GB" altLang="en-US" sz="2200" baseline="30000" dirty="0">
                <a:solidFill>
                  <a:srgbClr val="0099CC"/>
                </a:solidFill>
                <a:latin typeface="Calibri (Body)"/>
              </a:rPr>
              <a:t>2</a:t>
            </a:r>
          </a:p>
        </p:txBody>
      </p:sp>
      <p:sp>
        <p:nvSpPr>
          <p:cNvPr id="16" name="Rectangle 15" descr="K:\Docs\_DATA_WARE\VPD_DATAWARE\Application_and_Data\Polio_data_management\Data\Production\working_area\Analytics\A001-GlobalMaps\Images\Group_Cases_6M.png"/>
          <p:cNvSpPr/>
          <p:nvPr/>
        </p:nvSpPr>
        <p:spPr>
          <a:xfrm>
            <a:off x="557784" y="495303"/>
            <a:ext cx="11090962" cy="599105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11" name="Rectangle 25"/>
          <p:cNvSpPr>
            <a:spLocks noChangeArrowheads="1"/>
          </p:cNvSpPr>
          <p:nvPr/>
        </p:nvSpPr>
        <p:spPr bwMode="auto">
          <a:xfrm>
            <a:off x="433499" y="6516406"/>
            <a:ext cx="6521093" cy="24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58" tIns="45574" rIns="91158" bIns="45574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</a:t>
            </a:r>
            <a:r>
              <a:rPr kumimoji="0" lang="en-GB" alt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Excludes viruses detected from environmental surveillance ;   </a:t>
            </a:r>
            <a:r>
              <a:rPr kumimoji="0" lang="en-GB" altLang="fr-FR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</a:t>
            </a:r>
            <a:r>
              <a:rPr kumimoji="0" lang="en-GB" alt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Onset of paralysis: </a:t>
            </a:r>
            <a:r>
              <a:rPr kumimoji="0" lang="en-US" alt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12 Nov. 2020 </a:t>
            </a:r>
            <a:r>
              <a:rPr kumimoji="0" lang="fr-CH" alt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–</a:t>
            </a:r>
            <a:r>
              <a:rPr kumimoji="0" lang="pt-BR" alt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11 May 2021</a:t>
            </a:r>
            <a:endParaRPr kumimoji="0" lang="pt-BR" alt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960542" y="6102704"/>
            <a:ext cx="2035908" cy="27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8" tIns="45574" rIns="91158" bIns="45574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Endemic country (WPV1)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AFD38D45-4823-4F2B-8423-767B85897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565" y="6158885"/>
            <a:ext cx="238369" cy="1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158" tIns="45574" rIns="91158" bIns="45574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4FAD22-E11D-4C12-80C5-531DA11F6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90" y="30554"/>
            <a:ext cx="1127680" cy="34515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7953E3E1-50DC-4B73-9DFF-AC89D0172B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9422846" y="6608343"/>
            <a:ext cx="2769404" cy="2508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0661" indent="-284864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 sz="2300">
                <a:solidFill>
                  <a:srgbClr val="000000"/>
                </a:solidFill>
                <a:latin typeface="Calibri" pitchFamily="34" charset="0"/>
              </a:defRPr>
            </a:lvl2pPr>
            <a:lvl3pPr marL="1139488" indent="-227895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595270" indent="-227895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1067" indent="-227895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06859" indent="-227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62647" indent="-227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18441" indent="-227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74237" indent="-227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Data in WHO HQ as of 11 May 2021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A54C51C-C776-4D16-8C85-C61992DC9B01}"/>
              </a:ext>
            </a:extLst>
          </p:cNvPr>
          <p:cNvGrpSpPr/>
          <p:nvPr/>
        </p:nvGrpSpPr>
        <p:grpSpPr>
          <a:xfrm>
            <a:off x="557784" y="495303"/>
            <a:ext cx="11090962" cy="5991052"/>
            <a:chOff x="557784" y="495303"/>
            <a:chExt cx="11090962" cy="5991052"/>
          </a:xfrm>
        </p:grpSpPr>
        <p:pic>
          <p:nvPicPr>
            <p:cNvPr id="7" name="Picture 6" descr="Deleteit">
              <a:extLst>
                <a:ext uri="{FF2B5EF4-FFF2-40B4-BE49-F238E27FC236}">
                  <a16:creationId xmlns:a16="http://schemas.microsoft.com/office/drawing/2014/main" xmlns="" id="{2F054D16-7CA0-4EB5-9D61-2957672DC5E7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84" y="495303"/>
              <a:ext cx="11090962" cy="599105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8AE52F1-B540-48CB-A2EE-70F27C5AA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4036" y="2909236"/>
              <a:ext cx="119063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2E0D21-9FA5-431F-9D9A-94998654C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2369" y="2421129"/>
            <a:ext cx="2011441" cy="4176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46E248A-46CF-4C61-A4CD-47C5AECBC10A}"/>
              </a:ext>
            </a:extLst>
          </p:cNvPr>
          <p:cNvSpPr/>
          <p:nvPr/>
        </p:nvSpPr>
        <p:spPr>
          <a:xfrm>
            <a:off x="4687506" y="2965786"/>
            <a:ext cx="45719" cy="45719"/>
          </a:xfrm>
          <a:prstGeom prst="ellipse">
            <a:avLst/>
          </a:prstGeom>
          <a:solidFill>
            <a:srgbClr val="EF8B47"/>
          </a:solidFill>
          <a:ln>
            <a:solidFill>
              <a:srgbClr val="EF8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8118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" y="167666"/>
            <a:ext cx="12191999" cy="3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4146" tIns="42068" rIns="84146" bIns="42068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841487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Calibri (Body)"/>
                <a:ea typeface="+mn-ea"/>
                <a:cs typeface="Arial" charset="0"/>
              </a:rPr>
              <a:t>Global Wild Poliovirus 2016 - 2021</a:t>
            </a:r>
            <a:endParaRPr kumimoji="0" lang="en-GB" altLang="en-US" sz="2200" b="0" i="1" u="none" strike="noStrike" kern="120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Calibri (Body)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F8B507-0861-4A05-9149-12698F40C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90" y="30554"/>
            <a:ext cx="1127680" cy="34515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2F5172E6-2EBB-46B4-9459-1174B6CB19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9422846" y="6608343"/>
            <a:ext cx="2769404" cy="2508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0661" indent="-284864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 sz="2300">
                <a:solidFill>
                  <a:srgbClr val="000000"/>
                </a:solidFill>
                <a:latin typeface="Calibri" pitchFamily="34" charset="0"/>
              </a:defRPr>
            </a:lvl2pPr>
            <a:lvl3pPr marL="1139488" indent="-227895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595270" indent="-227895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1067" indent="-227895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06859" indent="-227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62647" indent="-227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18441" indent="-227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74237" indent="-227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Data in WHO HQ as of 11 May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E84E4B-D555-4F98-A052-C5F1C3D13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59" y="667376"/>
            <a:ext cx="11834281" cy="52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38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190260</TotalTime>
  <Words>213</Words>
  <Application>Microsoft Office PowerPoint</Application>
  <PresentationFormat>ワイド画面</PresentationFormat>
  <Paragraphs>36</Paragraphs>
  <Slides>5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Calibri (Body)</vt:lpstr>
      <vt:lpstr>ＭＳ Ｐゴシック</vt:lpstr>
      <vt:lpstr>游ゴシック</vt:lpstr>
      <vt:lpstr>Arial</vt:lpstr>
      <vt:lpstr>Calibri</vt:lpstr>
      <vt:lpstr>Calibri Light</vt:lpstr>
      <vt:lpstr>Office Theme</vt:lpstr>
      <vt:lpstr>Worksheet</vt:lpstr>
      <vt:lpstr>PowerPoint プレゼンテーション</vt:lpstr>
      <vt:lpstr>2019 -20年度におけるポリオプラス基金からの 1億5000万ドルの使途</vt:lpstr>
      <vt:lpstr>PowerPoint プレゼンテーション</vt:lpstr>
      <vt:lpstr>Global WPV1 &amp; cVDPV Cases1, Previous 6 Months2</vt:lpstr>
      <vt:lpstr>PowerPoint プレゼンテーション</vt:lpstr>
    </vt:vector>
  </TitlesOfParts>
  <Company>World Health 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Support Meeting 02 May 2006</dc:title>
  <dc:creator>tetfordi</dc:creator>
  <cp:lastModifiedBy>Owner</cp:lastModifiedBy>
  <cp:revision>8290</cp:revision>
  <cp:lastPrinted>2017-07-20T13:27:25Z</cp:lastPrinted>
  <dcterms:created xsi:type="dcterms:W3CDTF">2006-05-08T10:56:49Z</dcterms:created>
  <dcterms:modified xsi:type="dcterms:W3CDTF">2021-05-20T10:30:46Z</dcterms:modified>
</cp:coreProperties>
</file>